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8" r:id="rId2"/>
    <p:sldId id="260" r:id="rId3"/>
    <p:sldId id="281" r:id="rId4"/>
    <p:sldId id="274" r:id="rId5"/>
    <p:sldId id="272" r:id="rId6"/>
    <p:sldId id="261" r:id="rId7"/>
    <p:sldId id="267" r:id="rId8"/>
    <p:sldId id="268" r:id="rId9"/>
    <p:sldId id="269" r:id="rId10"/>
    <p:sldId id="257" r:id="rId11"/>
    <p:sldId id="256" r:id="rId12"/>
    <p:sldId id="264" r:id="rId13"/>
    <p:sldId id="273" r:id="rId14"/>
    <p:sldId id="278" r:id="rId15"/>
    <p:sldId id="282" r:id="rId16"/>
    <p:sldId id="284" r:id="rId17"/>
    <p:sldId id="283" r:id="rId18"/>
    <p:sldId id="280" r:id="rId19"/>
    <p:sldId id="270" r:id="rId20"/>
    <p:sldId id="271" r:id="rId21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CCCCFF"/>
    <a:srgbClr val="FFCC66"/>
    <a:srgbClr val="1120AA"/>
    <a:srgbClr val="CCECFF"/>
    <a:srgbClr val="CCFFFF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82676" autoAdjust="0"/>
  </p:normalViewPr>
  <p:slideViewPr>
    <p:cSldViewPr snapToGrid="0">
      <p:cViewPr varScale="1">
        <p:scale>
          <a:sx n="111" d="100"/>
          <a:sy n="111" d="100"/>
        </p:scale>
        <p:origin x="-138" y="-84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6B3926-3967-4F82-97FC-2C49F36A3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87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FBF20B-9C02-4819-8510-6341A9CE9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713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00B27-FB45-4BF6-8731-D24455FCD225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DDB62-4F16-47EC-8B43-00A6437B3333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1FDC8-9ABB-427C-9C2B-689707E5358C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9D29BC-B87B-46A4-BB30-45CC06EFC93A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CD05B-E5F4-4A37-8F0A-F4E1E38D9691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94830F-3A38-46FA-8B4E-AF0D5617C27A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ABE5B-03E4-4A28-A7B8-89ED121440F6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8F37E-3725-40B1-8F4B-E5B21CC20B27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AC15F-5A6E-4BAE-AB86-244C28D480A1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D17FCE-97D2-4D61-ACE8-B409AB93AE4E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486599-4610-4423-AA81-2CC5E019E5D5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E76BF-A4EB-4250-82F7-2124E4365A45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6995-0D95-4753-9F5B-E56C80183322}" type="datetimeFigureOut">
              <a:rPr lang="en-US"/>
              <a:pPr>
                <a:defRPr/>
              </a:pPr>
              <a:t>1/13/2023</a:t>
            </a:fld>
            <a:endParaRPr lang="en-US" sz="16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E47A222-DBA1-4670-9E17-FCE30688D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6DE57-0612-4E6E-952C-FD942C8DF2EC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BA7FC1F-AEC5-4AD0-A142-D3B37C52A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54CC6-F88B-41C8-AD50-5F3F01CCDD87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AD1E5B3-1CBD-4605-8117-C99F27207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4714-C131-49C9-9177-6ECEC03F249F}" type="datetimeFigureOut">
              <a:rPr lang="en-US"/>
              <a:pPr>
                <a:defRPr/>
              </a:pPr>
              <a:t>1/13/2023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141E391-509A-4BAE-834E-F893E08302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63B10-3FDA-4540-9CBF-32A4FB12D22C}" type="datetimeFigureOut">
              <a:rPr lang="en-US"/>
              <a:pPr>
                <a:defRPr/>
              </a:pPr>
              <a:t>1/13/2023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2DCAA26-353D-40F4-B4F3-8B2E002357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AD42-6FD4-4876-A9B8-B6843EC06AC1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52A50CB-ECC8-4A3B-B88B-FC2A4399B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AEF30-F38D-42BB-B8EE-8A73D7D03A3A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E658FC2-3887-4280-B939-D51026E33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D8036-E15C-4F4A-BB73-A791D2A11AB6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610048C-7232-48BD-871F-884FF7313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2F22C-953F-4B0C-85CF-F635036AFDA5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2969CA3-F1A4-463E-BDCB-DC423F609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FFFC5-3D96-4EED-9375-2FE882C669B7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B328F86-21B3-48CB-9684-E025AF904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97FA3-AE9A-4000-92EC-CFCA066EB0C4}" type="datetimeFigureOut">
              <a:rPr lang="en-US"/>
              <a:pPr>
                <a:defRPr/>
              </a:pPr>
              <a:t>1/13/2023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69221C7-4E1D-4805-9679-9D4A4A0BB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CDD0C2-ED3F-4D47-8890-C44E0C5A3AE1}" type="datetimeFigureOut">
              <a:rPr lang="en-US"/>
              <a:pPr>
                <a:defRPr/>
              </a:pPr>
              <a:t>1/13/2023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54ED7F-5791-4D0F-AFBD-53A18310189D}" type="slidenum">
              <a:rPr lang="en-US"/>
              <a:pPr>
                <a:defRPr/>
              </a:pPr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51763" y="6381750"/>
            <a:ext cx="241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66088" y="6489700"/>
            <a:ext cx="7191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5"/>
          <p:cNvSpPr>
            <a:spLocks noChangeShapeType="1"/>
          </p:cNvSpPr>
          <p:nvPr/>
        </p:nvSpPr>
        <p:spPr bwMode="auto">
          <a:xfrm>
            <a:off x="300038" y="2589213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5" name="Line 6"/>
          <p:cNvSpPr>
            <a:spLocks noChangeShapeType="1"/>
          </p:cNvSpPr>
          <p:nvPr/>
        </p:nvSpPr>
        <p:spPr bwMode="auto">
          <a:xfrm>
            <a:off x="336550" y="3429000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0038" y="2662238"/>
            <a:ext cx="8507412" cy="70802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>Основы шрифтовой графики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323850" y="3517900"/>
            <a:ext cx="8496300" cy="2795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ru-RU" sz="2400" b="1" smtClean="0"/>
          </a:p>
          <a:p>
            <a:pPr algn="ctr">
              <a:defRPr/>
            </a:pPr>
            <a:r>
              <a:rPr lang="ru-RU" sz="2400" b="1" smtClean="0"/>
              <a:t>История </a:t>
            </a:r>
            <a:r>
              <a:rPr lang="ru-RU" sz="2400" b="1" dirty="0"/>
              <a:t>развития русских шрифтов.</a:t>
            </a:r>
          </a:p>
          <a:p>
            <a:pPr algn="ctr">
              <a:defRPr/>
            </a:pPr>
            <a:r>
              <a:rPr lang="ru-RU" sz="2400" b="1" dirty="0"/>
              <a:t> Устав. Полуустав. Скоропись. Русская вязь.</a:t>
            </a:r>
          </a:p>
          <a:p>
            <a:pPr algn="ctr">
              <a:defRPr/>
            </a:pPr>
            <a:r>
              <a:rPr lang="ru-RU" sz="2400" b="1" dirty="0"/>
              <a:t> Гражданский петровский шрифт.</a:t>
            </a:r>
            <a:endParaRPr lang="ru-RU" sz="2400" dirty="0"/>
          </a:p>
          <a:p>
            <a:pPr algn="ctr">
              <a:defRPr/>
            </a:pPr>
            <a:endParaRPr lang="ru-RU" sz="2400" dirty="0"/>
          </a:p>
        </p:txBody>
      </p:sp>
      <p:sp>
        <p:nvSpPr>
          <p:cNvPr id="13318" name="Text Box 14"/>
          <p:cNvSpPr txBox="1">
            <a:spLocks noChangeArrowheads="1"/>
          </p:cNvSpPr>
          <p:nvPr/>
        </p:nvSpPr>
        <p:spPr bwMode="auto">
          <a:xfrm>
            <a:off x="336550" y="508000"/>
            <a:ext cx="84963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ru-RU" sz="2800" dirty="0" smtClean="0"/>
          </a:p>
          <a:p>
            <a:pPr algn="ctr">
              <a:defRPr/>
            </a:pPr>
            <a:endParaRPr lang="ru-RU" sz="2800" dirty="0"/>
          </a:p>
          <a:p>
            <a:pPr algn="ctr">
              <a:defRPr/>
            </a:pPr>
            <a:r>
              <a:rPr lang="ru-RU" sz="2800" dirty="0" smtClean="0"/>
              <a:t>История </a:t>
            </a:r>
            <a:r>
              <a:rPr lang="ru-RU" sz="2800" dirty="0"/>
              <a:t>развития русских шрифтов.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0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2E1497B-36FC-4E29-B493-9256A4FFC09E}" type="slidenum">
              <a:rPr lang="ru-RU"/>
              <a:pPr/>
              <a:t>10</a:t>
            </a:fld>
            <a:endParaRPr lang="ru-RU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812925" y="1911350"/>
            <a:ext cx="5419725" cy="10810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2400" b="1" kern="0" dirty="0">
                <a:latin typeface="+mn-lt"/>
              </a:rPr>
              <a:t>ОСНОВА КИРИЛЛИЧЕСКОЙ ПИСЬМЕННОСТИ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44675" y="3205163"/>
            <a:ext cx="5407025" cy="7096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2400" b="1" kern="0" dirty="0">
                <a:latin typeface="+mn-lt"/>
              </a:rPr>
              <a:t>Греческий язык – источник русской письменности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6056313" y="3768725"/>
            <a:ext cx="33655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76425" y="4267200"/>
            <a:ext cx="5391150" cy="66992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2400" b="1" kern="0" dirty="0">
                <a:latin typeface="+mn-lt"/>
              </a:rPr>
              <a:t>Миссионерский алфавит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900238" y="5229225"/>
            <a:ext cx="5367337" cy="66992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2400" b="1" kern="0" dirty="0">
                <a:latin typeface="+mn-lt"/>
              </a:rPr>
              <a:t>Национальная особенность</a:t>
            </a:r>
          </a:p>
        </p:txBody>
      </p:sp>
      <p:sp>
        <p:nvSpPr>
          <p:cNvPr id="2253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sp>
        <p:nvSpPr>
          <p:cNvPr id="20" name="Стрелка вниз 19"/>
          <p:cNvSpPr/>
          <p:nvPr/>
        </p:nvSpPr>
        <p:spPr>
          <a:xfrm>
            <a:off x="6030913" y="2733675"/>
            <a:ext cx="33655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6096000" y="4724400"/>
            <a:ext cx="33655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31A5E11-848D-48A3-AF43-B55D229A2C3B}" type="slidenum">
              <a:rPr lang="ru-RU"/>
              <a:pPr/>
              <a:t>11</a:t>
            </a:fld>
            <a:endParaRPr lang="ru-R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Четыре основных стиля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рукописной кириллицы.</a:t>
            </a:r>
            <a:endParaRPr lang="ru-RU" sz="2400"/>
          </a:p>
        </p:txBody>
      </p:sp>
      <p:sp>
        <p:nvSpPr>
          <p:cNvPr id="23556" name="Прямоугольник 7"/>
          <p:cNvSpPr>
            <a:spLocks noChangeArrowheads="1"/>
          </p:cNvSpPr>
          <p:nvPr/>
        </p:nvSpPr>
        <p:spPr bwMode="auto">
          <a:xfrm>
            <a:off x="2246313" y="15287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– </a:t>
            </a:r>
            <a:r>
              <a:rPr lang="ru-RU" b="1"/>
              <a:t>устав</a:t>
            </a:r>
            <a:r>
              <a:rPr lang="ru-RU"/>
              <a:t>, парадное письмо. Медленное торжественное крупное письмо, много вертикальных штрихов, довольно широкие расстояния между буквами.</a:t>
            </a:r>
          </a:p>
        </p:txBody>
      </p:sp>
      <p:sp>
        <p:nvSpPr>
          <p:cNvPr id="23557" name="Прямоугольник 9"/>
          <p:cNvSpPr>
            <a:spLocks noChangeArrowheads="1"/>
          </p:cNvSpPr>
          <p:nvPr/>
        </p:nvSpPr>
        <p:spPr bwMode="auto">
          <a:xfrm>
            <a:off x="2333625" y="2963863"/>
            <a:ext cx="51577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–</a:t>
            </a:r>
            <a:r>
              <a:rPr lang="ru-RU" b="1"/>
              <a:t> полуустав</a:t>
            </a:r>
            <a:r>
              <a:rPr lang="ru-RU"/>
              <a:t>. Какое-то время существовал параллельно с уставом для менее ответственных работ, затем сменил устав. Это беглое письмо, более компактное, быстрое, мелкое, основные штрихи обычно чуть наклонные и слегка прогнутые, много выносных элементов.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AF60A6A-11E7-40C6-8638-80CE0D571B1D}" type="slidenum">
              <a:rPr lang="ru-RU"/>
              <a:pPr/>
              <a:t>12</a:t>
            </a:fld>
            <a:endParaRPr lang="ru-RU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Четыре основных стиля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 рукописной кириллицы.</a:t>
            </a:r>
            <a:endParaRPr lang="ru-RU" sz="2400"/>
          </a:p>
        </p:txBody>
      </p:sp>
      <p:sp>
        <p:nvSpPr>
          <p:cNvPr id="24580" name="Прямоугольник 7"/>
          <p:cNvSpPr>
            <a:spLocks noChangeArrowheads="1"/>
          </p:cNvSpPr>
          <p:nvPr/>
        </p:nvSpPr>
        <p:spPr bwMode="auto">
          <a:xfrm>
            <a:off x="2286000" y="1579563"/>
            <a:ext cx="50609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– </a:t>
            </a:r>
            <a:r>
              <a:rPr lang="ru-RU" b="1"/>
              <a:t>скоропись</a:t>
            </a:r>
            <a:r>
              <a:rPr lang="ru-RU"/>
              <a:t>. Более мелкое, экономное письмо, еще более прагматичное. Скорописью велась официальная переписка, писались государственные документы, вместе с тем ее использовали и для частных писем. 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24581" name="Прямоугольник 8"/>
          <p:cNvSpPr>
            <a:spLocks noChangeArrowheads="1"/>
          </p:cNvSpPr>
          <p:nvPr/>
        </p:nvSpPr>
        <p:spPr bwMode="auto">
          <a:xfrm>
            <a:off x="2254250" y="3467100"/>
            <a:ext cx="5013325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–</a:t>
            </a:r>
            <a:r>
              <a:rPr lang="ru-RU" b="1"/>
              <a:t> вязь</a:t>
            </a:r>
            <a:r>
              <a:rPr lang="ru-RU"/>
              <a:t>. Декоративное письмо, использовавшееся в архитектуре, в декоративно-прикладном искусстве. Вязью делали надписи на колоколах, на кубках. В книгах ею писали заголовки. Это сплошь лигатурное письмо: в целях экономии места соседние буквы сливали одна с другой или располагали в промежутках.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2706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Новые термины и понятия.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216150"/>
            <a:ext cx="5419725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МАЧТОВАЯ ЛИГАТУРА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0863" y="2833688"/>
            <a:ext cx="5419725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ТИТЛА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20863" y="3459163"/>
            <a:ext cx="5419725" cy="4953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СИЛЫ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 txBox="1">
            <a:spLocks/>
          </p:cNvSpPr>
          <p:nvPr/>
        </p:nvSpPr>
        <p:spPr>
          <a:xfrm flipH="1">
            <a:off x="6142038" y="5607050"/>
            <a:ext cx="3001962" cy="65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i="1" kern="0" dirty="0">
                <a:latin typeface="+mn-lt"/>
              </a:rPr>
              <a:t>Рис 5</a:t>
            </a:r>
            <a:r>
              <a:rPr lang="ru-RU" i="1" kern="0" dirty="0">
                <a:latin typeface="+mn-lt"/>
              </a:rPr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870450" y="0"/>
            <a:ext cx="4273550" cy="11541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ru-RU" sz="3200" b="1" dirty="0">
                <a:solidFill>
                  <a:srgbClr val="1120AA"/>
                </a:solidFill>
              </a:rPr>
              <a:t>Скоропись.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Иллюстрации.</a:t>
            </a:r>
          </a:p>
          <a:p>
            <a:pPr>
              <a:defRPr/>
            </a:pPr>
            <a:endParaRPr lang="ru-RU" sz="4000" dirty="0">
              <a:solidFill>
                <a:srgbClr val="1120AA"/>
              </a:solidFill>
            </a:endParaRPr>
          </a:p>
        </p:txBody>
      </p:sp>
      <p:pic>
        <p:nvPicPr>
          <p:cNvPr id="26628" name="Picture 5" descr="D:\ВГУЭиС\История Шрифтов\Л_12.Русские шрифты\okp447tro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2225" y="1376363"/>
            <a:ext cx="65246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528638" y="1150938"/>
            <a:ext cx="7493000" cy="14954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smtClean="0"/>
              <a:t> </a:t>
            </a:r>
            <a:r>
              <a:rPr lang="ru-RU" sz="2800" b="1" smtClean="0"/>
              <a:t>«Геометриа, или славенски землемерие»</a:t>
            </a:r>
            <a:r>
              <a:rPr lang="ru-RU" sz="2800" smtClean="0"/>
              <a:t> (учебник геометрии), 1708 г.  – Первая книга, набранная новым шрифтом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Гражданский петровский шрифт.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Реформа Петра </a:t>
            </a:r>
            <a:r>
              <a:rPr lang="en-US" sz="2800"/>
              <a:t>I</a:t>
            </a:r>
            <a:endParaRPr lang="ru-RU" sz="2400"/>
          </a:p>
        </p:txBody>
      </p:sp>
      <p:pic>
        <p:nvPicPr>
          <p:cNvPr id="27652" name="Picture 2" descr="bd7788c9eb6012c69b11274845a6b7b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0" y="2690813"/>
            <a:ext cx="5888038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1282700" y="1600200"/>
            <a:ext cx="6786563" cy="4525963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smtClean="0"/>
              <a:t>Сокращение числа букв русской азбуки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smtClean="0"/>
              <a:t>Замена графем русских буквиц на аналогичные латинские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smtClean="0"/>
              <a:t>Отмена ударений и титла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ru-RU" sz="2800" smtClean="0"/>
              <a:t>Унификация и оптимизация русских графем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Гражданский петровский шрифт.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Реформа Петра </a:t>
            </a:r>
            <a:r>
              <a:rPr lang="en-US" sz="2800"/>
              <a:t>I</a:t>
            </a:r>
            <a:endParaRPr lang="ru-RU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Гражданский петровский шрифт.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Реформа Петра </a:t>
            </a:r>
            <a:r>
              <a:rPr lang="en-US" sz="2800"/>
              <a:t>I</a:t>
            </a:r>
            <a:endParaRPr lang="ru-RU" sz="2400"/>
          </a:p>
        </p:txBody>
      </p:sp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0" y="1658938"/>
            <a:ext cx="9144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В начале 1710 г. Петр подписал </a:t>
            </a:r>
          </a:p>
          <a:p>
            <a:pPr algn="ctr" eaLnBrk="0" hangingPunct="0"/>
            <a:r>
              <a:rPr lang="ru-RU" sz="28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эталонную азбуку нового шрифта,</a:t>
            </a:r>
          </a:p>
          <a:p>
            <a:pPr algn="ctr" eaLnBrk="0" hangingPunct="0"/>
            <a:r>
              <a:rPr lang="ru-RU" sz="28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позже названного гражданским,</a:t>
            </a:r>
          </a:p>
          <a:p>
            <a:pPr algn="ctr" eaLnBrk="0" hangingPunct="0"/>
            <a:r>
              <a:rPr lang="ru-RU" sz="28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сделав знаменитую надпись:</a:t>
            </a:r>
          </a:p>
          <a:p>
            <a:pPr algn="ctr" eaLnBrk="0" hangingPunct="0"/>
            <a:r>
              <a:rPr lang="ru-RU" sz="2800" b="1" i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lang="ru-RU" sz="2800" b="1" i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«</a:t>
            </a:r>
            <a:r>
              <a:rPr lang="ru-RU" sz="2800" b="1" i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Симы литеры печатать исторические и манифактурныя книги</a:t>
            </a:r>
            <a:r>
              <a:rPr lang="ru-RU" sz="2800" b="1" i="1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…»</a:t>
            </a:r>
            <a:r>
              <a:rPr lang="ru-RU" sz="2800" b="1" i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. </a:t>
            </a:r>
          </a:p>
          <a:p>
            <a:pPr algn="ctr" eaLnBrk="0" hangingPunct="0"/>
            <a:r>
              <a:rPr lang="ru-RU" sz="28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Таким образом, реформа кириллицы завершилась.</a:t>
            </a:r>
            <a:endParaRPr lang="ru-RU" sz="2800"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223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b="1">
                <a:solidFill>
                  <a:srgbClr val="1120AA"/>
                </a:solidFill>
              </a:rPr>
              <a:t>Вопросы для самоконтроля.</a:t>
            </a:r>
          </a:p>
          <a:p>
            <a:endParaRPr lang="ru-RU" sz="4000">
              <a:solidFill>
                <a:srgbClr val="1120AA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55625" y="1670050"/>
            <a:ext cx="8089900" cy="46307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ts val="1600"/>
              </a:spcBef>
              <a:buFontTx/>
              <a:buAutoNum type="arabicPeriod"/>
              <a:defRPr/>
            </a:pPr>
            <a:r>
              <a:rPr lang="ru-RU" sz="2800" b="1" kern="0" dirty="0">
                <a:latin typeface="+mn-lt"/>
              </a:rPr>
              <a:t>Перечислите основные виды русской письменности.</a:t>
            </a:r>
          </a:p>
          <a:p>
            <a:pPr marL="457200" indent="-457200">
              <a:lnSpc>
                <a:spcPct val="80000"/>
              </a:lnSpc>
              <a:spcBef>
                <a:spcPts val="800"/>
              </a:spcBef>
              <a:buFontTx/>
              <a:buAutoNum type="arabicPeriod"/>
              <a:defRPr/>
            </a:pPr>
            <a:r>
              <a:rPr lang="ru-RU" sz="2800" b="1" kern="0" dirty="0">
                <a:latin typeface="+mn-lt"/>
              </a:rPr>
              <a:t>Какое влияние оказала обособленность России на графику букв и книжных изданий.</a:t>
            </a:r>
          </a:p>
          <a:p>
            <a:pPr marL="457200" indent="-457200">
              <a:lnSpc>
                <a:spcPct val="80000"/>
              </a:lnSpc>
              <a:spcBef>
                <a:spcPts val="800"/>
              </a:spcBef>
              <a:buFontTx/>
              <a:buAutoNum type="arabicPeriod"/>
              <a:defRPr/>
            </a:pPr>
            <a:r>
              <a:rPr lang="ru-RU" sz="2800" b="1" kern="0" dirty="0">
                <a:latin typeface="+mn-lt"/>
              </a:rPr>
              <a:t>Причины трудного продвижения типографского дела на Руси?</a:t>
            </a:r>
          </a:p>
          <a:p>
            <a:pPr marL="457200" indent="-457200">
              <a:lnSpc>
                <a:spcPct val="80000"/>
              </a:lnSpc>
              <a:spcBef>
                <a:spcPts val="800"/>
              </a:spcBef>
              <a:buFontTx/>
              <a:buAutoNum type="arabicPeriod"/>
              <a:defRPr/>
            </a:pPr>
            <a:r>
              <a:rPr lang="ru-RU" sz="2800" b="1" kern="0" dirty="0">
                <a:latin typeface="+mn-lt"/>
              </a:rPr>
              <a:t>Почему Пётр </a:t>
            </a:r>
            <a:r>
              <a:rPr lang="en-US" sz="2800" b="1" kern="0" dirty="0">
                <a:latin typeface="+mn-lt"/>
              </a:rPr>
              <a:t>I </a:t>
            </a:r>
            <a:r>
              <a:rPr lang="ru-RU" sz="2800" b="1" kern="0" dirty="0">
                <a:latin typeface="+mn-lt"/>
              </a:rPr>
              <a:t>провёл реформу русской письменности?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398463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4000">
                <a:solidFill>
                  <a:srgbClr val="333399"/>
                </a:solidFill>
              </a:rPr>
              <a:t>Рекомендуемая литература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2F4967F-8D88-4DC3-8620-A3211160B585}" type="slidenum">
              <a:rPr lang="ru-RU"/>
              <a:pPr/>
              <a:t>19</a:t>
            </a:fld>
            <a:endParaRPr lang="ru-RU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23850" y="1858963"/>
            <a:ext cx="8496300" cy="44497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Arial" charset="0"/>
              <a:buAutoNum type="arabicPeriod"/>
            </a:pPr>
            <a:r>
              <a:rPr lang="ru-RU" sz="2400" b="1"/>
              <a:t>Каллиграфия. Рукописные шрифты Запада и Востока. 45 проектов с пошаговыми объяснениями</a:t>
            </a:r>
            <a:r>
              <a:rPr lang="ru-RU" sz="2400"/>
              <a:t> / [авт. : Р. Клеминсон, Ф. Грехэм-Флинн, К. Маккинтон и др.] ; под общ. ред. Р. Клеминсона ; пер. с англ. К. И. Молькова. - М. : Контэнт, </a:t>
            </a:r>
            <a:r>
              <a:rPr lang="ru-RU" sz="2400" b="1"/>
              <a:t>2008</a:t>
            </a:r>
            <a:r>
              <a:rPr lang="ru-RU" sz="2400"/>
              <a:t>. - 221 с. : ил.</a:t>
            </a:r>
          </a:p>
          <a:p>
            <a:pPr marL="457200" indent="-457200">
              <a:buFont typeface="Arial" charset="0"/>
              <a:buAutoNum type="arabicPeriod"/>
            </a:pPr>
            <a:endParaRPr lang="ru-RU" sz="2400"/>
          </a:p>
          <a:p>
            <a:pPr marL="457200" indent="-457200">
              <a:buFont typeface="Arial" charset="0"/>
              <a:buAutoNum type="arabicPeriod"/>
            </a:pPr>
            <a:r>
              <a:rPr lang="ru-RU" sz="2400" b="1"/>
              <a:t>Ефимов В.</a:t>
            </a:r>
            <a:r>
              <a:rPr lang="ru-RU" sz="2400"/>
              <a:t> </a:t>
            </a:r>
            <a:r>
              <a:rPr lang="en-US" sz="2400"/>
              <a:t>http://kak.ru/columns/masterclass/a8682</a:t>
            </a:r>
            <a:r>
              <a:rPr lang="en-US" sz="2000"/>
              <a:t>/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477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400" b="1"/>
              <a:t> </a:t>
            </a:r>
            <a:r>
              <a:rPr lang="ru-RU" sz="2400"/>
              <a:t>Лекция </a:t>
            </a:r>
            <a:r>
              <a:rPr lang="en-US" sz="2400"/>
              <a:t>1</a:t>
            </a:r>
            <a:r>
              <a:rPr lang="ru-RU" sz="2400"/>
              <a:t>1</a:t>
            </a:r>
            <a:r>
              <a:rPr lang="en-US" sz="2400"/>
              <a:t>.</a:t>
            </a:r>
            <a:r>
              <a:rPr lang="ru-RU" sz="2400" b="1"/>
              <a:t> </a:t>
            </a:r>
            <a:r>
              <a:rPr lang="ru-RU" sz="2400"/>
              <a:t>История развития русских шрифтов.</a:t>
            </a:r>
          </a:p>
          <a:p>
            <a:pPr algn="ctr"/>
            <a:r>
              <a:rPr lang="ru-RU" sz="2400"/>
              <a:t> Устав. Полуустав. Скоропись. Русская вязь.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6A5D016-2AE9-48AF-B81E-C1C2CE6D0639}" type="slidenum">
              <a:rPr lang="ru-RU"/>
              <a:pPr/>
              <a:t>2</a:t>
            </a:fld>
            <a:endParaRPr lang="ru-RU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22563" y="1530350"/>
            <a:ext cx="3498850" cy="1020763"/>
          </a:xfr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b="1" dirty="0" smtClean="0"/>
              <a:t>СЛАВЯНСКАЯ АЗБУКА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82650" y="3638550"/>
            <a:ext cx="3498850" cy="2147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endParaRPr lang="ru-RU" sz="2400" b="1" kern="0" dirty="0">
              <a:latin typeface="+mn-lt"/>
            </a:endParaRPr>
          </a:p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endParaRPr lang="ru-RU" sz="2400" b="1" kern="0" dirty="0">
              <a:latin typeface="+mn-lt"/>
            </a:endParaRPr>
          </a:p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Глаголица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838700" y="3629025"/>
            <a:ext cx="3538538" cy="213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endParaRPr lang="ru-RU" sz="2400" b="1" kern="0" dirty="0">
              <a:latin typeface="+mn-lt"/>
            </a:endParaRPr>
          </a:p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endParaRPr lang="ru-RU" sz="2400" b="1" kern="0" dirty="0">
              <a:latin typeface="+mn-lt"/>
            </a:endParaRPr>
          </a:p>
          <a:p>
            <a:pPr algn="ctr">
              <a:lnSpc>
                <a:spcPct val="80000"/>
              </a:lnSpc>
              <a:spcBef>
                <a:spcPts val="800"/>
              </a:spcBef>
              <a:buFont typeface="Wingdings" pitchFamily="2" charset="2"/>
              <a:buNone/>
              <a:defRPr/>
            </a:pPr>
            <a:r>
              <a:rPr lang="ru-RU" sz="3200" b="1" kern="0" dirty="0">
                <a:latin typeface="+mn-lt"/>
              </a:rPr>
              <a:t>Кириллица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3103563" y="2622550"/>
            <a:ext cx="485775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534025" y="2598738"/>
            <a:ext cx="485775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323850" y="1125538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4105852-A6DC-4CCE-AB75-FF5A4F4BD106}" type="slidenum">
              <a:rPr lang="ru-RU"/>
              <a:pPr/>
              <a:t>20</a:t>
            </a:fld>
            <a:endParaRPr lang="ru-RU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/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Char char="·"/>
            </a:pPr>
            <a:endParaRPr lang="ru-RU" sz="1200" b="1"/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/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Char char="·"/>
            </a:pPr>
            <a:endParaRPr lang="ru-RU" sz="1200"/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/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ВГУЭиС\История Шрифтов\Л_12.Русские шрифты\9-10в, восточно-славян кни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588" y="1282700"/>
            <a:ext cx="32321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D:\ВГУЭиС\История Шрифтов\Л_12.Русские шрифты\ae125lin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0413" y="1255713"/>
            <a:ext cx="338137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 flipH="1">
            <a:off x="4870450" y="5507038"/>
            <a:ext cx="4273550" cy="5159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i="1" kern="0" dirty="0">
                <a:latin typeface="+mn-lt"/>
              </a:rPr>
              <a:t>Рис 1. Глаголица. Кириллица</a:t>
            </a:r>
            <a:endParaRPr lang="ru-RU" i="1" kern="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pic>
        <p:nvPicPr>
          <p:cNvPr id="16387" name="Picture 6" descr="D:\ВГУЭиС\История Шрифтов\Л_12.Русские шрифты\kirilliza\a786465296e2c365df27a810ce4e3e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8" y="1111250"/>
            <a:ext cx="7532687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336550" y="1039813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F9D7EDE5-EED1-4B51-A859-CF6D52CF0334}" type="slidenum">
              <a:rPr lang="ru-RU"/>
              <a:pPr/>
              <a:t>5</a:t>
            </a:fld>
            <a:endParaRPr lang="ru-RU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pic>
        <p:nvPicPr>
          <p:cNvPr id="17413" name="Picture 11" descr="D:\ВГУЭиС\История Шрифтов\Л_12.Русские шрифты\kirilliza\0b8230bb59bcae58d3ee3e2e54697d1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813" y="1106488"/>
            <a:ext cx="8128000" cy="575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EFAB7C5-1DBC-40D4-93EE-602E21DCE2A0}" type="slidenum">
              <a:rPr lang="ru-RU"/>
              <a:pPr/>
              <a:t>6</a:t>
            </a:fld>
            <a:endParaRPr lang="ru-RU"/>
          </a:p>
        </p:txBody>
      </p:sp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323850" y="1111250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82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pic>
        <p:nvPicPr>
          <p:cNvPr id="18437" name="Picture 9" descr="D:\ВГУЭиС\История Шрифтов\Л_12.Русские шрифты\kirilliza\2f845bc738e6e971ed05fab9b2a77f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38" y="1308100"/>
            <a:ext cx="7029450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245100" y="5111750"/>
            <a:ext cx="3898900" cy="6461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i="1" dirty="0"/>
              <a:t>Рис 2.Страница из Остромирова евангелия, 1056-1057 гг.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E7C7070-3149-4D94-8FD2-DDE3B6BD0125}" type="slidenum">
              <a:rPr lang="ru-RU"/>
              <a:pPr/>
              <a:t>7</a:t>
            </a:fld>
            <a:endParaRPr lang="ru-RU"/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 flipH="1">
            <a:off x="4870450" y="5507038"/>
            <a:ext cx="4273550" cy="5159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i="1" kern="0" dirty="0">
                <a:latin typeface="+mn-lt"/>
              </a:rPr>
              <a:t>Рис 3. Русская вязь</a:t>
            </a:r>
            <a:endParaRPr lang="ru-RU" i="1" kern="0" dirty="0">
              <a:latin typeface="+mn-lt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pic>
        <p:nvPicPr>
          <p:cNvPr id="19461" name="Picture 6" descr="D:\ВГУЭиС\История Шрифтов\Л_12.Русские шрифты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2238" y="2100263"/>
            <a:ext cx="63500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F7DBC99-1BC4-4BF6-9D73-EAF0F1978E04}" type="slidenum">
              <a:rPr lang="ru-RU"/>
              <a:pPr/>
              <a:t>8</a:t>
            </a:fld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74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0"/>
              </a:spcBef>
            </a:pPr>
            <a:r>
              <a:rPr lang="ru-RU" sz="2400"/>
              <a:t> </a:t>
            </a:r>
            <a:r>
              <a:rPr lang="ru-RU" sz="2800"/>
              <a:t>Устав. Полуустав. </a:t>
            </a:r>
          </a:p>
          <a:p>
            <a:pPr algn="ctr">
              <a:spcBef>
                <a:spcPts val="1000"/>
              </a:spcBef>
            </a:pPr>
            <a:r>
              <a:rPr lang="ru-RU" sz="2800"/>
              <a:t>Скоропись. Русская вязь</a:t>
            </a:r>
            <a:endParaRPr lang="ru-RU" sz="2400"/>
          </a:p>
        </p:txBody>
      </p:sp>
      <p:pic>
        <p:nvPicPr>
          <p:cNvPr id="20484" name="Picture 6" descr="D:\ВГУЭиС\История Шрифтов\Л_12.Русские шрифты\galich11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9375" y="1127125"/>
            <a:ext cx="66675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5"/>
          <p:cNvSpPr txBox="1">
            <a:spLocks/>
          </p:cNvSpPr>
          <p:nvPr/>
        </p:nvSpPr>
        <p:spPr>
          <a:xfrm flipH="1">
            <a:off x="5089525" y="5446713"/>
            <a:ext cx="4054475" cy="6016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i="1" kern="0" dirty="0">
                <a:latin typeface="+mn-lt"/>
              </a:rPr>
              <a:t>Рис 4</a:t>
            </a:r>
            <a:r>
              <a:rPr lang="ru-RU" i="1" kern="0" dirty="0">
                <a:latin typeface="+mn-lt"/>
              </a:rPr>
              <a:t>. Галицкое евангелие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85CC7FD-241C-4981-9301-366AA859FAFF}" type="slidenum">
              <a:rPr lang="ru-RU"/>
              <a:pPr/>
              <a:t>9</a:t>
            </a:fld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775200" y="0"/>
            <a:ext cx="4368800" cy="1023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ru-RU" sz="3200" b="1" dirty="0">
                <a:solidFill>
                  <a:srgbClr val="1120AA"/>
                </a:solidFill>
              </a:rPr>
              <a:t>Устав. 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Полуустав.</a:t>
            </a:r>
            <a:endParaRPr lang="ru-RU" sz="2800" kern="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sz="4000" dirty="0">
              <a:solidFill>
                <a:srgbClr val="1120AA"/>
              </a:solidFill>
            </a:endParaRPr>
          </a:p>
        </p:txBody>
      </p:sp>
      <p:pic>
        <p:nvPicPr>
          <p:cNvPr id="21508" name="Picture 6" descr="D:\ВГУЭиС\История Шрифтов\Л_12.Русские шрифты\95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8575"/>
            <a:ext cx="47625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910138" y="1490663"/>
            <a:ext cx="4233862" cy="51514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1600"/>
              </a:spcBef>
              <a:defRPr/>
            </a:pPr>
            <a:r>
              <a:rPr lang="ru-RU" sz="2400" b="1" dirty="0"/>
              <a:t>АДАПТАЦИЯ ШРИФТА</a:t>
            </a:r>
            <a:r>
              <a:rPr lang="en-US" sz="2400" dirty="0"/>
              <a:t>–</a:t>
            </a:r>
            <a:r>
              <a:rPr lang="ru-RU" sz="2400" dirty="0"/>
              <a:t> </a:t>
            </a:r>
            <a:endParaRPr lang="en-US" sz="2400" dirty="0"/>
          </a:p>
          <a:p>
            <a:pPr>
              <a:lnSpc>
                <a:spcPct val="80000"/>
              </a:lnSpc>
              <a:spcBef>
                <a:spcPts val="1600"/>
              </a:spcBef>
              <a:defRPr/>
            </a:pPr>
            <a:r>
              <a:rPr lang="ru-RU" sz="2400" dirty="0"/>
              <a:t>Приспособление уже существующего шрифта для набора на языке, для которого он</a:t>
            </a:r>
            <a:r>
              <a:rPr lang="en-US" sz="2400" dirty="0"/>
              <a:t> </a:t>
            </a:r>
            <a:r>
              <a:rPr lang="ru-RU" sz="2400" dirty="0"/>
              <a:t>первоначально не был предназначен, путем доработки букв соответствующего алфавита, а также других знаков, необходимых для набора на </a:t>
            </a:r>
            <a:br>
              <a:rPr lang="ru-RU" sz="2400" dirty="0"/>
            </a:br>
            <a:r>
              <a:rPr lang="ru-RU" sz="2400" dirty="0"/>
              <a:t>этом языке.</a:t>
            </a:r>
          </a:p>
          <a:p>
            <a:pPr marL="457200" indent="-457200">
              <a:lnSpc>
                <a:spcPct val="80000"/>
              </a:lnSpc>
              <a:spcBef>
                <a:spcPts val="1600"/>
              </a:spcBef>
              <a:defRPr/>
            </a:pPr>
            <a:endParaRPr lang="ru-RU" sz="2800" b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28&quot;&gt;&lt;property id=&quot;20148&quot; value=&quot;5&quot;/&gt;&lt;property id=&quot;20300&quot; value=&quot;Slide 2&quot;/&gt;&lt;property id=&quot;20303&quot; value=&quot;-1&quot;/&gt;&lt;property id=&quot;20307&quot; value=&quot;260&quot;/&gt;&lt;property id=&quot;20309&quot; value=&quot;-1&quot;/&gt;&lt;/object&gt;&lt;object type=&quot;3&quot; unique_id=&quot;10429&quot;&gt;&lt;property id=&quot;20148&quot; value=&quot;5&quot;/&gt;&lt;property id=&quot;20300&quot; value=&quot;Slide 4&quot;/&gt;&lt;property id=&quot;20303&quot; value=&quot;-1&quot;/&gt;&lt;property id=&quot;20307&quot; value=&quot;261&quot;/&gt;&lt;property id=&quot;20309&quot; value=&quot;-1&quot;/&gt;&lt;/object&gt;&lt;object type=&quot;3&quot; unique_id=&quot;10430&quot;&gt;&lt;property id=&quot;20148&quot; value=&quot;5&quot;/&gt;&lt;property id=&quot;20300&quot; value=&quot;Slide 5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6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7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8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9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10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11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3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4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5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6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8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9&quot;/&gt;&lt;property id=&quot;20307&quot; value=&quot;271&quot;/&gt;&lt;property id=&quot;20309&quot; value=&quot;-1&quot;/&gt;&lt;/object&gt;&lt;object type=&quot;3&quot; unique_id=&quot;10979&quot;&gt;&lt;property id=&quot;20148&quot; value=&quot;5&quot;/&gt;&lt;property id=&quot;20300&quot; value=&quot;Slide 3&quot;/&gt;&lt;property id=&quot;20307&quot; value=&quot;272&quot;/&gt;&lt;property id=&quot;20309&quot; value=&quot;-1&quot;/&gt;&lt;/object&gt;&lt;object type=&quot;3&quot; unique_id=&quot;11756&quot;&gt;&lt;property id=&quot;20148&quot; value=&quot;5&quot;/&gt;&lt;property id=&quot;20300&quot; value=&quot;Slide 12&quot;/&gt;&lt;property id=&quot;20307&quot; value=&quot;273&quot;/&gt;&lt;/object&gt;&lt;object type=&quot;3&quot; unique_id=&quot;11778&quot;&gt;&lt;property id=&quot;20148&quot; value=&quot;5&quot;/&gt;&lt;property id=&quot;20300&quot; value=&quot;Slide 17&quot;/&gt;&lt;property id=&quot;20307&quot; value=&quot;274&quot;/&gt;&lt;/object&gt;&lt;/object&gt;&lt;/object&gt;&lt;/database&gt;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</TotalTime>
  <Words>723</Words>
  <Application>Microsoft Office PowerPoint</Application>
  <PresentationFormat>Экран (4:3)</PresentationFormat>
  <Paragraphs>113</Paragraphs>
  <Slides>20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OPITUP VVSU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</dc:title>
  <dc:creator>S.V.Ryzhkov</dc:creator>
  <cp:lastModifiedBy>Валентина</cp:lastModifiedBy>
  <cp:revision>179</cp:revision>
  <dcterms:created xsi:type="dcterms:W3CDTF">2007-04-22T06:20:01Z</dcterms:created>
  <dcterms:modified xsi:type="dcterms:W3CDTF">2023-01-13T14:29:34Z</dcterms:modified>
</cp:coreProperties>
</file>