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0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  <p:sldMasterId id="2147483786" r:id="rId9"/>
    <p:sldMasterId id="2147483804" r:id="rId10"/>
    <p:sldMasterId id="2147483817" r:id="rId11"/>
  </p:sldMasterIdLst>
  <p:notesMasterIdLst>
    <p:notesMasterId r:id="rId42"/>
  </p:notesMasterIdLst>
  <p:sldIdLst>
    <p:sldId id="284" r:id="rId12"/>
    <p:sldId id="256" r:id="rId13"/>
    <p:sldId id="276" r:id="rId14"/>
    <p:sldId id="294" r:id="rId15"/>
    <p:sldId id="295" r:id="rId16"/>
    <p:sldId id="296" r:id="rId17"/>
    <p:sldId id="287" r:id="rId18"/>
    <p:sldId id="288" r:id="rId19"/>
    <p:sldId id="268" r:id="rId20"/>
    <p:sldId id="277" r:id="rId21"/>
    <p:sldId id="278" r:id="rId22"/>
    <p:sldId id="286" r:id="rId23"/>
    <p:sldId id="289" r:id="rId24"/>
    <p:sldId id="290" r:id="rId25"/>
    <p:sldId id="291" r:id="rId26"/>
    <p:sldId id="292" r:id="rId27"/>
    <p:sldId id="293" r:id="rId28"/>
    <p:sldId id="275" r:id="rId29"/>
    <p:sldId id="279" r:id="rId30"/>
    <p:sldId id="259" r:id="rId31"/>
    <p:sldId id="281" r:id="rId32"/>
    <p:sldId id="274" r:id="rId33"/>
    <p:sldId id="267" r:id="rId34"/>
    <p:sldId id="280" r:id="rId35"/>
    <p:sldId id="269" r:id="rId36"/>
    <p:sldId id="263" r:id="rId37"/>
    <p:sldId id="264" r:id="rId38"/>
    <p:sldId id="283" r:id="rId39"/>
    <p:sldId id="282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E5410-3C75-4901-ABC5-7ED8EB60C77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A5085-A8E6-4CEE-8BB0-4AEFC7107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1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FF284-F670-4BE5-AC39-48EB0A5C0718}" type="slidenum">
              <a:rPr lang="ru-RU"/>
              <a:pPr/>
              <a:t>4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1031148" y="4625629"/>
            <a:ext cx="4608484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54088" y="933450"/>
            <a:ext cx="476091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1031148" y="4625629"/>
            <a:ext cx="4608484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47FEF2-76CD-4549-99AD-6689FA7EB24E}" type="slidenum">
              <a:rPr lang="ru-RU"/>
              <a:pPr/>
              <a:t>13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E7A925-D4D8-47D2-AD6D-5AE3FD6BACB7}" type="slidenum">
              <a:rPr lang="ru-RU"/>
              <a:pPr/>
              <a:t>14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95FA0C-9C96-450E-8407-7DCE56B1935F}" type="slidenum">
              <a:rPr lang="ru-RU"/>
              <a:pPr/>
              <a:t>15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10715B-1BDA-438B-BA3E-E5AEA5958E31}" type="slidenum">
              <a:rPr lang="ru-RU"/>
              <a:pPr/>
              <a:t>16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B232C-5934-48C1-8EA1-4187B43791AA}" type="slidenum">
              <a:rPr lang="ru-RU"/>
              <a:pPr/>
              <a:t>17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2679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2009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114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2351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03532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6270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05412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90634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11831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80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7665"/>
      </p:ext>
    </p:extLst>
  </p:cSld>
  <p:clrMapOvr>
    <a:masterClrMapping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6422"/>
      </p:ext>
    </p:extLst>
  </p:cSld>
  <p:clrMapOvr>
    <a:masterClrMapping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8779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09046"/>
      </p:ext>
    </p:extLst>
  </p:cSld>
  <p:clrMapOvr>
    <a:masterClrMapping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2643"/>
      </p:ext>
    </p:extLst>
  </p:cSld>
  <p:clrMapOvr>
    <a:masterClrMapping/>
  </p:clrMapOvr>
  <p:transition spd="slow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02590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1936"/>
      </p:ext>
    </p:extLst>
  </p:cSld>
  <p:clrMapOvr>
    <a:masterClrMapping/>
  </p:clrMapOvr>
  <p:transition spd="slow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9849"/>
      </p:ext>
    </p:extLst>
  </p:cSld>
  <p:clrMapOvr>
    <a:masterClrMapping/>
  </p:clrMapOvr>
  <p:transition spd="slow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87851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1631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8036"/>
      </p:ext>
    </p:extLst>
  </p:cSld>
  <p:clrMapOvr>
    <a:masterClrMapping/>
  </p:clrMapOvr>
  <p:transition spd="slow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4333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6750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376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42654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9005"/>
      </p:ext>
    </p:extLst>
  </p:cSld>
  <p:clrMapOvr>
    <a:masterClrMapping/>
  </p:clrMapOvr>
  <p:transition spd="slow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91942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66902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87491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1962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708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04864"/>
      </p:ext>
    </p:extLst>
  </p:cSld>
  <p:clrMapOvr>
    <a:masterClrMapping/>
  </p:clrMapOvr>
  <p:transition spd="slow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41803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8670-8798-470B-A33C-C81ECEA59BB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192"/>
      </p:ext>
    </p:extLst>
  </p:cSld>
  <p:clrMapOvr>
    <a:masterClrMapping/>
  </p:clrMapOvr>
  <p:transition spd="slow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670E-C102-4443-A4D5-F02B2DC3CAB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70660"/>
      </p:ext>
    </p:extLst>
  </p:cSld>
  <p:clrMapOvr>
    <a:masterClrMapping/>
  </p:clrMapOvr>
  <p:transition spd="slow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3790-8ABA-4D82-B5FB-58A941DDB8D9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78413"/>
      </p:ext>
    </p:extLst>
  </p:cSld>
  <p:clrMapOvr>
    <a:masterClrMapping/>
  </p:clrMapOvr>
  <p:transition spd="slow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1BB83-E5AC-442F-8B35-25E3273D58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6313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EAA3-ED36-4B34-8216-1E3313A1127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18021"/>
      </p:ext>
    </p:extLst>
  </p:cSld>
  <p:clrMapOvr>
    <a:masterClrMapping/>
  </p:clrMapOvr>
  <p:transition spd="slow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34A6-758D-446B-97C2-7B487A65813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2371"/>
      </p:ext>
    </p:extLst>
  </p:cSld>
  <p:clrMapOvr>
    <a:masterClrMapping/>
  </p:clrMapOvr>
  <p:transition spd="slow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5169-1B2B-47D6-986C-3F02A7BD0D4C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11815"/>
      </p:ext>
    </p:extLst>
  </p:cSld>
  <p:clrMapOvr>
    <a:masterClrMapping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9F48-D9D3-47A9-8B1B-CD90A2125149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3347"/>
      </p:ext>
    </p:extLst>
  </p:cSld>
  <p:clrMapOvr>
    <a:masterClrMapping/>
  </p:clrMapOvr>
  <p:transition spd="slow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723E-382E-49DD-872C-666C45B107A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514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9442"/>
      </p:ext>
    </p:extLst>
  </p:cSld>
  <p:clrMapOvr>
    <a:masterClrMapping/>
  </p:clrMapOvr>
  <p:transition spd="slow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205E-095F-4A76-91A5-EEB59C1D8F9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58974"/>
      </p:ext>
    </p:extLst>
  </p:cSld>
  <p:clrMapOvr>
    <a:masterClrMapping/>
  </p:clrMapOvr>
  <p:transition spd="slow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6DBE-7D4D-42BB-A5CE-1F722ADF36D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4986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A634-3D34-4E11-84F6-29BB89321DC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39481"/>
      </p:ext>
    </p:extLst>
  </p:cSld>
  <p:clrMapOvr>
    <a:masterClrMapping/>
  </p:clrMapOvr>
  <p:transition spd="slow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5252-0C3F-430F-B24B-A4C6B91C837B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53135"/>
      </p:ext>
    </p:extLst>
  </p:cSld>
  <p:clrMapOvr>
    <a:masterClrMapping/>
  </p:clrMapOvr>
  <p:transition spd="slow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0CE2-DF19-4CCF-9AB9-D705DD6C80C0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9308"/>
      </p:ext>
    </p:extLst>
  </p:cSld>
  <p:clrMapOvr>
    <a:masterClrMapping/>
  </p:clrMapOvr>
  <p:transition spd="slow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3720-797B-47F9-B7EC-4E3B6A488A99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88388"/>
      </p:ext>
    </p:extLst>
  </p:cSld>
  <p:clrMapOvr>
    <a:masterClrMapping/>
  </p:clrMapOvr>
  <p:transition spd="slow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B620-7846-4908-8797-66FC048E00B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60956"/>
      </p:ext>
    </p:extLst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E33E-E841-4B85-9640-39171D02BE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30926"/>
      </p:ext>
    </p:extLst>
  </p:cSld>
  <p:clrMapOvr>
    <a:masterClrMapping/>
  </p:clrMapOvr>
  <p:transition spd="slow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633" y="2129984"/>
            <a:ext cx="7772739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263" y="3885528"/>
            <a:ext cx="640147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0727" indent="0" algn="ctr">
              <a:buNone/>
              <a:defRPr/>
            </a:lvl2pPr>
            <a:lvl3pPr marL="801455" indent="0" algn="ctr">
              <a:buNone/>
              <a:defRPr/>
            </a:lvl3pPr>
            <a:lvl4pPr marL="1202185" indent="0" algn="ctr">
              <a:buNone/>
              <a:defRPr/>
            </a:lvl4pPr>
            <a:lvl5pPr marL="1602913" indent="0" algn="ctr">
              <a:buNone/>
              <a:defRPr/>
            </a:lvl5pPr>
            <a:lvl6pPr marL="2003640" indent="0" algn="ctr">
              <a:buNone/>
              <a:defRPr/>
            </a:lvl6pPr>
            <a:lvl7pPr marL="2404367" indent="0" algn="ctr">
              <a:buNone/>
              <a:defRPr/>
            </a:lvl7pPr>
            <a:lvl8pPr marL="2805097" indent="0" algn="ctr">
              <a:buNone/>
              <a:defRPr/>
            </a:lvl8pPr>
            <a:lvl9pPr marL="32058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15002"/>
      </p:ext>
    </p:extLst>
  </p:cSld>
  <p:clrMapOvr>
    <a:masterClrMapping/>
  </p:clrMapOvr>
  <p:transition spd="slow" advClick="0" advTm="10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91491"/>
      </p:ext>
    </p:extLst>
  </p:cSld>
  <p:clrMapOvr>
    <a:masterClrMapping/>
  </p:clrMapOvr>
  <p:transition spd="slow"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6663"/>
      </p:ext>
    </p:extLst>
  </p:cSld>
  <p:clrMapOvr>
    <a:masterClrMapping/>
  </p:clrMapOvr>
  <p:transition spd="slow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0" y="4406865"/>
            <a:ext cx="7772739" cy="136238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90" y="2906225"/>
            <a:ext cx="7772739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60765"/>
      </p:ext>
    </p:extLst>
  </p:cSld>
  <p:clrMapOvr>
    <a:masterClrMapping/>
  </p:clrMapOvr>
  <p:transition spd="slow" advClick="0" advTm="10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056" y="1906761"/>
            <a:ext cx="3838171" cy="43190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565" y="1906761"/>
            <a:ext cx="3839529" cy="43190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57062"/>
      </p:ext>
    </p:extLst>
  </p:cSld>
  <p:clrMapOvr>
    <a:masterClrMapping/>
  </p:clrMapOvr>
  <p:transition spd="slow" advClick="0" advTm="10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40" y="275072"/>
            <a:ext cx="822892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540" y="1535201"/>
            <a:ext cx="4040467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40" y="2174628"/>
            <a:ext cx="4040467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638" y="1535201"/>
            <a:ext cx="4041824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638" y="2174628"/>
            <a:ext cx="4041824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30190"/>
      </p:ext>
    </p:extLst>
  </p:cSld>
  <p:clrMapOvr>
    <a:masterClrMapping/>
  </p:clrMapOvr>
  <p:transition spd="slow" advClick="0" advTm="10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9905"/>
      </p:ext>
    </p:extLst>
  </p:cSld>
  <p:clrMapOvr>
    <a:masterClrMapping/>
  </p:clrMapOvr>
  <p:transition spd="slow" advClick="0" advTm="10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64261"/>
      </p:ext>
    </p:extLst>
  </p:cSld>
  <p:clrMapOvr>
    <a:masterClrMapping/>
  </p:clrMapOvr>
  <p:transition spd="slow" advClick="0" advTm="10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42" y="273629"/>
            <a:ext cx="3008627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784" y="273631"/>
            <a:ext cx="5111679" cy="585277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42" y="1434393"/>
            <a:ext cx="3008627" cy="4692013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9079031"/>
      </p:ext>
    </p:extLst>
  </p:cSld>
  <p:clrMapOvr>
    <a:masterClrMapping/>
  </p:clrMapOvr>
  <p:transition spd="slow" advClick="0" advTm="10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4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43" y="612065"/>
            <a:ext cx="5486400" cy="4115952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43" y="5367444"/>
            <a:ext cx="5486400" cy="805044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8279436"/>
      </p:ext>
    </p:extLst>
  </p:cSld>
  <p:clrMapOvr>
    <a:masterClrMapping/>
  </p:clrMapOvr>
  <p:transition spd="slow" advClick="0" advTm="10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4457"/>
      </p:ext>
    </p:extLst>
  </p:cSld>
  <p:clrMapOvr>
    <a:masterClrMapping/>
  </p:clrMapOvr>
  <p:transition spd="slow" advClick="0" advTm="10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9104" y="568860"/>
            <a:ext cx="1950991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054" y="568860"/>
            <a:ext cx="572671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3899"/>
      </p:ext>
    </p:extLst>
  </p:cSld>
  <p:clrMapOvr>
    <a:masterClrMapping/>
  </p:clrMapOvr>
  <p:transition spd="slow" advClick="0" advTm="1000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54" y="568862"/>
            <a:ext cx="7808038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08534"/>
      </p:ext>
    </p:extLst>
  </p:cSld>
  <p:clrMapOvr>
    <a:masterClrMapping/>
  </p:clrMapOvr>
  <p:transition spd="slow"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57876"/>
      </p:ext>
    </p:extLst>
  </p:cSld>
  <p:clrMapOvr>
    <a:masterClrMapping/>
  </p:clrMapOvr>
  <p:transition spd="slow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631" y="2129984"/>
            <a:ext cx="7772739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261" y="3885528"/>
            <a:ext cx="640147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0827" indent="0" algn="ctr">
              <a:buNone/>
              <a:defRPr/>
            </a:lvl2pPr>
            <a:lvl3pPr marL="801654" indent="0" algn="ctr">
              <a:buNone/>
              <a:defRPr/>
            </a:lvl3pPr>
            <a:lvl4pPr marL="1202482" indent="0" algn="ctr">
              <a:buNone/>
              <a:defRPr/>
            </a:lvl4pPr>
            <a:lvl5pPr marL="1603309" indent="0" algn="ctr">
              <a:buNone/>
              <a:defRPr/>
            </a:lvl5pPr>
            <a:lvl6pPr marL="2004136" indent="0" algn="ctr">
              <a:buNone/>
              <a:defRPr/>
            </a:lvl6pPr>
            <a:lvl7pPr marL="2404963" indent="0" algn="ctr">
              <a:buNone/>
              <a:defRPr/>
            </a:lvl7pPr>
            <a:lvl8pPr marL="2805791" indent="0" algn="ctr">
              <a:buNone/>
              <a:defRPr/>
            </a:lvl8pPr>
            <a:lvl9pPr marL="320661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21981"/>
      </p:ext>
    </p:extLst>
  </p:cSld>
  <p:clrMapOvr>
    <a:masterClrMapping/>
  </p:clrMapOvr>
  <p:transition spd="slow" advClick="0" advTm="10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74599"/>
      </p:ext>
    </p:extLst>
  </p:cSld>
  <p:clrMapOvr>
    <a:masterClrMapping/>
  </p:clrMapOvr>
  <p:transition spd="slow" advClick="0" advTm="10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88" y="4406863"/>
            <a:ext cx="7772739" cy="136238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88" y="2906225"/>
            <a:ext cx="7772739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0089644"/>
      </p:ext>
    </p:extLst>
  </p:cSld>
  <p:clrMapOvr>
    <a:masterClrMapping/>
  </p:clrMapOvr>
  <p:transition spd="slow" advClick="0" advTm="10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054" y="1906761"/>
            <a:ext cx="3838171" cy="43190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563" y="1906761"/>
            <a:ext cx="3839529" cy="43190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62028"/>
      </p:ext>
    </p:extLst>
  </p:cSld>
  <p:clrMapOvr>
    <a:masterClrMapping/>
  </p:clrMapOvr>
  <p:transition spd="slow" advClick="0" advTm="10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40" y="275070"/>
            <a:ext cx="822892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540" y="1535201"/>
            <a:ext cx="4040467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40" y="2174628"/>
            <a:ext cx="4040467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637" y="1535201"/>
            <a:ext cx="4041824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637" y="2174628"/>
            <a:ext cx="4041824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86124"/>
      </p:ext>
    </p:extLst>
  </p:cSld>
  <p:clrMapOvr>
    <a:masterClrMapping/>
  </p:clrMapOvr>
  <p:transition spd="slow" advClick="0" advTm="10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81559"/>
      </p:ext>
    </p:extLst>
  </p:cSld>
  <p:clrMapOvr>
    <a:masterClrMapping/>
  </p:clrMapOvr>
  <p:transition spd="slow" advClick="0" advTm="10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832770"/>
      </p:ext>
    </p:extLst>
  </p:cSld>
  <p:clrMapOvr>
    <a:masterClrMapping/>
  </p:clrMapOvr>
  <p:transition spd="slow" advClick="0" advTm="10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40" y="273629"/>
            <a:ext cx="3008627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782" y="273629"/>
            <a:ext cx="5111679" cy="585277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40" y="1434391"/>
            <a:ext cx="3008627" cy="4692013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1751683"/>
      </p:ext>
    </p:extLst>
  </p:cSld>
  <p:clrMapOvr>
    <a:masterClrMapping/>
  </p:clrMapOvr>
  <p:transition spd="slow" advClick="0" advTm="10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43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43" y="612065"/>
            <a:ext cx="5486400" cy="4115952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43" y="5367444"/>
            <a:ext cx="5486400" cy="805044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7368443"/>
      </p:ext>
    </p:extLst>
  </p:cSld>
  <p:clrMapOvr>
    <a:masterClrMapping/>
  </p:clrMapOvr>
  <p:transition spd="slow" advClick="0" advTm="10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38631"/>
      </p:ext>
    </p:extLst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52790"/>
      </p:ext>
    </p:extLst>
  </p:cSld>
  <p:clrMapOvr>
    <a:masterClrMapping/>
  </p:clrMapOvr>
  <p:transition spd="slow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9102" y="568860"/>
            <a:ext cx="1950991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054" y="568860"/>
            <a:ext cx="572671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58337"/>
      </p:ext>
    </p:extLst>
  </p:cSld>
  <p:clrMapOvr>
    <a:masterClrMapping/>
  </p:clrMapOvr>
  <p:transition spd="slow" advClick="0" advTm="10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54" y="568861"/>
            <a:ext cx="7808038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85732"/>
      </p:ext>
    </p:extLst>
  </p:cSld>
  <p:clrMapOvr>
    <a:masterClrMapping/>
  </p:clrMapOvr>
  <p:transition spd="slow"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96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390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470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6525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486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85616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4667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33739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1347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72474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6393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80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9482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32544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16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102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3085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0574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62712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83191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69928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520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71547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6112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97883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9241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473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0576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17267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6482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2709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6950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144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42530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1878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8160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7237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15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83327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4733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92683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2699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57324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3400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56862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37675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3170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5534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47986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1055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0276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182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80795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44326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05179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1655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8984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949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2417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9868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3723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195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072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937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41552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999C-27DF-4521-BE80-D22AAB69245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19739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6358-68F3-4D2A-8A14-99F2495A7035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66921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ABE-3E4B-4661-B485-11700B62595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3761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ADAF-C1EB-4C60-922F-310EA8FA9243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4397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F788-B403-4C1E-8D53-3F818217F40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28767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AB0-02C6-449E-B83E-DAF086A55CA4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6134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60DE-3A13-462D-ACCD-AA5C733930FA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18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B94-689D-4DF8-8E9E-99A07AD15FB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74993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57D8-C2E6-4359-9BD1-9430405BF048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90185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B248-4B4C-4D71-8132-9C00409D7EDF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450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FFD-4AA4-4007-B716-4F16E28C413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51233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FEF2-ADA1-4D06-A0F0-268C362D5B87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09152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3AB8-12B9-4FB8-BE99-1123134551DE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9299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2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131E-7334-4447-B8B4-1275939B15C2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26204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337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5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0F9E-E62F-4B5D-B45A-1CC1289FE15D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599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E5EC-6F2B-4A7E-ABD1-D7B9F2FBEC2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63434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D8AB-ED09-459A-8DB9-A33FE639A156}" type="slidenum">
              <a:rPr lang="ru-RU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8999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054" y="568862"/>
            <a:ext cx="7808038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Pulse para editar el formato del texto de título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054" y="1906761"/>
            <a:ext cx="7808038" cy="43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7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Pulse para editar los formatos del texto del esquema</a:t>
            </a:r>
          </a:p>
          <a:p>
            <a:pPr lvl="1"/>
            <a:r>
              <a:rPr lang="en-GB" altLang="ru-RU" smtClean="0"/>
              <a:t>Segundo nivel del esquema</a:t>
            </a:r>
          </a:p>
          <a:p>
            <a:pPr lvl="2"/>
            <a:r>
              <a:rPr lang="en-GB" altLang="ru-RU" smtClean="0"/>
              <a:t>Tercer nivel del esquema</a:t>
            </a:r>
          </a:p>
          <a:p>
            <a:pPr lvl="3"/>
            <a:r>
              <a:rPr lang="en-GB" altLang="ru-RU" smtClean="0"/>
              <a:t>Cuarto nivel del esquema</a:t>
            </a:r>
          </a:p>
          <a:p>
            <a:pPr lvl="4"/>
            <a:r>
              <a:rPr lang="en-GB" altLang="ru-RU" smtClean="0"/>
              <a:t>Quinto nivel del esquema</a:t>
            </a:r>
          </a:p>
          <a:p>
            <a:pPr lvl="4"/>
            <a:r>
              <a:rPr lang="en-GB" altLang="ru-RU" smtClean="0"/>
              <a:t>Sexto nivel del esquema</a:t>
            </a:r>
          </a:p>
          <a:p>
            <a:pPr lvl="4"/>
            <a:r>
              <a:rPr lang="en-GB" altLang="ru-RU" smtClean="0"/>
              <a:t>Séptimo nivel del esquema</a:t>
            </a:r>
          </a:p>
          <a:p>
            <a:pPr lvl="4"/>
            <a:r>
              <a:rPr lang="en-GB" altLang="ru-RU" smtClean="0"/>
              <a:t>Octavo nivel del esquema</a:t>
            </a:r>
          </a:p>
          <a:p>
            <a:pPr lvl="4"/>
            <a:r>
              <a:rPr lang="en-GB" altLang="ru-RU" smtClean="0"/>
              <a:t>Noveno nivel del esquema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71" y="4380942"/>
            <a:ext cx="2373231" cy="231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6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1803277" indent="-200365" algn="ctr" defTabSz="393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marL="1803277" indent="-200365" algn="ctr" defTabSz="393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1803277" indent="-200365" algn="ctr" defTabSz="393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1803277" indent="-200365" algn="ctr" defTabSz="393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1803277" indent="-200365" algn="ctr" defTabSz="393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204005" indent="-200365" algn="ctr" defTabSz="393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604732" indent="-200365" algn="ctr" defTabSz="393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005462" indent="-200365" algn="ctr" defTabSz="393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406190" indent="-200365" algn="ctr" defTabSz="393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00546" indent="-300546" algn="l" defTabSz="393772" rtl="0" eaLnBrk="0" fontAlgn="base" hangingPunct="0">
        <a:lnSpc>
          <a:spcPct val="93000"/>
        </a:lnSpc>
        <a:spcBef>
          <a:spcPct val="0"/>
        </a:spcBef>
        <a:spcAft>
          <a:spcPts val="1248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651184" indent="-251847" algn="l" defTabSz="393772" rtl="0" eaLnBrk="0" fontAlgn="base" hangingPunct="0">
        <a:lnSpc>
          <a:spcPct val="93000"/>
        </a:lnSpc>
        <a:spcBef>
          <a:spcPct val="0"/>
        </a:spcBef>
        <a:spcAft>
          <a:spcPts val="99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001820" indent="-200365" algn="l" defTabSz="393772" rtl="0" eaLnBrk="0" fontAlgn="base" hangingPunct="0">
        <a:lnSpc>
          <a:spcPct val="93000"/>
        </a:lnSpc>
        <a:spcBef>
          <a:spcPct val="0"/>
        </a:spcBef>
        <a:spcAft>
          <a:spcPts val="745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402548" indent="-201756" algn="l" defTabSz="393772" rtl="0" eaLnBrk="0" fontAlgn="base" hangingPunct="0">
        <a:lnSpc>
          <a:spcPct val="93000"/>
        </a:lnSpc>
        <a:spcBef>
          <a:spcPct val="0"/>
        </a:spcBef>
        <a:spcAft>
          <a:spcPts val="504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1803277" indent="-200365" algn="l" defTabSz="393772" rtl="0" eaLnBrk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204005" indent="-200365" algn="l" defTabSz="393772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6pPr>
      <a:lvl7pPr marL="2604732" indent="-200365" algn="l" defTabSz="393772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7pPr>
      <a:lvl8pPr marL="3005462" indent="-200365" algn="l" defTabSz="393772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8pPr>
      <a:lvl9pPr marL="3406190" indent="-200365" algn="l" defTabSz="393772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054" y="568861"/>
            <a:ext cx="7808038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Pulse para editar el formato del texto de título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054" y="1906761"/>
            <a:ext cx="7808038" cy="43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73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Pulse para editar los formatos del texto del esquema</a:t>
            </a:r>
          </a:p>
          <a:p>
            <a:pPr lvl="1"/>
            <a:r>
              <a:rPr lang="en-GB" altLang="ru-RU" smtClean="0"/>
              <a:t>Segundo nivel del esquema</a:t>
            </a:r>
          </a:p>
          <a:p>
            <a:pPr lvl="2"/>
            <a:r>
              <a:rPr lang="en-GB" altLang="ru-RU" smtClean="0"/>
              <a:t>Tercer nivel del esquema</a:t>
            </a:r>
          </a:p>
          <a:p>
            <a:pPr lvl="3"/>
            <a:r>
              <a:rPr lang="en-GB" altLang="ru-RU" smtClean="0"/>
              <a:t>Cuarto nivel del esquema</a:t>
            </a:r>
          </a:p>
          <a:p>
            <a:pPr lvl="4"/>
            <a:r>
              <a:rPr lang="en-GB" altLang="ru-RU" smtClean="0"/>
              <a:t>Quinto nivel del esquema</a:t>
            </a:r>
          </a:p>
          <a:p>
            <a:pPr lvl="4"/>
            <a:r>
              <a:rPr lang="en-GB" altLang="ru-RU" smtClean="0"/>
              <a:t>Sexto nivel del esquema</a:t>
            </a:r>
          </a:p>
          <a:p>
            <a:pPr lvl="4"/>
            <a:r>
              <a:rPr lang="en-GB" altLang="ru-RU" smtClean="0"/>
              <a:t>Séptimo nivel del esquema</a:t>
            </a:r>
          </a:p>
          <a:p>
            <a:pPr lvl="4"/>
            <a:r>
              <a:rPr lang="en-GB" altLang="ru-RU" smtClean="0"/>
              <a:t>Octavo nivel del esquema</a:t>
            </a:r>
          </a:p>
          <a:p>
            <a:pPr lvl="4"/>
            <a:r>
              <a:rPr lang="en-GB" altLang="ru-RU" smtClean="0"/>
              <a:t>Noveno nivel del esquema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69" y="4380940"/>
            <a:ext cx="2373231" cy="231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9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1803723" indent="-200414" algn="ctr" defTabSz="39386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marL="1803723" indent="-200414" algn="ctr" defTabSz="39386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1803723" indent="-200414" algn="ctr" defTabSz="39386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1803723" indent="-200414" algn="ctr" defTabSz="39386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1803723" indent="-200414" algn="ctr" defTabSz="39386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204550" indent="-200414" algn="ctr" defTabSz="39386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605377" indent="-200414" algn="ctr" defTabSz="39386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006204" indent="-200414" algn="ctr" defTabSz="39386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407032" indent="-200414" algn="ctr" defTabSz="39386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00620" indent="-300620" algn="l" defTabSz="393869" rtl="0" eaLnBrk="0" fontAlgn="base" hangingPunct="0">
        <a:lnSpc>
          <a:spcPct val="93000"/>
        </a:lnSpc>
        <a:spcBef>
          <a:spcPct val="0"/>
        </a:spcBef>
        <a:spcAft>
          <a:spcPts val="1249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651344" indent="-251909" algn="l" defTabSz="393869" rtl="0" eaLnBrk="0" fontAlgn="base" hangingPunct="0">
        <a:lnSpc>
          <a:spcPct val="93000"/>
        </a:lnSpc>
        <a:spcBef>
          <a:spcPct val="0"/>
        </a:spcBef>
        <a:spcAft>
          <a:spcPts val="99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002068" indent="-200414" algn="l" defTabSz="393869" rtl="0" eaLnBrk="0" fontAlgn="base" hangingPunct="0">
        <a:lnSpc>
          <a:spcPct val="93000"/>
        </a:lnSpc>
        <a:spcBef>
          <a:spcPct val="0"/>
        </a:spcBef>
        <a:spcAft>
          <a:spcPts val="745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402895" indent="-201806" algn="l" defTabSz="393869" rtl="0" eaLnBrk="0" fontAlgn="base" hangingPunct="0">
        <a:lnSpc>
          <a:spcPct val="93000"/>
        </a:lnSpc>
        <a:spcBef>
          <a:spcPct val="0"/>
        </a:spcBef>
        <a:spcAft>
          <a:spcPts val="504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1803723" indent="-200414" algn="l" defTabSz="393869" rtl="0" eaLnBrk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204550" indent="-200414" algn="l" defTabSz="393869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6pPr>
      <a:lvl7pPr marL="2605377" indent="-200414" algn="l" defTabSz="393869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7pPr>
      <a:lvl8pPr marL="3006204" indent="-200414" algn="l" defTabSz="393869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8pPr>
      <a:lvl9pPr marL="3407032" indent="-200414" algn="l" defTabSz="393869" rtl="0" fontAlgn="base" hangingPunct="0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27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71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9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6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20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479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1B57-5D3F-4CB7-88F1-DDF06B84E388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998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8686800" cy="4876800"/>
            <a:chOff x="0" y="0"/>
            <a:chExt cx="5472" cy="3072"/>
          </a:xfrm>
        </p:grpSpPr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CCCCCC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36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CCCC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CCCCCC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2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2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2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20E9B-0155-46A4-A2AF-E46827A613C2}" type="slidenum">
              <a:rPr lang="ru-RU">
                <a:solidFill>
                  <a:srgbClr val="CCCC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CCCCCC"/>
              </a:solidFill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173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08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26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348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95;&#1100;%20&#1063;&#1077;&#1088;&#1095;&#1080;&#1083;&#1083;&#1103;%20&#1074;%20&#1060;&#1091;&#1083;&#1090;&#1086;&#1085;&#1077;.av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lag_of_NATO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lyricsreal.com/pictures/c/o/m/comecon-3-big.jpg" TargetMode="Externa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Уроки\9 класс\9 история\9 Презентации мои\Холодная война\ХВ\Klubovy_2011.iStock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2238" y="0"/>
            <a:ext cx="103084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/>
          </p:cNvSpPr>
          <p:nvPr/>
        </p:nvSpPr>
        <p:spPr bwMode="auto">
          <a:xfrm>
            <a:off x="755652" y="188914"/>
            <a:ext cx="8208963" cy="503237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34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НАЧАЛО «ХОЛОДНОЙ ВОЙНЫ» </a:t>
            </a:r>
            <a:br>
              <a:rPr lang="ru-RU" sz="2800" b="1">
                <a:solidFill>
                  <a:srgbClr val="FFFFCC"/>
                </a:solidFill>
                <a:latin typeface="Times New Roman" pitchFamily="18" charset="0"/>
              </a:rPr>
            </a:br>
            <a:endParaRPr lang="ru-RU" sz="2800" b="1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55652" y="836615"/>
            <a:ext cx="8208963" cy="584753"/>
          </a:xfrm>
          <a:prstGeom prst="rect">
            <a:avLst/>
          </a:prstGeom>
          <a:solidFill>
            <a:schemeClr val="tx2"/>
          </a:solidFill>
          <a:ln w="57150" cap="sq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</a:rPr>
              <a:t>Началом «холодной войны» принято считать речь Уинстона Черчилля в  г. Фултоне (США) 5 марта 1946 г.</a:t>
            </a:r>
          </a:p>
        </p:txBody>
      </p:sp>
      <p:pic>
        <p:nvPicPr>
          <p:cNvPr id="23563" name="Picture 11" descr="шщегр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24686"/>
          <a:stretch>
            <a:fillRect/>
          </a:stretch>
        </p:blipFill>
        <p:spPr bwMode="auto">
          <a:xfrm>
            <a:off x="755651" y="1628777"/>
            <a:ext cx="3846513" cy="45370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5290" y="6165852"/>
            <a:ext cx="4752975" cy="10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Вестминстерский Колледж, Фултон,                     штат Mиссури (США), 5 марта 1946 г.</a:t>
            </a:r>
            <a:br>
              <a:rPr lang="ru-RU" sz="2000" b="1">
                <a:solidFill>
                  <a:srgbClr val="FFFFFF"/>
                </a:solidFill>
                <a:latin typeface="Times New Roman" pitchFamily="18" charset="0"/>
              </a:rPr>
            </a:b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787902" y="1628775"/>
            <a:ext cx="41767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7" tIns="45709" rIns="91417" bIns="45709"/>
          <a:lstStyle/>
          <a:p>
            <a:pPr marL="85704" indent="-85704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u="sng">
                <a:solidFill>
                  <a:srgbClr val="FFFF00"/>
                </a:solidFill>
                <a:latin typeface="Times New Roman" pitchFamily="18" charset="0"/>
              </a:rPr>
              <a:t>Основные положения речи:</a:t>
            </a: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</a:rPr>
              <a:t>  «железный занавес» отделил Восточную Европу от европейской цивилизации;</a:t>
            </a: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</a:rPr>
              <a:t> опасность складывающейся ситуации в Европе для судеб западной демократии;</a:t>
            </a: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</a:rPr>
              <a:t> стремление советского руководства к неограниченной экспансии;</a:t>
            </a: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</a:rPr>
              <a:t> необходимость объединения усилий Великобритании и США для того, чтобы показать «силу русским».</a:t>
            </a: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  <a:p>
            <a:pPr marL="85704" indent="-8570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55" name="Picture 7" descr="2 SPEAKERS BEAU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7921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285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 autoUpdateAnimBg="0"/>
      <p:bldP spid="23564" grpId="0"/>
      <p:bldP spid="235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5661025"/>
            <a:ext cx="3311525" cy="170021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Гарри Трумэн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президент США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(1945 – 1953 г.г.)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55652" y="908050"/>
            <a:ext cx="8137525" cy="338532"/>
          </a:xfrm>
          <a:prstGeom prst="rect">
            <a:avLst/>
          </a:prstGeom>
          <a:solidFill>
            <a:schemeClr val="tx2"/>
          </a:solidFill>
          <a:ln w="57150" cap="sq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</a:rPr>
              <a:t>12 марта 1947 г. – провозглашение «доктрины Трумэна»</a:t>
            </a:r>
          </a:p>
        </p:txBody>
      </p:sp>
      <p:pic>
        <p:nvPicPr>
          <p:cNvPr id="25612" name="Picture 12" descr="зр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2" y="1628776"/>
            <a:ext cx="2728913" cy="38163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708401" y="1700213"/>
            <a:ext cx="51847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7" tIns="45709" rIns="91417" bIns="45709"/>
          <a:lstStyle/>
          <a:p>
            <a:pPr marL="85704" indent="-85704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ДОКТРИНА ТРУМЭНА</a:t>
            </a:r>
          </a:p>
          <a:p>
            <a:pPr marL="85704" indent="-8570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</a:rPr>
              <a:t> право США вмешиваться во внутренние дела стран, «народы которых сопротивляются попыткам захвата власти вооружённым меньшинством»; </a:t>
            </a:r>
          </a:p>
          <a:p>
            <a:pPr marL="85704" indent="-8570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>
                <a:solidFill>
                  <a:srgbClr val="FFFFFF"/>
                </a:solidFill>
                <a:latin typeface="Times New Roman" pitchFamily="18" charset="0"/>
              </a:rPr>
              <a:t> содержание начинающегося соперничества СССР и США – конфликт демократии и тоталитаризма.</a:t>
            </a:r>
          </a:p>
          <a:p>
            <a:pPr marL="85704" indent="-8570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Char char="n"/>
            </a:pPr>
            <a:endParaRPr lang="ru-RU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9" name="Заголовок 1"/>
          <p:cNvSpPr>
            <a:spLocks/>
          </p:cNvSpPr>
          <p:nvPr/>
        </p:nvSpPr>
        <p:spPr bwMode="auto">
          <a:xfrm>
            <a:off x="755652" y="188914"/>
            <a:ext cx="8208963" cy="503237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34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НАЧАЛО «ХОЛОДНОЙ ВОЙНЫ» </a:t>
            </a:r>
            <a:br>
              <a:rPr lang="ru-RU" sz="2800" b="1">
                <a:solidFill>
                  <a:srgbClr val="FFFFCC"/>
                </a:solidFill>
                <a:latin typeface="Times New Roman" pitchFamily="18" charset="0"/>
              </a:rPr>
            </a:br>
            <a:endParaRPr lang="ru-RU" sz="2800" b="1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15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/>
      <p:bldP spid="256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ru-RU" sz="4000" dirty="0"/>
              <a:t>Доктрина Трумэна</a:t>
            </a:r>
            <a:endParaRPr lang="ru-RU" sz="4000" dirty="0"/>
          </a:p>
        </p:txBody>
      </p:sp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0" y="2000242"/>
            <a:ext cx="771527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1)Оказание экономической помощи странам Европы.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2) Создание военно-политического союза западных стран под руководством США.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3) Размещение вдоль границ СССР сети военных баз США.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4) Поддержку внутренней оппозиции в странах Восточной Европы.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328" y="0"/>
            <a:ext cx="2316671" cy="29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68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4"/>
            <a:ext cx="8229600" cy="1139825"/>
          </a:xfrm>
          <a:ln/>
        </p:spPr>
        <p:txBody>
          <a:bodyPr/>
          <a:lstStyle/>
          <a:p>
            <a:pPr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sz="4000">
                <a:solidFill>
                  <a:srgbClr val="FFFFFF"/>
                </a:solidFill>
              </a:rPr>
              <a:t>5 признаков «холодной войны»: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600202"/>
            <a:ext cx="4281518" cy="4530725"/>
          </a:xfrm>
          <a:ln/>
        </p:spPr>
        <p:txBody>
          <a:bodyPr>
            <a:normAutofit/>
          </a:bodyPr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3600" dirty="0">
                <a:solidFill>
                  <a:srgbClr val="FF0000"/>
                </a:solidFill>
              </a:rPr>
              <a:t>Отсутствие доверия, враждебность в отношениях, формирование образа врага.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32365" y="1700214"/>
            <a:ext cx="3671887" cy="64849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Истерия-ожидание третьей мировой войны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00563" y="2781302"/>
            <a:ext cx="1727200" cy="162055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«Мы вас похороним!»</a:t>
            </a:r>
          </a:p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Н. С. Хрущёв в адрес стран Запада.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948490" y="2636838"/>
            <a:ext cx="1873250" cy="217454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«Русские самолёты летят бомбить города Америки!»</a:t>
            </a:r>
          </a:p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Р. Рейган, из выступления по радио.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08402" y="5516563"/>
            <a:ext cx="3527425" cy="64849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>
                <a:solidFill>
                  <a:srgbClr val="FFFFFF"/>
                </a:solidFill>
              </a:rPr>
              <a:t>У.Черчиль призвал к крестовому походу против СССР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4"/>
            <a:ext cx="8229600" cy="1139825"/>
          </a:xfrm>
          <a:ln/>
        </p:spPr>
        <p:txBody>
          <a:bodyPr/>
          <a:lstStyle/>
          <a:p>
            <a:pPr algn="l"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sz="2800">
                <a:solidFill>
                  <a:srgbClr val="FFFFFF"/>
                </a:solidFill>
              </a:rPr>
              <a:t>Создание военно-политических блоков,  направленных на потенциальных противников</a:t>
            </a:r>
            <a:r>
              <a:rPr lang="ru-RU" sz="40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600202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НАТО-1949 год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Бельгия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Великобритания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Дания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Исландия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Италия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Люксембург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Нидерланды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Норвегия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Португалия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Франция </a:t>
            </a:r>
          </a:p>
          <a:p>
            <a:pPr marL="741181" lvl="1" indent="-284093">
              <a:spcBef>
                <a:spcPts val="3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400"/>
              <a:t>= +США и Канада</a:t>
            </a:r>
          </a:p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5401" y="2327277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ОВД-1955 год 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СССР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ГДР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Польша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Болгария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Румыния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Чехословакия</a:t>
            </a:r>
          </a:p>
          <a:p>
            <a:pPr marL="741181" lvl="1" indent="-284093">
              <a:spcBef>
                <a:spcPts val="4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600"/>
              <a:t>Венгрия …</a:t>
            </a:r>
          </a:p>
          <a:p>
            <a:pPr marL="341227" indent="-341227">
              <a:spcBef>
                <a:spcPts val="450"/>
              </a:spcBef>
              <a:buClr>
                <a:srgbClr val="FFFFCC"/>
              </a:buClr>
              <a:buSzPct val="60000"/>
              <a:buNone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endParaRPr lang="ru-RU" sz="1800"/>
          </a:p>
          <a:p>
            <a:pPr marL="341227" indent="-341227">
              <a:spcBef>
                <a:spcPts val="450"/>
              </a:spcBef>
              <a:buNone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endParaRPr lang="ru-RU" sz="1800"/>
          </a:p>
          <a:p>
            <a:pPr marL="341227" indent="-341227">
              <a:spcBef>
                <a:spcPts val="700"/>
              </a:spcBef>
              <a:buNone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endParaRPr lang="ru-RU" sz="2800"/>
          </a:p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None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endParaRPr lang="ru-RU" sz="28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700340" y="3141665"/>
            <a:ext cx="1584325" cy="18002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endParaRPr 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983415" y="2636838"/>
            <a:ext cx="2160587" cy="295275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2414"/>
            <a:ext cx="8229600" cy="1190625"/>
          </a:xfrm>
          <a:ln/>
        </p:spPr>
        <p:txBody>
          <a:bodyPr/>
          <a:lstStyle/>
          <a:p>
            <a:pPr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военных баз ,вблизи границ потенциальных противников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600202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США открыли базы в:</a:t>
            </a:r>
          </a:p>
          <a:p>
            <a:pPr marL="741181" lvl="1" indent="-284093">
              <a:spcBef>
                <a:spcPts val="5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000"/>
              <a:t>Греции</a:t>
            </a:r>
          </a:p>
          <a:p>
            <a:pPr marL="741181" lvl="1" indent="-284093">
              <a:spcBef>
                <a:spcPts val="5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000"/>
              <a:t>Турции</a:t>
            </a:r>
          </a:p>
          <a:p>
            <a:pPr marL="741181" lvl="1" indent="-284093">
              <a:spcBef>
                <a:spcPts val="5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000"/>
              <a:t>Южной Корее</a:t>
            </a:r>
          </a:p>
          <a:p>
            <a:pPr marL="741181" lvl="1" indent="-284093">
              <a:spcBef>
                <a:spcPts val="50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000"/>
              <a:t>Японии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600202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СССР открыли</a:t>
            </a:r>
          </a:p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/>
              <a:t>базы в: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b="1"/>
              <a:t>ГДР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b="1"/>
              <a:t>Польше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b="1"/>
              <a:t>Венгрии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5" y="4221165"/>
            <a:ext cx="2376487" cy="202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390" y="3644902"/>
            <a:ext cx="2052637" cy="300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4"/>
            <a:ext cx="8229600" cy="11398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Гонка вооружений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600202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 dirty="0"/>
              <a:t>США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dirty="0"/>
              <a:t>Создали и впервые применили атомную бомбу в 1945 году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dirty="0"/>
              <a:t>Положили начало гонке вооружений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1628777"/>
            <a:ext cx="4038600" cy="4530725"/>
          </a:xfrm>
          <a:ln/>
        </p:spPr>
        <p:txBody>
          <a:bodyPr/>
          <a:lstStyle/>
          <a:p>
            <a:pPr marL="341227" indent="-341227">
              <a:spcBef>
                <a:spcPts val="7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2800" dirty="0"/>
              <a:t>СССР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dirty="0"/>
              <a:t>Создали атомную бомбу в 1949 году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dirty="0"/>
              <a:t>Баллистические ракеты в 1957 году</a:t>
            </a:r>
          </a:p>
          <a:p>
            <a:pPr marL="741181" lvl="1" indent="-284093">
              <a:spcBef>
                <a:spcPts val="450"/>
              </a:spcBef>
              <a:buClr>
                <a:srgbClr val="FFFFFF"/>
              </a:buClr>
              <a:buFont typeface="Verdana" pitchFamily="34" charset="0"/>
              <a:buChar char="•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 sz="1800" dirty="0"/>
              <a:t>Водородную бомбу в 1953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563940" y="3213102"/>
            <a:ext cx="504825" cy="2593975"/>
          </a:xfrm>
          <a:prstGeom prst="upArrow">
            <a:avLst>
              <a:gd name="adj1" fmla="val 50000"/>
              <a:gd name="adj2" fmla="val 128459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859339" y="2276477"/>
            <a:ext cx="288925" cy="3529013"/>
          </a:xfrm>
          <a:prstGeom prst="upArrow">
            <a:avLst>
              <a:gd name="adj1" fmla="val 50000"/>
              <a:gd name="adj2" fmla="val 305357"/>
            </a:avLst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604250" y="5734050"/>
            <a:ext cx="71438" cy="71438"/>
          </a:xfrm>
          <a:prstGeom prst="rect">
            <a:avLst/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17" tIns="45709" rIns="91417" bIns="45709" anchor="ctr"/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05265"/>
            <a:ext cx="1846262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7" y="4076702"/>
            <a:ext cx="1746250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850"/>
            <a:ext cx="8229600" cy="1555750"/>
          </a:xfrm>
          <a:ln/>
        </p:spPr>
        <p:txBody>
          <a:bodyPr/>
          <a:lstStyle/>
          <a:p>
            <a:pPr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sz="3200">
                <a:solidFill>
                  <a:srgbClr val="FFFFFF"/>
                </a:solidFill>
              </a:rPr>
              <a:t>Наличие региональных военных конфликтов, грозящих перерасти в мировую войну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7"/>
            <a:ext cx="8229600" cy="4530725"/>
          </a:xfrm>
          <a:ln/>
        </p:spPr>
        <p:txBody>
          <a:bodyPr/>
          <a:lstStyle/>
          <a:p>
            <a:pPr marL="341227" indent="-341227"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0999" algn="l"/>
                <a:tab pos="1825174" algn="l"/>
                <a:tab pos="2739348" algn="l"/>
                <a:tab pos="3653521" algn="l"/>
                <a:tab pos="4567696" algn="l"/>
                <a:tab pos="5481869" algn="l"/>
                <a:tab pos="6396043" algn="l"/>
                <a:tab pos="7310217" algn="l"/>
                <a:tab pos="8224391" algn="l"/>
                <a:tab pos="9138565" algn="l"/>
                <a:tab pos="10052738" algn="l"/>
              </a:tabLst>
            </a:pPr>
            <a:r>
              <a:rPr lang="ru-RU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1550" y="2409825"/>
            <a:ext cx="2305050" cy="1343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1950-1960-ые</a:t>
            </a:r>
          </a:p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война народов Индокитая против Франции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11638" y="2492375"/>
            <a:ext cx="1944687" cy="64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1950-1953 годы-война в Корее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72225" y="2636840"/>
            <a:ext cx="2520950" cy="64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Напряжённость в Германии.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72227" y="3860800"/>
            <a:ext cx="2232025" cy="1343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77" tIns="46789" rIns="89977" bIns="46789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1949 год-Германия распалась на 2 государства:</a:t>
            </a:r>
          </a:p>
          <a:p>
            <a:pPr>
              <a:spcBef>
                <a:spcPts val="1125"/>
              </a:spcBef>
              <a:tabLst>
                <a:tab pos="0" algn="l"/>
                <a:tab pos="914174" algn="l"/>
                <a:tab pos="1828348" algn="l"/>
                <a:tab pos="2742522" algn="l"/>
                <a:tab pos="3656696" algn="l"/>
                <a:tab pos="4570870" algn="l"/>
                <a:tab pos="5485043" algn="l"/>
                <a:tab pos="6399217" algn="l"/>
                <a:tab pos="7313392" algn="l"/>
                <a:tab pos="8227566" algn="l"/>
                <a:tab pos="9141738" algn="l"/>
                <a:tab pos="10055912" algn="l"/>
              </a:tabLst>
            </a:pPr>
            <a:r>
              <a:rPr lang="ru-RU" b="1">
                <a:solidFill>
                  <a:srgbClr val="FFFFFF"/>
                </a:solidFill>
              </a:rPr>
              <a:t>ГДР и ФРГ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3789363"/>
            <a:ext cx="3425840" cy="2785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2" name="Picture 6" descr="Рисунок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1758950"/>
            <a:ext cx="8137525" cy="4838700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Заголовок 1"/>
          <p:cNvSpPr>
            <a:spLocks/>
          </p:cNvSpPr>
          <p:nvPr/>
        </p:nvSpPr>
        <p:spPr bwMode="auto">
          <a:xfrm>
            <a:off x="827090" y="260352"/>
            <a:ext cx="8137525" cy="1008063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ВОСТОЧНАЯ ЕВРОПА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CC"/>
                </a:solidFill>
                <a:latin typeface="Times New Roman" pitchFamily="18" charset="0"/>
              </a:rPr>
              <a:t>ПОСЛЕ ВТОРОЙ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291645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/>
          </p:cNvSpPr>
          <p:nvPr/>
        </p:nvSpPr>
        <p:spPr bwMode="auto">
          <a:xfrm>
            <a:off x="755652" y="188914"/>
            <a:ext cx="8208963" cy="503237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CC"/>
                </a:solidFill>
              </a:rPr>
              <a:t/>
            </a:r>
            <a:br>
              <a:rPr lang="ru-RU" sz="2800" b="1">
                <a:solidFill>
                  <a:srgbClr val="FFFFCC"/>
                </a:solidFill>
              </a:rPr>
            </a:br>
            <a:r>
              <a:rPr lang="ru-RU" sz="3200" b="1">
                <a:solidFill>
                  <a:srgbClr val="FFFFCC"/>
                </a:solidFill>
                <a:latin typeface="Times New Roman" pitchFamily="18" charset="0"/>
              </a:rPr>
              <a:t>Начало складывания двухполюсного мира</a:t>
            </a:r>
            <a:br>
              <a:rPr lang="ru-RU" sz="3200" b="1">
                <a:solidFill>
                  <a:srgbClr val="FFFFCC"/>
                </a:solidFill>
                <a:latin typeface="Times New Roman" pitchFamily="18" charset="0"/>
              </a:rPr>
            </a:br>
            <a:endParaRPr lang="ru-RU" sz="3200" b="1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55652" y="836615"/>
            <a:ext cx="8208963" cy="584753"/>
          </a:xfrm>
          <a:prstGeom prst="rect">
            <a:avLst/>
          </a:prstGeom>
          <a:solidFill>
            <a:schemeClr val="tx2"/>
          </a:solidFill>
          <a:ln w="57150" cap="sq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</a:rPr>
              <a:t>3 апреля 1948 г. – подписание 16 западноевропейскими странами «плана Маршалла».</a:t>
            </a:r>
          </a:p>
        </p:txBody>
      </p:sp>
      <p:pic>
        <p:nvPicPr>
          <p:cNvPr id="345099" name="Picture 11" descr="Маршалл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7"/>
            <a:ext cx="2659062" cy="41052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468315" y="6021389"/>
            <a:ext cx="3492500" cy="55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Госсекретарь США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Дж. Маршалл</a:t>
            </a:r>
          </a:p>
        </p:txBody>
      </p:sp>
      <p:pic>
        <p:nvPicPr>
          <p:cNvPr id="345101" name="Picture 13" descr="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7" y="1631950"/>
            <a:ext cx="5041900" cy="5037138"/>
          </a:xfrm>
          <a:prstGeom prst="rect">
            <a:avLst/>
          </a:prstGeom>
          <a:noFill/>
          <a:ln w="762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82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rgbClr val="FF99FF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«Холодной войны»</a:t>
            </a:r>
          </a:p>
          <a:p>
            <a:pPr marL="0" indent="0" algn="ctr">
              <a:buNone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1946-1991 гг.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49" y="1106848"/>
            <a:ext cx="3148893" cy="1200306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ru-RU" sz="7200" b="1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Истоки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\Desktop\s53247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15" y="116633"/>
            <a:ext cx="59281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3" name="Text Box 239"/>
          <p:cNvSpPr txBox="1">
            <a:spLocks noChangeArrowheads="1"/>
          </p:cNvSpPr>
          <p:nvPr/>
        </p:nvSpPr>
        <p:spPr bwMode="auto">
          <a:xfrm>
            <a:off x="360693" y="127002"/>
            <a:ext cx="5795632" cy="584753"/>
          </a:xfrm>
          <a:prstGeom prst="rect">
            <a:avLst/>
          </a:prstGeom>
          <a:solidFill>
            <a:schemeClr val="tx2"/>
          </a:solidFill>
          <a:ln w="57150" cap="sq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wrap="square"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b="1" dirty="0">
                <a:solidFill>
                  <a:srgbClr val="000000"/>
                </a:solidFill>
              </a:rPr>
              <a:t>4 </a:t>
            </a:r>
            <a:r>
              <a:rPr lang="ru-RU" sz="2000" b="1" dirty="0">
                <a:solidFill>
                  <a:srgbClr val="000000"/>
                </a:solidFill>
              </a:rPr>
              <a:t>апреля 1949 г. – создание Организации Североатлантического договора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(НАТО</a:t>
            </a:r>
            <a:r>
              <a:rPr lang="ru-RU" sz="20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5364" name="Picture 240" descr="ш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2" y="931748"/>
            <a:ext cx="5760913" cy="5760913"/>
          </a:xfrm>
          <a:prstGeom prst="rect">
            <a:avLst/>
          </a:prstGeom>
          <a:solidFill>
            <a:schemeClr val="tx2"/>
          </a:solidFill>
          <a:ln w="5715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1985" name="Text Box 241"/>
          <p:cNvSpPr txBox="1">
            <a:spLocks noChangeArrowheads="1"/>
          </p:cNvSpPr>
          <p:nvPr/>
        </p:nvSpPr>
        <p:spPr bwMode="auto">
          <a:xfrm>
            <a:off x="6300790" y="765177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</a:rPr>
              <a:t>Бельгия</a:t>
            </a:r>
          </a:p>
        </p:txBody>
      </p:sp>
      <p:sp>
        <p:nvSpPr>
          <p:cNvPr id="15366" name="Rectangle 242"/>
          <p:cNvSpPr>
            <a:spLocks noChangeArrowheads="1"/>
          </p:cNvSpPr>
          <p:nvPr/>
        </p:nvSpPr>
        <p:spPr bwMode="auto">
          <a:xfrm>
            <a:off x="1908175" y="6381750"/>
            <a:ext cx="3024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/>
          <a:p>
            <a:pPr marL="342814" indent="-342814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90000"/>
            </a:pPr>
            <a:r>
              <a:rPr lang="ru-RU" b="1">
                <a:solidFill>
                  <a:srgbClr val="000000"/>
                </a:solidFill>
              </a:rPr>
              <a:t>Карта расширения НАТО</a:t>
            </a:r>
          </a:p>
        </p:txBody>
      </p:sp>
      <p:pic>
        <p:nvPicPr>
          <p:cNvPr id="15367" name="Picture 243" descr="Flag of NATO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12239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88" name="Text Box 244"/>
          <p:cNvSpPr txBox="1">
            <a:spLocks noChangeArrowheads="1"/>
          </p:cNvSpPr>
          <p:nvPr/>
        </p:nvSpPr>
        <p:spPr bwMode="auto">
          <a:xfrm>
            <a:off x="6300790" y="1268415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</a:rPr>
              <a:t>Великобритания</a:t>
            </a:r>
          </a:p>
        </p:txBody>
      </p:sp>
      <p:sp>
        <p:nvSpPr>
          <p:cNvPr id="31989" name="Text Box 245"/>
          <p:cNvSpPr txBox="1">
            <a:spLocks noChangeArrowheads="1"/>
          </p:cNvSpPr>
          <p:nvPr/>
        </p:nvSpPr>
        <p:spPr bwMode="auto">
          <a:xfrm>
            <a:off x="6300790" y="1773240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Дания</a:t>
            </a:r>
          </a:p>
        </p:txBody>
      </p:sp>
      <p:sp>
        <p:nvSpPr>
          <p:cNvPr id="31990" name="Text Box 246"/>
          <p:cNvSpPr txBox="1">
            <a:spLocks noChangeArrowheads="1"/>
          </p:cNvSpPr>
          <p:nvPr/>
        </p:nvSpPr>
        <p:spPr bwMode="auto">
          <a:xfrm>
            <a:off x="6300790" y="2276477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Исландия</a:t>
            </a:r>
          </a:p>
        </p:txBody>
      </p:sp>
      <p:sp>
        <p:nvSpPr>
          <p:cNvPr id="31991" name="Text Box 247"/>
          <p:cNvSpPr txBox="1">
            <a:spLocks noChangeArrowheads="1"/>
          </p:cNvSpPr>
          <p:nvPr/>
        </p:nvSpPr>
        <p:spPr bwMode="auto">
          <a:xfrm>
            <a:off x="6300790" y="2781302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Италия</a:t>
            </a:r>
          </a:p>
        </p:txBody>
      </p:sp>
      <p:sp>
        <p:nvSpPr>
          <p:cNvPr id="31992" name="Text Box 248"/>
          <p:cNvSpPr txBox="1">
            <a:spLocks noChangeArrowheads="1"/>
          </p:cNvSpPr>
          <p:nvPr/>
        </p:nvSpPr>
        <p:spPr bwMode="auto">
          <a:xfrm>
            <a:off x="6300790" y="3284542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Люксембург</a:t>
            </a:r>
          </a:p>
        </p:txBody>
      </p:sp>
      <p:sp>
        <p:nvSpPr>
          <p:cNvPr id="31993" name="Text Box 249"/>
          <p:cNvSpPr txBox="1">
            <a:spLocks noChangeArrowheads="1"/>
          </p:cNvSpPr>
          <p:nvPr/>
        </p:nvSpPr>
        <p:spPr bwMode="auto">
          <a:xfrm>
            <a:off x="6300790" y="3789366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Нидерланды</a:t>
            </a:r>
          </a:p>
        </p:txBody>
      </p:sp>
      <p:sp>
        <p:nvSpPr>
          <p:cNvPr id="31994" name="Text Box 250"/>
          <p:cNvSpPr txBox="1">
            <a:spLocks noChangeArrowheads="1"/>
          </p:cNvSpPr>
          <p:nvPr/>
        </p:nvSpPr>
        <p:spPr bwMode="auto">
          <a:xfrm>
            <a:off x="6300788" y="4292602"/>
            <a:ext cx="2374900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Норвегия</a:t>
            </a:r>
          </a:p>
        </p:txBody>
      </p:sp>
      <p:sp>
        <p:nvSpPr>
          <p:cNvPr id="31995" name="Text Box 251"/>
          <p:cNvSpPr txBox="1">
            <a:spLocks noChangeArrowheads="1"/>
          </p:cNvSpPr>
          <p:nvPr/>
        </p:nvSpPr>
        <p:spPr bwMode="auto">
          <a:xfrm>
            <a:off x="6300790" y="4797427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Португалия</a:t>
            </a:r>
          </a:p>
        </p:txBody>
      </p:sp>
      <p:sp>
        <p:nvSpPr>
          <p:cNvPr id="31996" name="Text Box 252"/>
          <p:cNvSpPr txBox="1">
            <a:spLocks noChangeArrowheads="1"/>
          </p:cNvSpPr>
          <p:nvPr/>
        </p:nvSpPr>
        <p:spPr bwMode="auto">
          <a:xfrm>
            <a:off x="6300790" y="5300665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Франция</a:t>
            </a:r>
          </a:p>
        </p:txBody>
      </p:sp>
      <p:sp>
        <p:nvSpPr>
          <p:cNvPr id="31997" name="Text Box 253"/>
          <p:cNvSpPr txBox="1">
            <a:spLocks noChangeArrowheads="1"/>
          </p:cNvSpPr>
          <p:nvPr/>
        </p:nvSpPr>
        <p:spPr bwMode="auto">
          <a:xfrm>
            <a:off x="6300790" y="5805490"/>
            <a:ext cx="2376487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Канада</a:t>
            </a:r>
          </a:p>
        </p:txBody>
      </p:sp>
      <p:sp>
        <p:nvSpPr>
          <p:cNvPr id="31998" name="Text Box 254"/>
          <p:cNvSpPr txBox="1">
            <a:spLocks noChangeArrowheads="1"/>
          </p:cNvSpPr>
          <p:nvPr/>
        </p:nvSpPr>
        <p:spPr bwMode="auto">
          <a:xfrm>
            <a:off x="6300788" y="6308728"/>
            <a:ext cx="2374900" cy="400087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0066"/>
                </a:solidFill>
              </a:rPr>
              <a:t>США</a:t>
            </a:r>
          </a:p>
        </p:txBody>
      </p:sp>
    </p:spTree>
    <p:extLst>
      <p:ext uri="{BB962C8B-B14F-4D97-AF65-F5344CB8AC3E}">
        <p14:creationId xmlns:p14="http://schemas.microsoft.com/office/powerpoint/2010/main" val="1538695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3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3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3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85" grpId="0" animBg="1" autoUpdateAnimBg="0"/>
      <p:bldP spid="31988" grpId="0" animBg="1" autoUpdateAnimBg="0"/>
      <p:bldP spid="31989" grpId="0" animBg="1" autoUpdateAnimBg="0"/>
      <p:bldP spid="31990" grpId="0" animBg="1" autoUpdateAnimBg="0"/>
      <p:bldP spid="31991" grpId="0" animBg="1" autoUpdateAnimBg="0"/>
      <p:bldP spid="31992" grpId="0" animBg="1" autoUpdateAnimBg="0"/>
      <p:bldP spid="31993" grpId="0" animBg="1" autoUpdateAnimBg="0"/>
      <p:bldP spid="31994" grpId="0" animBg="1" autoUpdateAnimBg="0"/>
      <p:bldP spid="31995" grpId="0" animBg="1" autoUpdateAnimBg="0"/>
      <p:bldP spid="31996" grpId="0" animBg="1" autoUpdateAnimBg="0"/>
      <p:bldP spid="31997" grpId="0" animBg="1" autoUpdateAnimBg="0"/>
      <p:bldP spid="3199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75_nato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8339"/>
            <a:ext cx="7029389" cy="69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VOKRUG-nato-13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92" y="-171400"/>
            <a:ext cx="5080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1247209829_nato-flag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08920"/>
            <a:ext cx="6034617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24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4"/>
          <a:stretch>
            <a:fillRect/>
          </a:stretch>
        </p:blipFill>
        <p:spPr bwMode="auto">
          <a:xfrm>
            <a:off x="1403350" y="1701800"/>
            <a:ext cx="6553200" cy="3259138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Заголовок 1"/>
          <p:cNvSpPr>
            <a:spLocks/>
          </p:cNvSpPr>
          <p:nvPr/>
        </p:nvSpPr>
        <p:spPr bwMode="auto">
          <a:xfrm>
            <a:off x="755652" y="188913"/>
            <a:ext cx="8208963" cy="431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CC"/>
                </a:solidFill>
              </a:rPr>
              <a:t/>
            </a:r>
            <a:br>
              <a:rPr lang="ru-RU" sz="2800" b="1" dirty="0">
                <a:solidFill>
                  <a:srgbClr val="FFFFCC"/>
                </a:solidFill>
              </a:rPr>
            </a:br>
            <a:r>
              <a:rPr lang="ru-RU" sz="2400" b="1" dirty="0">
                <a:solidFill>
                  <a:srgbClr val="FFFFCC"/>
                </a:solidFill>
              </a:rPr>
              <a:t>Раскол мира на две военно-политические системы</a:t>
            </a:r>
            <a:br>
              <a:rPr lang="ru-RU" sz="2400" b="1" dirty="0">
                <a:solidFill>
                  <a:srgbClr val="FFFFCC"/>
                </a:solidFill>
              </a:rPr>
            </a:b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755652" y="765177"/>
            <a:ext cx="8208963" cy="584753"/>
          </a:xfrm>
          <a:prstGeom prst="rect">
            <a:avLst/>
          </a:prstGeom>
          <a:solidFill>
            <a:schemeClr val="tx2"/>
          </a:solidFill>
          <a:ln w="57150" cap="sq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</a:rPr>
              <a:t>25 января 1949 г. – 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000000"/>
                </a:solidFill>
              </a:rPr>
              <a:t>создание Совета экономической взаимопомощи (СЭВ)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419477" y="4437063"/>
            <a:ext cx="3024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/>
          <a:p>
            <a:pPr marL="342814" indent="-342814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90000"/>
            </a:pPr>
            <a:r>
              <a:rPr lang="ru-RU" b="1">
                <a:solidFill>
                  <a:srgbClr val="000000"/>
                </a:solidFill>
              </a:rPr>
              <a:t>Страны – члены СЭВ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468315" y="5084764"/>
            <a:ext cx="2376487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СССР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900115" y="5661026"/>
            <a:ext cx="2376487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Польша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1979613" y="6237289"/>
            <a:ext cx="2520950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Чехословакия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4643438" y="6237289"/>
            <a:ext cx="2520950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Венгрия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6084890" y="5661026"/>
            <a:ext cx="2376487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Румыния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6588125" y="5084764"/>
            <a:ext cx="2376488" cy="472465"/>
          </a:xfrm>
          <a:prstGeom prst="rect">
            <a:avLst/>
          </a:prstGeom>
          <a:solidFill>
            <a:schemeClr val="tx2"/>
          </a:solidFill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Албания</a:t>
            </a:r>
          </a:p>
        </p:txBody>
      </p:sp>
    </p:spTree>
    <p:extLst>
      <p:ext uri="{BB962C8B-B14F-4D97-AF65-F5344CB8AC3E}">
        <p14:creationId xmlns:p14="http://schemas.microsoft.com/office/powerpoint/2010/main" val="3557320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nimBg="1" autoUpdateAnimBg="0"/>
      <p:bldP spid="346119" grpId="0" animBg="1" autoUpdateAnimBg="0"/>
      <p:bldP spid="346120" grpId="0" animBg="1" autoUpdateAnimBg="0"/>
      <p:bldP spid="346121" grpId="0" animBg="1" autoUpdateAnimBg="0"/>
      <p:bldP spid="346122" grpId="0" animBg="1" autoUpdateAnimBg="0"/>
      <p:bldP spid="34612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1298753318_img_814306_da1c215a653426355e2536d0e8f1a4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237"/>
            <a:ext cx="6336704" cy="67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24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Четырехсторонняя оккупация Берлина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741px-Occupied_Berl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7" y="692696"/>
            <a:ext cx="7769464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3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068960"/>
            <a:ext cx="4176464" cy="115212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 и 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ГДР 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 г.)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NS\Desktop\carte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585"/>
            <a:ext cx="6192688" cy="6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1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ФРГ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20479"/>
            <a:ext cx="5472608" cy="70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36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/>
          <a:stretch>
            <a:fillRect/>
          </a:stretch>
        </p:blipFill>
        <p:spPr bwMode="auto">
          <a:xfrm>
            <a:off x="755652" y="981075"/>
            <a:ext cx="8137525" cy="57785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3" name="Заголовок 1"/>
          <p:cNvSpPr>
            <a:spLocks/>
          </p:cNvSpPr>
          <p:nvPr/>
        </p:nvSpPr>
        <p:spPr bwMode="auto">
          <a:xfrm>
            <a:off x="755652" y="188915"/>
            <a:ext cx="8208963" cy="6477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FFCC"/>
                </a:solidFill>
                <a:latin typeface="Times New Roman" pitchFamily="18" charset="0"/>
              </a:rPr>
              <a:t>КОРЕЙСКАЯ ВОЙНА 1950 – 1953 г.г.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771777" y="1916115"/>
            <a:ext cx="1223963" cy="4333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КИТАЙ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4787900" y="2276475"/>
            <a:ext cx="2808288" cy="43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СЕВЕРНАЯ КОРЕЯ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2411415" y="5157788"/>
            <a:ext cx="2808287" cy="43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ЮЖНАЯ КОРЕЯ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6300788" y="3716340"/>
            <a:ext cx="2232025" cy="4333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38 параллель</a:t>
            </a:r>
          </a:p>
        </p:txBody>
      </p:sp>
    </p:spTree>
    <p:extLst>
      <p:ext uri="{BB962C8B-B14F-4D97-AF65-F5344CB8AC3E}">
        <p14:creationId xmlns:p14="http://schemas.microsoft.com/office/powerpoint/2010/main" val="2824620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Холодная войн к л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250827" y="0"/>
            <a:ext cx="8640763" cy="27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Холодная война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» –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система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международных отношений, особенностью которой был раскол мира на две военно-политические группировки,  возглавляемые СССР и США и постоянная конфронтация между ними.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11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Уроки\9 класс\9 история\9 Презентации мои\Холодная война\ХВ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4" y="734328"/>
            <a:ext cx="9787006" cy="496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42910" y="1600200"/>
            <a:ext cx="8286808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17" tIns="45709" rIns="91417" bIns="45709"/>
          <a:lstStyle/>
          <a:p>
            <a:pPr marL="607863" indent="-607863">
              <a:spcBef>
                <a:spcPts val="800"/>
              </a:spcBef>
              <a:buClr>
                <a:srgbClr val="FFFFCC"/>
              </a:buClr>
              <a:buSzPct val="60000"/>
              <a:buFont typeface="Times New Roman" pitchFamily="18" charset="0"/>
              <a:buAutoNum type="arabicPeriod"/>
              <a:tabLst>
                <a:tab pos="1177633" algn="l"/>
                <a:tab pos="2091808" algn="l"/>
                <a:tab pos="3005982" algn="l"/>
                <a:tab pos="3920155" algn="l"/>
                <a:tab pos="4834329" algn="l"/>
                <a:tab pos="5748503" algn="l"/>
                <a:tab pos="6662677" algn="l"/>
                <a:tab pos="7576851" algn="l"/>
                <a:tab pos="8491025" algn="l"/>
                <a:tab pos="9405199" algn="l"/>
                <a:tab pos="10319372" algn="l"/>
              </a:tabLst>
            </a:pPr>
            <a:r>
              <a:rPr lang="ru-RU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Конец 1940-х – середина 1950-х годов: формирование военных блоков.</a:t>
            </a:r>
          </a:p>
          <a:p>
            <a:pPr marL="607863" indent="-607863">
              <a:spcBef>
                <a:spcPts val="800"/>
              </a:spcBef>
              <a:buClr>
                <a:srgbClr val="FFFFCC"/>
              </a:buClr>
              <a:buSzPct val="60000"/>
              <a:buFont typeface="Times New Roman" pitchFamily="18" charset="0"/>
              <a:buAutoNum type="arabicPeriod"/>
              <a:tabLst>
                <a:tab pos="1177633" algn="l"/>
                <a:tab pos="2091808" algn="l"/>
                <a:tab pos="3005982" algn="l"/>
                <a:tab pos="3920155" algn="l"/>
                <a:tab pos="4834329" algn="l"/>
                <a:tab pos="5748503" algn="l"/>
                <a:tab pos="6662677" algn="l"/>
                <a:tab pos="7576851" algn="l"/>
                <a:tab pos="8491025" algn="l"/>
                <a:tab pos="9405199" algn="l"/>
                <a:tab pos="10319372" algn="l"/>
              </a:tabLst>
            </a:pPr>
            <a:r>
              <a:rPr lang="ru-RU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Середина 1950-х – конец 1960-х годов: этап «мирного сосуществования» СССР и США.</a:t>
            </a:r>
          </a:p>
          <a:p>
            <a:pPr marL="607863" indent="-607863">
              <a:spcBef>
                <a:spcPts val="800"/>
              </a:spcBef>
              <a:buClr>
                <a:srgbClr val="FFFFCC"/>
              </a:buClr>
              <a:buSzPct val="60000"/>
              <a:buFont typeface="Times New Roman" pitchFamily="18" charset="0"/>
              <a:buAutoNum type="arabicPeriod"/>
              <a:tabLst>
                <a:tab pos="1177633" algn="l"/>
                <a:tab pos="2091808" algn="l"/>
                <a:tab pos="3005982" algn="l"/>
                <a:tab pos="3920155" algn="l"/>
                <a:tab pos="4834329" algn="l"/>
                <a:tab pos="5748503" algn="l"/>
                <a:tab pos="6662677" algn="l"/>
                <a:tab pos="7576851" algn="l"/>
                <a:tab pos="8491025" algn="l"/>
                <a:tab pos="9405199" algn="l"/>
                <a:tab pos="10319372" algn="l"/>
              </a:tabLst>
            </a:pPr>
            <a:r>
              <a:rPr lang="ru-RU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Разрядка 1970-х годов и ее крах.</a:t>
            </a:r>
          </a:p>
          <a:p>
            <a:pPr marL="607863" indent="-607863">
              <a:spcBef>
                <a:spcPts val="800"/>
              </a:spcBef>
              <a:buClr>
                <a:srgbClr val="FFFFCC"/>
              </a:buClr>
              <a:buSzPct val="60000"/>
              <a:buFont typeface="Times New Roman" pitchFamily="18" charset="0"/>
              <a:buAutoNum type="arabicPeriod"/>
              <a:tabLst>
                <a:tab pos="1177633" algn="l"/>
                <a:tab pos="2091808" algn="l"/>
                <a:tab pos="3005982" algn="l"/>
                <a:tab pos="3920155" algn="l"/>
                <a:tab pos="4834329" algn="l"/>
                <a:tab pos="5748503" algn="l"/>
                <a:tab pos="6662677" algn="l"/>
                <a:tab pos="7576851" algn="l"/>
                <a:tab pos="8491025" algn="l"/>
                <a:tab pos="9405199" algn="l"/>
                <a:tab pos="10319372" algn="l"/>
              </a:tabLst>
            </a:pPr>
            <a:r>
              <a:rPr lang="ru-RU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1980-е годы: апофеоз и завершение «холодной войны».</a:t>
            </a:r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82000" cy="1028700"/>
          </a:xfrm>
          <a:prstGeom prst="rect">
            <a:avLst/>
          </a:prstGeom>
        </p:spPr>
        <p:txBody>
          <a:bodyPr wrap="none" lIns="91417" tIns="45709" rIns="91417" bIns="457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Основные этапы "холодной войны"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874348" y="617825"/>
            <a:ext cx="7410238" cy="937538"/>
          </a:xfrm>
        </p:spPr>
        <p:txBody>
          <a:bodyPr tIns="33998"/>
          <a:lstStyle/>
          <a:p>
            <a:pPr algn="l" eaLnBrk="1"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mtClean="0">
                <a:solidFill>
                  <a:srgbClr val="6B2394"/>
                </a:solidFill>
              </a:rPr>
              <a:t>Холодная война</a:t>
            </a: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mtClean="0">
                <a:solidFill>
                  <a:srgbClr val="6B2394"/>
                </a:solidFill>
              </a:rPr>
              <a:t> сопровождалась: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6391" y="1856356"/>
            <a:ext cx="7809397" cy="4676170"/>
          </a:xfrm>
        </p:spPr>
        <p:txBody>
          <a:bodyPr tIns="24726"/>
          <a:lstStyle/>
          <a:p>
            <a:pPr marL="377028" indent="-28242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гонкой вооружений и усиленной </a:t>
            </a:r>
          </a:p>
          <a:p>
            <a:pPr marL="377028" indent="-282423" eaLnBrk="1">
              <a:buClr>
                <a:srgbClr val="7DA647"/>
              </a:buClr>
              <a:buSzPct val="45000"/>
              <a:buNone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   подготовкой к </a:t>
            </a: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mtClean="0">
                <a:solidFill>
                  <a:srgbClr val="6B2394"/>
                </a:solidFill>
                <a:cs typeface="Times New Roman" pitchFamily="18" charset="0"/>
              </a:rPr>
              <a:t>горячей</a:t>
            </a: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mtClean="0">
                <a:solidFill>
                  <a:srgbClr val="6B2394"/>
                </a:solidFill>
              </a:rPr>
              <a:t>войне;</a:t>
            </a:r>
          </a:p>
          <a:p>
            <a:pPr marL="377028" indent="-28242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соперничеством во всех сферах общественной жизни;</a:t>
            </a:r>
          </a:p>
          <a:p>
            <a:pPr marL="377028" indent="-28242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острой идеологической борьбой и созданием образа внешнего врага;</a:t>
            </a:r>
          </a:p>
          <a:p>
            <a:pPr marL="377028" indent="-28242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борьбой за сферы влияния в мире;</a:t>
            </a:r>
          </a:p>
          <a:p>
            <a:pPr marL="377028" indent="-28242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406" algn="l"/>
                <a:tab pos="1268815" algn="l"/>
                <a:tab pos="1900441" algn="l"/>
                <a:tab pos="2537634" algn="l"/>
                <a:tab pos="3172040" algn="l"/>
                <a:tab pos="3806446" algn="l"/>
                <a:tab pos="4439464" algn="l"/>
                <a:tab pos="5071088" algn="l"/>
                <a:tab pos="5709670" algn="l"/>
                <a:tab pos="6344077" algn="l"/>
                <a:tab pos="6978485" algn="l"/>
                <a:tab pos="7610110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Локальными вооруженными конфликтами.</a:t>
            </a:r>
          </a:p>
        </p:txBody>
      </p:sp>
      <p:pic>
        <p:nvPicPr>
          <p:cNvPr id="4100" name="Picture 4" descr="150px-Fat_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23" y="1535204"/>
            <a:ext cx="1838304" cy="15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87949"/>
      </p:ext>
    </p:extLst>
  </p:cSld>
  <p:clrMapOvr>
    <a:masterClrMapping/>
  </p:clrMapOvr>
  <p:transition spd="slow" advClick="0" advTm="10000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72055" y="610626"/>
            <a:ext cx="7809397" cy="1064272"/>
          </a:xfrm>
        </p:spPr>
        <p:txBody>
          <a:bodyPr tIns="34007"/>
          <a:lstStyle/>
          <a:p>
            <a:pPr eaLnBrk="1">
              <a:tabLst>
                <a:tab pos="634564" algn="l"/>
                <a:tab pos="1269129" algn="l"/>
                <a:tab pos="1900911" algn="l"/>
                <a:tab pos="2538260" algn="l"/>
                <a:tab pos="3172824" algn="l"/>
                <a:tab pos="3807388" algn="l"/>
                <a:tab pos="4440562" algn="l"/>
                <a:tab pos="5072342" algn="l"/>
                <a:tab pos="5711082" algn="l"/>
                <a:tab pos="6345647" algn="l"/>
                <a:tab pos="6980211" algn="l"/>
                <a:tab pos="7611992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Причины </a:t>
            </a: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mtClean="0">
                <a:solidFill>
                  <a:srgbClr val="6B2394"/>
                </a:solidFill>
              </a:rPr>
              <a:t>холодной войны</a:t>
            </a:r>
            <a:r>
              <a:rPr lang="ru-RU" altLang="ru-RU" smtClean="0">
                <a:solidFill>
                  <a:srgbClr val="6B2394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055" y="1906762"/>
            <a:ext cx="7809397" cy="4238365"/>
          </a:xfrm>
        </p:spPr>
        <p:txBody>
          <a:bodyPr tIns="24732"/>
          <a:lstStyle/>
          <a:p>
            <a:pPr marL="377121" indent="-28249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564" algn="l"/>
                <a:tab pos="1269129" algn="l"/>
                <a:tab pos="1900911" algn="l"/>
                <a:tab pos="2538260" algn="l"/>
                <a:tab pos="3172824" algn="l"/>
                <a:tab pos="3807388" algn="l"/>
                <a:tab pos="4440562" algn="l"/>
                <a:tab pos="5072342" algn="l"/>
                <a:tab pos="5711082" algn="l"/>
                <a:tab pos="6345647" algn="l"/>
                <a:tab pos="6980211" algn="l"/>
                <a:tab pos="7611992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Отсутствие общего врага у стран антигитлеровской коалиции</a:t>
            </a:r>
          </a:p>
          <a:p>
            <a:pPr marL="377121" indent="-28249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564" algn="l"/>
                <a:tab pos="1269129" algn="l"/>
                <a:tab pos="1900911" algn="l"/>
                <a:tab pos="2538260" algn="l"/>
                <a:tab pos="3172824" algn="l"/>
                <a:tab pos="3807388" algn="l"/>
                <a:tab pos="4440562" algn="l"/>
                <a:tab pos="5072342" algn="l"/>
                <a:tab pos="5711082" algn="l"/>
                <a:tab pos="6345647" algn="l"/>
                <a:tab pos="6980211" algn="l"/>
                <a:tab pos="7611992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Стремление СССР и США к доминированию в послевоенном мире</a:t>
            </a:r>
          </a:p>
          <a:p>
            <a:pPr marL="377121" indent="-28249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564" algn="l"/>
                <a:tab pos="1269129" algn="l"/>
                <a:tab pos="1900911" algn="l"/>
                <a:tab pos="2538260" algn="l"/>
                <a:tab pos="3172824" algn="l"/>
                <a:tab pos="3807388" algn="l"/>
                <a:tab pos="4440562" algn="l"/>
                <a:tab pos="5072342" algn="l"/>
                <a:tab pos="5711082" algn="l"/>
                <a:tab pos="6345647" algn="l"/>
                <a:tab pos="6980211" algn="l"/>
                <a:tab pos="7611992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Противоречия между капиталистической и социалистической общественно-политическими системами.</a:t>
            </a:r>
          </a:p>
          <a:p>
            <a:pPr marL="377121" indent="-282493" eaLnBrk="1">
              <a:buClr>
                <a:srgbClr val="7DA647"/>
              </a:buClr>
              <a:buSzPct val="45000"/>
              <a:buFont typeface="Wingdings" pitchFamily="2" charset="2"/>
              <a:buChar char=""/>
              <a:tabLst>
                <a:tab pos="634564" algn="l"/>
                <a:tab pos="1269129" algn="l"/>
                <a:tab pos="1900911" algn="l"/>
                <a:tab pos="2538260" algn="l"/>
                <a:tab pos="3172824" algn="l"/>
                <a:tab pos="3807388" algn="l"/>
                <a:tab pos="4440562" algn="l"/>
                <a:tab pos="5072342" algn="l"/>
                <a:tab pos="5711082" algn="l"/>
                <a:tab pos="6345647" algn="l"/>
                <a:tab pos="6980211" algn="l"/>
                <a:tab pos="7611992" algn="l"/>
              </a:tabLst>
            </a:pPr>
            <a:r>
              <a:rPr lang="ru-RU" altLang="ru-RU" smtClean="0">
                <a:solidFill>
                  <a:srgbClr val="6B2394"/>
                </a:solidFill>
              </a:rPr>
              <a:t>Политические амбиции руководителей СССР(Иосиф Сталин) и США (Гарри Трумэн)</a:t>
            </a:r>
          </a:p>
        </p:txBody>
      </p:sp>
    </p:spTree>
    <p:extLst>
      <p:ext uri="{BB962C8B-B14F-4D97-AF65-F5344CB8AC3E}">
        <p14:creationId xmlns:p14="http://schemas.microsoft.com/office/powerpoint/2010/main" val="1528035352"/>
      </p:ext>
    </p:extLst>
  </p:cSld>
  <p:clrMapOvr>
    <a:masterClrMapping/>
  </p:clrMapOvr>
  <p:transition spd="slow" advClick="0" advTm="10000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1-я точка зрения: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ВИНОВНЫ США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1)Создание НАТО.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2) Создание атомной бомбы и разработка плана «Дропшот».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3) Фултонская речь У. Черчилля.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4) Создание военных баз вдоль границы СССР.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5) Создание ФРГ.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822" y="4097811"/>
            <a:ext cx="2576178" cy="27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30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46437" y="1700810"/>
            <a:ext cx="7261643" cy="47285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1)Курс Сталина на противостоянии с Западом и новую войну.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2)Установление советского контроля над странами Восточной Европы.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3) Блокада Западного Берлина.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4)Участие в Корейской войне 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5) Создание атомной бомбы, и  начало гонки вооружений.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2-я точка зрения :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ВИНОВЕН СССР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622" y="2571744"/>
            <a:ext cx="211737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92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2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3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4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NS\Desktop\Secondworld-extend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7" y="908720"/>
            <a:ext cx="88211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лои">
  <a:themeElements>
    <a:clrScheme name="Слои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731</Words>
  <Application>Microsoft Office PowerPoint</Application>
  <PresentationFormat>Экран (4:3)</PresentationFormat>
  <Paragraphs>157</Paragraphs>
  <Slides>30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Тема Office</vt:lpstr>
      <vt:lpstr>Слои</vt:lpstr>
      <vt:lpstr>1_Слои</vt:lpstr>
      <vt:lpstr>2_Слои</vt:lpstr>
      <vt:lpstr>3_Слои</vt:lpstr>
      <vt:lpstr>4_Слои</vt:lpstr>
      <vt:lpstr>5_Слои</vt:lpstr>
      <vt:lpstr>6_Слои</vt:lpstr>
      <vt:lpstr>7_Слои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«Холодная война» сопровождалась:</vt:lpstr>
      <vt:lpstr>Причины «холодной войны»</vt:lpstr>
      <vt:lpstr>1-я точка зрения: ВИНОВНЫ США</vt:lpstr>
      <vt:lpstr>2-я точка зрения : ВИНОВЕН СССР</vt:lpstr>
      <vt:lpstr>Презентация PowerPoint</vt:lpstr>
      <vt:lpstr>Презентация PowerPoint</vt:lpstr>
      <vt:lpstr>Презентация PowerPoint</vt:lpstr>
      <vt:lpstr>Доктрина Трумэна</vt:lpstr>
      <vt:lpstr>5 признаков «холодной войны»:</vt:lpstr>
      <vt:lpstr>Создание военно-политических блоков,  направленных на потенциальных противников.</vt:lpstr>
      <vt:lpstr>Строительство военных баз ,вблизи границ потенциальных противников</vt:lpstr>
      <vt:lpstr>Гонка вооружений</vt:lpstr>
      <vt:lpstr>Наличие региональных военных конфликтов, грозящих перерасти в мировую войну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Четырехсторонняя оккупация Берлина</vt:lpstr>
      <vt:lpstr>ФРГ и  ГДР  (1949 г.)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Наталья</cp:lastModifiedBy>
  <cp:revision>15</cp:revision>
  <dcterms:created xsi:type="dcterms:W3CDTF">2013-02-16T11:43:23Z</dcterms:created>
  <dcterms:modified xsi:type="dcterms:W3CDTF">2018-02-15T11:00:46Z</dcterms:modified>
</cp:coreProperties>
</file>