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5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6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7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8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9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9" r:id="rId2"/>
    <p:sldMasterId id="2147483731" r:id="rId3"/>
    <p:sldMasterId id="2147483743" r:id="rId4"/>
    <p:sldMasterId id="2147483758" r:id="rId5"/>
    <p:sldMasterId id="2147483770" r:id="rId6"/>
    <p:sldMasterId id="2147483782" r:id="rId7"/>
    <p:sldMasterId id="2147483797" r:id="rId8"/>
    <p:sldMasterId id="2147483809" r:id="rId9"/>
    <p:sldMasterId id="2147484005" r:id="rId10"/>
    <p:sldMasterId id="2147484020" r:id="rId11"/>
    <p:sldMasterId id="2147484032" r:id="rId12"/>
    <p:sldMasterId id="2147484044" r:id="rId13"/>
    <p:sldMasterId id="2147484059" r:id="rId14"/>
    <p:sldMasterId id="2147484071" r:id="rId15"/>
    <p:sldMasterId id="2147484083" r:id="rId16"/>
    <p:sldMasterId id="2147484098" r:id="rId17"/>
    <p:sldMasterId id="2147484110" r:id="rId18"/>
    <p:sldMasterId id="2147484122" r:id="rId19"/>
    <p:sldMasterId id="2147484136" r:id="rId20"/>
  </p:sldMasterIdLst>
  <p:notesMasterIdLst>
    <p:notesMasterId r:id="rId43"/>
  </p:notesMasterIdLst>
  <p:sldIdLst>
    <p:sldId id="295" r:id="rId21"/>
    <p:sldId id="296" r:id="rId22"/>
    <p:sldId id="268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1" r:id="rId41"/>
    <p:sldId id="29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7" Type="http://schemas.openxmlformats.org/officeDocument/2006/relationships/image" Target="../media/image105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98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99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8A230-E97A-46A3-878D-956E27CA02C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B6F68-33C9-4A02-AF45-858E303FA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5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CEB01-6B5A-4C4D-BEAE-1BD3DBDA09E8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851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6131F6-EFEA-4E3B-A58F-CB13EC110BC9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0962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49FF10-2454-4253-94FF-CDBE0ABC5BEC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3686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D1D83-875A-414F-8049-209301AF03F5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1266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0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27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84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090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0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0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03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13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4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29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1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27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840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1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  <p:transition spd="slow">
    <p:cover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9443"/>
      </p:ext>
    </p:extLst>
  </p:cSld>
  <p:clrMapOvr>
    <a:masterClrMapping/>
  </p:clrMapOvr>
  <p:transition spd="slow">
    <p:cover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737"/>
      </p:ext>
    </p:extLst>
  </p:cSld>
  <p:clrMapOvr>
    <a:masterClrMapping/>
  </p:clrMapOvr>
  <p:transition spd="slow">
    <p:cover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4917"/>
      </p:ext>
    </p:extLst>
  </p:cSld>
  <p:clrMapOvr>
    <a:masterClrMapping/>
  </p:clrMapOvr>
  <p:transition spd="slow">
    <p:cover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465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027"/>
      </p:ext>
    </p:extLst>
  </p:cSld>
  <p:clrMapOvr>
    <a:masterClrMapping/>
  </p:clrMapOvr>
  <p:transition spd="slow">
    <p:cover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4295"/>
      </p:ext>
    </p:extLst>
  </p:cSld>
  <p:clrMapOvr>
    <a:masterClrMapping/>
  </p:clrMapOvr>
  <p:transition spd="slow">
    <p:cover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259"/>
      </p:ext>
    </p:extLst>
  </p:cSld>
  <p:clrMapOvr>
    <a:masterClrMapping/>
  </p:clrMapOvr>
  <p:transition spd="slow">
    <p:cover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2537"/>
      </p:ext>
    </p:extLst>
  </p:cSld>
  <p:clrMapOvr>
    <a:masterClrMapping/>
  </p:clrMapOvr>
  <p:transition spd="slow">
    <p:cover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3525"/>
      </p:ext>
    </p:extLst>
  </p:cSld>
  <p:clrMapOvr>
    <a:masterClrMapping/>
  </p:clrMapOvr>
  <p:transition spd="slow">
    <p:cover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70"/>
      </p:ext>
    </p:extLst>
  </p:cSld>
  <p:clrMapOvr>
    <a:masterClrMapping/>
  </p:clrMapOvr>
  <p:transition spd="slow">
    <p:cover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090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0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0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  <p:transition spd="slow">
    <p:cover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03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13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4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29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27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840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9443"/>
      </p:ext>
    </p:extLst>
  </p:cSld>
  <p:clrMapOvr>
    <a:masterClrMapping/>
  </p:clrMapOvr>
  <p:transition spd="slow">
    <p:cover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  <p:transition spd="slow">
    <p:cover dir="d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9443"/>
      </p:ext>
    </p:extLst>
  </p:cSld>
  <p:clrMapOvr>
    <a:masterClrMapping/>
  </p:clrMapOvr>
  <p:transition spd="slow">
    <p:cover dir="d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737"/>
      </p:ext>
    </p:extLst>
  </p:cSld>
  <p:clrMapOvr>
    <a:masterClrMapping/>
  </p:clrMapOvr>
  <p:transition spd="slow">
    <p:cover dir="d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4917"/>
      </p:ext>
    </p:extLst>
  </p:cSld>
  <p:clrMapOvr>
    <a:masterClrMapping/>
  </p:clrMapOvr>
  <p:transition spd="slow">
    <p:cover dir="d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465"/>
      </p:ext>
    </p:extLst>
  </p:cSld>
  <p:clrMapOvr>
    <a:masterClrMapping/>
  </p:clrMapOvr>
  <p:transition spd="slow">
    <p:cover dir="d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027"/>
      </p:ext>
    </p:extLst>
  </p:cSld>
  <p:clrMapOvr>
    <a:masterClrMapping/>
  </p:clrMapOvr>
  <p:transition spd="slow">
    <p:cover dir="d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4295"/>
      </p:ext>
    </p:extLst>
  </p:cSld>
  <p:clrMapOvr>
    <a:masterClrMapping/>
  </p:clrMapOvr>
  <p:transition spd="slow">
    <p:cover dir="d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259"/>
      </p:ext>
    </p:extLst>
  </p:cSld>
  <p:clrMapOvr>
    <a:masterClrMapping/>
  </p:clrMapOvr>
  <p:transition spd="slow">
    <p:cover dir="d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2537"/>
      </p:ext>
    </p:extLst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737"/>
      </p:ext>
    </p:extLst>
  </p:cSld>
  <p:clrMapOvr>
    <a:masterClrMapping/>
  </p:clrMapOvr>
  <p:transition spd="slow">
    <p:cover dir="d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3525"/>
      </p:ext>
    </p:extLst>
  </p:cSld>
  <p:clrMapOvr>
    <a:masterClrMapping/>
  </p:clrMapOvr>
  <p:transition spd="slow">
    <p:cover dir="d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70"/>
      </p:ext>
    </p:extLst>
  </p:cSld>
  <p:clrMapOvr>
    <a:masterClrMapping/>
  </p:clrMapOvr>
  <p:transition spd="slow">
    <p:cover dir="d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4917"/>
      </p:ext>
    </p:extLst>
  </p:cSld>
  <p:clrMapOvr>
    <a:masterClrMapping/>
  </p:clrMapOvr>
  <p:transition spd="slow">
    <p:cover dir="d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090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0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0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03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13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4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465"/>
      </p:ext>
    </p:extLst>
  </p:cSld>
  <p:clrMapOvr>
    <a:masterClrMapping/>
  </p:clrMapOvr>
  <p:transition spd="slow">
    <p:cover dir="d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29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27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840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  <p:transition spd="slow">
    <p:cover dir="d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9443"/>
      </p:ext>
    </p:extLst>
  </p:cSld>
  <p:clrMapOvr>
    <a:masterClrMapping/>
  </p:clrMapOvr>
  <p:transition spd="slow">
    <p:cover dir="d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737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027"/>
      </p:ext>
    </p:extLst>
  </p:cSld>
  <p:clrMapOvr>
    <a:masterClrMapping/>
  </p:clrMapOvr>
  <p:transition spd="slow">
    <p:cover dir="d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4917"/>
      </p:ext>
    </p:extLst>
  </p:cSld>
  <p:clrMapOvr>
    <a:masterClrMapping/>
  </p:clrMapOvr>
  <p:transition spd="slow">
    <p:cover dir="d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465"/>
      </p:ext>
    </p:extLst>
  </p:cSld>
  <p:clrMapOvr>
    <a:masterClrMapping/>
  </p:clrMapOvr>
  <p:transition spd="slow">
    <p:cover dir="d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027"/>
      </p:ext>
    </p:extLst>
  </p:cSld>
  <p:clrMapOvr>
    <a:masterClrMapping/>
  </p:clrMapOvr>
  <p:transition spd="slow">
    <p:cover dir="d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4295"/>
      </p:ext>
    </p:extLst>
  </p:cSld>
  <p:clrMapOvr>
    <a:masterClrMapping/>
  </p:clrMapOvr>
  <p:transition spd="slow">
    <p:cover dir="d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259"/>
      </p:ext>
    </p:extLst>
  </p:cSld>
  <p:clrMapOvr>
    <a:masterClrMapping/>
  </p:clrMapOvr>
  <p:transition spd="slow">
    <p:cover dir="d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2537"/>
      </p:ext>
    </p:extLst>
  </p:cSld>
  <p:clrMapOvr>
    <a:masterClrMapping/>
  </p:clrMapOvr>
  <p:transition spd="slow">
    <p:cover dir="d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3525"/>
      </p:ext>
    </p:extLst>
  </p:cSld>
  <p:clrMapOvr>
    <a:masterClrMapping/>
  </p:clrMapOvr>
  <p:transition spd="slow">
    <p:cover dir="d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70"/>
      </p:ext>
    </p:extLst>
  </p:cSld>
  <p:clrMapOvr>
    <a:masterClrMapping/>
  </p:clrMapOvr>
  <p:transition spd="slow">
    <p:cover dir="d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4295"/>
      </p:ext>
    </p:extLst>
  </p:cSld>
  <p:clrMapOvr>
    <a:masterClrMapping/>
  </p:clrMapOvr>
  <p:transition spd="slow">
    <p:cover dir="d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9810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259"/>
      </p:ext>
    </p:extLst>
  </p:cSld>
  <p:clrMapOvr>
    <a:masterClrMapping/>
  </p:clrMapOvr>
  <p:transition spd="slow">
    <p:cover dir="d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0488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949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447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793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2593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761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4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8295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2958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833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2537"/>
      </p:ext>
    </p:extLst>
  </p:cSld>
  <p:clrMapOvr>
    <a:masterClrMapping/>
  </p:clrMapOvr>
  <p:transition spd="slow">
    <p:cover dir="d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8623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549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947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623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4803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969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1275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3525"/>
      </p:ext>
    </p:extLst>
  </p:cSld>
  <p:clrMapOvr>
    <a:masterClrMapping/>
  </p:clrMapOvr>
  <p:transition spd="slow">
    <p:cover dir="d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018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3631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277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4571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6336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55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70"/>
      </p:ext>
    </p:extLst>
  </p:cSld>
  <p:clrMapOvr>
    <a:masterClrMapping/>
  </p:clrMapOvr>
  <p:transition spd="slow"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0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0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0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1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4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1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29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27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84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1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  <p:transition spd="slow">
    <p:cover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9443"/>
      </p:ext>
    </p:extLst>
  </p:cSld>
  <p:clrMapOvr>
    <a:masterClrMapping/>
  </p:clrMapOvr>
  <p:transition spd="slow">
    <p:cover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737"/>
      </p:ext>
    </p:extLst>
  </p:cSld>
  <p:clrMapOvr>
    <a:masterClrMapping/>
  </p:clrMapOvr>
  <p:transition spd="slow">
    <p:cover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4917"/>
      </p:ext>
    </p:extLst>
  </p:cSld>
  <p:clrMapOvr>
    <a:masterClrMapping/>
  </p:clrMapOvr>
  <p:transition spd="slow">
    <p:cover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465"/>
      </p:ext>
    </p:extLst>
  </p:cSld>
  <p:clrMapOvr>
    <a:masterClrMapping/>
  </p:clrMapOvr>
  <p:transition spd="slow">
    <p:cover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027"/>
      </p:ext>
    </p:extLst>
  </p:cSld>
  <p:clrMapOvr>
    <a:masterClrMapping/>
  </p:clrMapOvr>
  <p:transition spd="slow">
    <p:cover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4295"/>
      </p:ext>
    </p:extLst>
  </p:cSld>
  <p:clrMapOvr>
    <a:masterClrMapping/>
  </p:clrMapOvr>
  <p:transition spd="slow">
    <p:cover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259"/>
      </p:ext>
    </p:extLst>
  </p:cSld>
  <p:clrMapOvr>
    <a:masterClrMapping/>
  </p:clrMapOvr>
  <p:transition spd="slow">
    <p:cover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2537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3525"/>
      </p:ext>
    </p:extLst>
  </p:cSld>
  <p:clrMapOvr>
    <a:masterClrMapping/>
  </p:clrMapOvr>
  <p:transition spd="slow">
    <p:cover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70"/>
      </p:ext>
    </p:extLst>
  </p:cSld>
  <p:clrMapOvr>
    <a:masterClrMapping/>
  </p:clrMapOvr>
  <p:transition spd="slow">
    <p:cover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4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0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0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1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4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1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1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29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27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84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  <p:transition spd="slow">
    <p:cover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9443"/>
      </p:ext>
    </p:extLst>
  </p:cSld>
  <p:clrMapOvr>
    <a:masterClrMapping/>
  </p:clrMapOvr>
  <p:transition spd="slow">
    <p:cover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737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29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4917"/>
      </p:ext>
    </p:extLst>
  </p:cSld>
  <p:clrMapOvr>
    <a:masterClrMapping/>
  </p:clrMapOvr>
  <p:transition spd="slow">
    <p:cover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465"/>
      </p:ext>
    </p:extLst>
  </p:cSld>
  <p:clrMapOvr>
    <a:masterClrMapping/>
  </p:clrMapOvr>
  <p:transition spd="slow">
    <p:cover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027"/>
      </p:ext>
    </p:extLst>
  </p:cSld>
  <p:clrMapOvr>
    <a:masterClrMapping/>
  </p:clrMapOvr>
  <p:transition spd="slow">
    <p:cover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4295"/>
      </p:ext>
    </p:extLst>
  </p:cSld>
  <p:clrMapOvr>
    <a:masterClrMapping/>
  </p:clrMapOvr>
  <p:transition spd="slow">
    <p:cover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259"/>
      </p:ext>
    </p:extLst>
  </p:cSld>
  <p:clrMapOvr>
    <a:masterClrMapping/>
  </p:clrMapOvr>
  <p:transition spd="slow">
    <p:cover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2537"/>
      </p:ext>
    </p:extLst>
  </p:cSld>
  <p:clrMapOvr>
    <a:masterClrMapping/>
  </p:clrMapOvr>
  <p:transition spd="slow">
    <p:cover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3525"/>
      </p:ext>
    </p:extLst>
  </p:cSld>
  <p:clrMapOvr>
    <a:masterClrMapping/>
  </p:clrMapOvr>
  <p:transition spd="slow">
    <p:cover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70"/>
      </p:ext>
    </p:extLst>
  </p:cSld>
  <p:clrMapOvr>
    <a:masterClrMapping/>
  </p:clrMapOvr>
  <p:transition spd="slow">
    <p:cover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0B1D8-B609-4F7A-B866-92B15A41505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0B1D8-B609-4F7A-B866-92B15A41505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0B1D8-B609-4F7A-B866-92B15A41505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0B1D8-B609-4F7A-B866-92B15A41505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35" r:id="rId12"/>
    <p:sldLayoutId id="2147483836" r:id="rId13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63.wmf"/><Relationship Id="rId26" Type="http://schemas.openxmlformats.org/officeDocument/2006/relationships/image" Target="../media/image67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238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66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68.wmf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Relationship Id="rId27" Type="http://schemas.openxmlformats.org/officeDocument/2006/relationships/oleObject" Target="../embeddings/oleObject5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9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9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97.wmf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230.xml"/><Relationship Id="rId16" Type="http://schemas.openxmlformats.org/officeDocument/2006/relationships/oleObject" Target="../embeddings/oleObject88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image" Target="../media/image122.png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9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4.wmf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230.xml"/><Relationship Id="rId16" Type="http://schemas.openxmlformats.org/officeDocument/2006/relationships/oleObject" Target="../embeddings/oleObject95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image" Target="../media/image129.png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9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35.png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23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image" Target="../media/image99.wmf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99.bin"/><Relationship Id="rId14" Type="http://schemas.openxmlformats.org/officeDocument/2006/relationships/oleObject" Target="../embeddings/oleObject10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118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09.bin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117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114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1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wmf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3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png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6.bin"/><Relationship Id="rId3" Type="http://schemas.openxmlformats.org/officeDocument/2006/relationships/slide" Target="slide10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45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Предел функции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3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Правила вычисления пределов</a:t>
            </a:r>
          </a:p>
        </p:txBody>
      </p:sp>
      <p:sp>
        <p:nvSpPr>
          <p:cNvPr id="24579" name="Объект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273640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3. Если же старшая степень числителя выше степени знаменателя, то, очевидно, все слагаемые знаменателя в пределе будут равны нулю, это означает, что предел не существует.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87450" y="3789363"/>
          <a:ext cx="57181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Формула" r:id="rId4" imgW="1371600" imgH="431800" progId="Equation.3">
                  <p:embed/>
                </p:oleObj>
              </mc:Choice>
              <mc:Fallback>
                <p:oleObj name="Формула" r:id="rId4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789363"/>
                        <a:ext cx="571817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624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961" y="1147463"/>
            <a:ext cx="7417519" cy="4497363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34606"/>
              </p:ext>
            </p:extLst>
          </p:nvPr>
        </p:nvGraphicFramePr>
        <p:xfrm>
          <a:off x="1979712" y="1484784"/>
          <a:ext cx="276225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Формула" r:id="rId3" imgW="1079032" imgH="431613" progId="Equation.3">
                  <p:embed/>
                </p:oleObj>
              </mc:Choice>
              <mc:Fallback>
                <p:oleObj name="Формула" r:id="rId3" imgW="10790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484784"/>
                        <a:ext cx="276225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88712"/>
              </p:ext>
            </p:extLst>
          </p:nvPr>
        </p:nvGraphicFramePr>
        <p:xfrm>
          <a:off x="1907704" y="2636912"/>
          <a:ext cx="2481263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Формула" r:id="rId5" imgW="1028254" imgH="406224" progId="Equation.3">
                  <p:embed/>
                </p:oleObj>
              </mc:Choice>
              <mc:Fallback>
                <p:oleObj name="Формула" r:id="rId5" imgW="1028254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36912"/>
                        <a:ext cx="2481263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918373"/>
              </p:ext>
            </p:extLst>
          </p:nvPr>
        </p:nvGraphicFramePr>
        <p:xfrm>
          <a:off x="1979712" y="3645024"/>
          <a:ext cx="28305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" name="Формула" r:id="rId7" imgW="1104900" imgH="431800" progId="Equation.3">
                  <p:embed/>
                </p:oleObj>
              </mc:Choice>
              <mc:Fallback>
                <p:oleObj name="Формула" r:id="rId7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645024"/>
                        <a:ext cx="283051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38149"/>
              </p:ext>
            </p:extLst>
          </p:nvPr>
        </p:nvGraphicFramePr>
        <p:xfrm>
          <a:off x="1907704" y="4797152"/>
          <a:ext cx="30226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Формула" r:id="rId9" imgW="1358310" imgH="431613" progId="Equation.3">
                  <p:embed/>
                </p:oleObj>
              </mc:Choice>
              <mc:Fallback>
                <p:oleObj name="Формула" r:id="rId9" imgW="135831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797152"/>
                        <a:ext cx="30226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300650"/>
              </p:ext>
            </p:extLst>
          </p:nvPr>
        </p:nvGraphicFramePr>
        <p:xfrm>
          <a:off x="4716016" y="1844824"/>
          <a:ext cx="1011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name="Формула" r:id="rId11" imgW="279158" imgH="126890" progId="Equation.3">
                  <p:embed/>
                </p:oleObj>
              </mc:Choice>
              <mc:Fallback>
                <p:oleObj name="Формула" r:id="rId11" imgW="279158" imgH="126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844824"/>
                        <a:ext cx="10112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220085"/>
              </p:ext>
            </p:extLst>
          </p:nvPr>
        </p:nvGraphicFramePr>
        <p:xfrm>
          <a:off x="4355976" y="2780928"/>
          <a:ext cx="8715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Формула" r:id="rId13" imgW="241091" imgH="177646" progId="Equation.3">
                  <p:embed/>
                </p:oleObj>
              </mc:Choice>
              <mc:Fallback>
                <p:oleObj name="Формула" r:id="rId13" imgW="241091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80928"/>
                        <a:ext cx="8715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802720"/>
              </p:ext>
            </p:extLst>
          </p:nvPr>
        </p:nvGraphicFramePr>
        <p:xfrm>
          <a:off x="4788024" y="4005064"/>
          <a:ext cx="97948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Формула" r:id="rId15" imgW="279158" imgH="126890" progId="Equation.3">
                  <p:embed/>
                </p:oleObj>
              </mc:Choice>
              <mc:Fallback>
                <p:oleObj name="Формула" r:id="rId15" imgW="279158" imgH="126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005064"/>
                        <a:ext cx="979488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28606"/>
              </p:ext>
            </p:extLst>
          </p:nvPr>
        </p:nvGraphicFramePr>
        <p:xfrm>
          <a:off x="4860032" y="4725144"/>
          <a:ext cx="136842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" name="Формула" r:id="rId17" imgW="482391" imgH="393529" progId="Equation.3">
                  <p:embed/>
                </p:oleObj>
              </mc:Choice>
              <mc:Fallback>
                <p:oleObj name="Формула" r:id="rId17" imgW="48239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725144"/>
                        <a:ext cx="1368425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Вычислите самостоятельно пределы функций на бесконечности:</a:t>
            </a:r>
          </a:p>
        </p:txBody>
      </p:sp>
    </p:spTree>
    <p:extLst>
      <p:ext uri="{BB962C8B-B14F-4D97-AF65-F5344CB8AC3E}">
        <p14:creationId xmlns:p14="http://schemas.microsoft.com/office/powerpoint/2010/main" val="38282595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13" y="260648"/>
            <a:ext cx="822960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вычисления пределов в точке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13607"/>
            <a:ext cx="8785225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Если функция существует в точке </a:t>
            </a:r>
            <a:r>
              <a:rPr lang="en-US" sz="2800" dirty="0" smtClean="0">
                <a:solidFill>
                  <a:srgbClr val="0070C0"/>
                </a:solidFill>
              </a:rPr>
              <a:t>x</a:t>
            </a:r>
            <a:r>
              <a:rPr lang="ru-RU" sz="2800" dirty="0" smtClean="0">
                <a:solidFill>
                  <a:srgbClr val="0070C0"/>
                </a:solidFill>
              </a:rPr>
              <a:t> = 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ru-RU" sz="2800" dirty="0" smtClean="0">
                <a:solidFill>
                  <a:srgbClr val="0070C0"/>
                </a:solidFill>
              </a:rPr>
              <a:t>, то ее предел равен </a:t>
            </a:r>
            <a:r>
              <a:rPr lang="en-US" sz="2800" dirty="0" smtClean="0">
                <a:solidFill>
                  <a:srgbClr val="0070C0"/>
                </a:solidFill>
              </a:rPr>
              <a:t>f</a:t>
            </a:r>
            <a:r>
              <a:rPr lang="ru-RU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ru-RU" sz="2800" dirty="0" smtClean="0">
                <a:solidFill>
                  <a:srgbClr val="0070C0"/>
                </a:solidFill>
              </a:rPr>
              <a:t>).</a:t>
            </a:r>
          </a:p>
          <a:p>
            <a:pPr marL="0" indent="0"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sz="2800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(т.к.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и применим правила вычисления пределов.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000902"/>
              </p:ext>
            </p:extLst>
          </p:nvPr>
        </p:nvGraphicFramePr>
        <p:xfrm>
          <a:off x="3923134" y="2348880"/>
          <a:ext cx="19653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Формула" r:id="rId3" imgW="837836" imgH="317362" progId="Equation.3">
                  <p:embed/>
                </p:oleObj>
              </mc:Choice>
              <mc:Fallback>
                <p:oleObj name="Формула" r:id="rId3" imgW="837836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134" y="2348880"/>
                        <a:ext cx="196532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278274"/>
              </p:ext>
            </p:extLst>
          </p:nvPr>
        </p:nvGraphicFramePr>
        <p:xfrm>
          <a:off x="323528" y="3933056"/>
          <a:ext cx="23018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Формула" r:id="rId5" imgW="1015559" imgH="304668" progId="Equation.3">
                  <p:embed/>
                </p:oleObj>
              </mc:Choice>
              <mc:Fallback>
                <p:oleObj name="Формула" r:id="rId5" imgW="1015559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933056"/>
                        <a:ext cx="23018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97711"/>
              </p:ext>
            </p:extLst>
          </p:nvPr>
        </p:nvGraphicFramePr>
        <p:xfrm>
          <a:off x="2483768" y="3861048"/>
          <a:ext cx="27971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Формула" r:id="rId7" imgW="1180588" imgH="304668" progId="Equation.3">
                  <p:embed/>
                </p:oleObj>
              </mc:Choice>
              <mc:Fallback>
                <p:oleObj name="Формула" r:id="rId7" imgW="118058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861048"/>
                        <a:ext cx="2797175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12275"/>
              </p:ext>
            </p:extLst>
          </p:nvPr>
        </p:nvGraphicFramePr>
        <p:xfrm>
          <a:off x="3059832" y="4797152"/>
          <a:ext cx="15414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Формула" r:id="rId9" imgW="621760" imgH="177646" progId="Equation.3">
                  <p:embed/>
                </p:oleObj>
              </mc:Choice>
              <mc:Fallback>
                <p:oleObj name="Формула" r:id="rId9" imgW="621760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797152"/>
                        <a:ext cx="15414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757690"/>
              </p:ext>
            </p:extLst>
          </p:nvPr>
        </p:nvGraphicFramePr>
        <p:xfrm>
          <a:off x="1609151" y="4797152"/>
          <a:ext cx="14271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Формула" r:id="rId11" imgW="558558" imgH="177723" progId="Equation.3">
                  <p:embed/>
                </p:oleObj>
              </mc:Choice>
              <mc:Fallback>
                <p:oleObj name="Формула" r:id="rId11" imgW="558558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151" y="4797152"/>
                        <a:ext cx="14271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970911"/>
              </p:ext>
            </p:extLst>
          </p:nvPr>
        </p:nvGraphicFramePr>
        <p:xfrm>
          <a:off x="4572000" y="4797152"/>
          <a:ext cx="4333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Формула" r:id="rId13" imgW="164885" imgH="164885" progId="Equation.3">
                  <p:embed/>
                </p:oleObj>
              </mc:Choice>
              <mc:Fallback>
                <p:oleObj name="Формула" r:id="rId13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97152"/>
                        <a:ext cx="4333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006901"/>
              </p:ext>
            </p:extLst>
          </p:nvPr>
        </p:nvGraphicFramePr>
        <p:xfrm>
          <a:off x="5220072" y="3861048"/>
          <a:ext cx="31289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Формула" r:id="rId15" imgW="1320227" imgH="304668" progId="Equation.3">
                  <p:embed/>
                </p:oleObj>
              </mc:Choice>
              <mc:Fallback>
                <p:oleObj name="Формула" r:id="rId15" imgW="1320227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861048"/>
                        <a:ext cx="31289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1772816"/>
            <a:ext cx="6572250" cy="576064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dirty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</p:spTree>
    <p:extLst>
      <p:ext uri="{BB962C8B-B14F-4D97-AF65-F5344CB8AC3E}">
        <p14:creationId xmlns:p14="http://schemas.microsoft.com/office/powerpoint/2010/main" val="683958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549275"/>
            <a:ext cx="86407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Пример 2.</a:t>
            </a:r>
            <a:r>
              <a:rPr lang="ru-RU" sz="3200" i="1"/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Решение. </a:t>
            </a: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Пример 3.</a:t>
            </a:r>
            <a:r>
              <a:rPr lang="ru-RU" sz="3200" i="1"/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Решение. </a:t>
            </a: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82563" y="1452563"/>
          <a:ext cx="36607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1" name="Формула" r:id="rId3" imgW="1218671" imgH="304668" progId="Equation.3">
                  <p:embed/>
                </p:oleObj>
              </mc:Choice>
              <mc:Fallback>
                <p:oleObj name="Формула" r:id="rId3" imgW="1218671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452563"/>
                        <a:ext cx="36607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79388" y="2349500"/>
          <a:ext cx="60261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Формула" r:id="rId5" imgW="2005729" imgH="304668" progId="Equation.3">
                  <p:embed/>
                </p:oleObj>
              </mc:Choice>
              <mc:Fallback>
                <p:oleObj name="Формула" r:id="rId5" imgW="2005729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349500"/>
                        <a:ext cx="60261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79388" y="3213100"/>
          <a:ext cx="39497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Формула" r:id="rId7" imgW="1409700" imgH="228600" progId="Equation.3">
                  <p:embed/>
                </p:oleObj>
              </mc:Choice>
              <mc:Fallback>
                <p:oleObj name="Формула" r:id="rId7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213100"/>
                        <a:ext cx="39497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067175" y="3284538"/>
          <a:ext cx="18145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Формула" r:id="rId9" imgW="647419" imgH="177723" progId="Equation.3">
                  <p:embed/>
                </p:oleObj>
              </mc:Choice>
              <mc:Fallback>
                <p:oleObj name="Формула" r:id="rId9" imgW="647419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284538"/>
                        <a:ext cx="18145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940425" y="3284538"/>
          <a:ext cx="6413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Формула" r:id="rId11" imgW="228402" imgH="177646" progId="Equation.3">
                  <p:embed/>
                </p:oleObj>
              </mc:Choice>
              <mc:Fallback>
                <p:oleObj name="Формула" r:id="rId11" imgW="228402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284538"/>
                        <a:ext cx="6413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608388" y="1481138"/>
          <a:ext cx="53371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Формула" r:id="rId13" imgW="1777229" imgH="304668" progId="Equation.3">
                  <p:embed/>
                </p:oleObj>
              </mc:Choice>
              <mc:Fallback>
                <p:oleObj name="Формула" r:id="rId13" imgW="1777229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1481138"/>
                        <a:ext cx="53371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672013" y="404813"/>
          <a:ext cx="33178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Формула" r:id="rId15" imgW="1104900" imgH="304800" progId="Equation.3">
                  <p:embed/>
                </p:oleObj>
              </mc:Choice>
              <mc:Fallback>
                <p:oleObj name="Формула" r:id="rId15" imgW="1104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404813"/>
                        <a:ext cx="33178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643438" y="3573463"/>
          <a:ext cx="17653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Формула" r:id="rId17" imgW="723586" imgH="406224" progId="Equation.3">
                  <p:embed/>
                </p:oleObj>
              </mc:Choice>
              <mc:Fallback>
                <p:oleObj name="Формула" r:id="rId17" imgW="723586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573463"/>
                        <a:ext cx="17653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527050" y="4797425"/>
          <a:ext cx="18970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Формула" r:id="rId19" imgW="850531" imgH="406224" progId="Equation.3">
                  <p:embed/>
                </p:oleObj>
              </mc:Choice>
              <mc:Fallback>
                <p:oleObj name="Формула" r:id="rId19" imgW="85053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4797425"/>
                        <a:ext cx="18970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2436813" y="4652963"/>
          <a:ext cx="2335212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Формула" r:id="rId21" imgW="837836" imgH="533169" progId="Equation.3">
                  <p:embed/>
                </p:oleObj>
              </mc:Choice>
              <mc:Fallback>
                <p:oleObj name="Формула" r:id="rId21" imgW="837836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4652963"/>
                        <a:ext cx="2335212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762500" y="4581525"/>
          <a:ext cx="30099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1" name="Формула" r:id="rId23" imgW="1079032" imgH="533169" progId="Equation.3">
                  <p:embed/>
                </p:oleObj>
              </mc:Choice>
              <mc:Fallback>
                <p:oleObj name="Формула" r:id="rId23" imgW="1079032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4581525"/>
                        <a:ext cx="30099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1187450" y="5805488"/>
          <a:ext cx="2089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Формула" r:id="rId25" imgW="748975" imgH="393529" progId="Equation.3">
                  <p:embed/>
                </p:oleObj>
              </mc:Choice>
              <mc:Fallback>
                <p:oleObj name="Формула" r:id="rId25" imgW="74897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805488"/>
                        <a:ext cx="20891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3203575" y="6078538"/>
          <a:ext cx="5667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" name="Формула" r:id="rId27" imgW="203024" imgH="203024" progId="Equation.3">
                  <p:embed/>
                </p:oleObj>
              </mc:Choice>
              <mc:Fallback>
                <p:oleObj name="Формула" r:id="rId27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6078538"/>
                        <a:ext cx="5667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476375" y="25400"/>
            <a:ext cx="6572250" cy="5238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</p:spTree>
    <p:extLst>
      <p:ext uri="{BB962C8B-B14F-4D97-AF65-F5344CB8AC3E}">
        <p14:creationId xmlns:p14="http://schemas.microsoft.com/office/powerpoint/2010/main" val="77853799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вычисления пределов в точке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81044" cy="48958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 smtClean="0">
                <a:solidFill>
                  <a:srgbClr val="0070C0"/>
                </a:solidFill>
              </a:rPr>
              <a:t>Если же функция в точке х = а не существует, </a:t>
            </a:r>
            <a:r>
              <a:rPr lang="ru-RU" i="1" dirty="0" smtClean="0">
                <a:solidFill>
                  <a:srgbClr val="0070C0"/>
                </a:solidFill>
              </a:rPr>
              <a:t>в знаменателе дроби ноль,</a:t>
            </a:r>
            <a:r>
              <a:rPr lang="ru-RU" dirty="0" smtClean="0">
                <a:solidFill>
                  <a:srgbClr val="0070C0"/>
                </a:solidFill>
              </a:rPr>
              <a:t> то вычисляем значение числителя в этой точке. </a:t>
            </a:r>
          </a:p>
          <a:p>
            <a:pPr marL="0" indent="0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1. </a:t>
            </a:r>
          </a:p>
          <a:p>
            <a:pPr marL="0" indent="0">
              <a:buFontTx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2. </a:t>
            </a:r>
          </a:p>
          <a:p>
            <a:pPr marL="0" indent="0">
              <a:buFontTx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3. </a:t>
            </a:r>
          </a:p>
          <a:p>
            <a:pPr marL="0" indent="0">
              <a:buFontTx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080137"/>
              </p:ext>
            </p:extLst>
          </p:nvPr>
        </p:nvGraphicFramePr>
        <p:xfrm>
          <a:off x="1763688" y="2348880"/>
          <a:ext cx="3336925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Формула" r:id="rId3" imgW="1180588" imgH="418918" progId="Equation.3">
                  <p:embed/>
                </p:oleObj>
              </mc:Choice>
              <mc:Fallback>
                <p:oleObj name="Формула" r:id="rId3" imgW="118058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348880"/>
                        <a:ext cx="3336925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65231"/>
              </p:ext>
            </p:extLst>
          </p:nvPr>
        </p:nvGraphicFramePr>
        <p:xfrm>
          <a:off x="1763688" y="3645024"/>
          <a:ext cx="25114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Формула" r:id="rId5" imgW="888614" imgH="393529" progId="Equation.3">
                  <p:embed/>
                </p:oleObj>
              </mc:Choice>
              <mc:Fallback>
                <p:oleObj name="Формула" r:id="rId5" imgW="88861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645024"/>
                        <a:ext cx="25114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989382"/>
              </p:ext>
            </p:extLst>
          </p:nvPr>
        </p:nvGraphicFramePr>
        <p:xfrm>
          <a:off x="1763688" y="4725144"/>
          <a:ext cx="236696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Формула" r:id="rId7" imgW="837836" imgH="393529" progId="Equation.3">
                  <p:embed/>
                </p:oleObj>
              </mc:Choice>
              <mc:Fallback>
                <p:oleObj name="Формула" r:id="rId7" imgW="83783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725144"/>
                        <a:ext cx="236696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1046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sz="2800" i="1" smtClean="0"/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0" indent="0">
              <a:buFontTx/>
              <a:buNone/>
            </a:pPr>
            <a:endParaRPr lang="ru-RU" sz="1000" b="1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i="1" smtClean="0"/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число 2 (т.к.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и применим правила вычисления пределов.</a:t>
            </a:r>
          </a:p>
          <a:p>
            <a:pPr marL="0" indent="0">
              <a:buFontTx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87450" y="260350"/>
            <a:ext cx="6572250" cy="576263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dirty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870325" y="981075"/>
          <a:ext cx="2617788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Формула" r:id="rId3" imgW="927100" imgH="419100" progId="Equation.3">
                  <p:embed/>
                </p:oleObj>
              </mc:Choice>
              <mc:Fallback>
                <p:oleObj name="Формула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981075"/>
                        <a:ext cx="2617788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763713" y="2924175"/>
          <a:ext cx="29384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Формула" r:id="rId5" imgW="1040948" imgH="418918" progId="Equation.3">
                  <p:embed/>
                </p:oleObj>
              </mc:Choice>
              <mc:Fallback>
                <p:oleObj name="Формула" r:id="rId5" imgW="104094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924175"/>
                        <a:ext cx="2938462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789488" y="2852738"/>
          <a:ext cx="2970212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Формула" r:id="rId7" imgW="1130300" imgH="558800" progId="Equation.3">
                  <p:embed/>
                </p:oleObj>
              </mc:Choice>
              <mc:Fallback>
                <p:oleObj name="Формула" r:id="rId7" imgW="11303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2852738"/>
                        <a:ext cx="2970212" cy="146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619250" y="4149725"/>
          <a:ext cx="4206875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Формула" r:id="rId9" imgW="1600200" imgH="558800" progId="Equation.3">
                  <p:embed/>
                </p:oleObj>
              </mc:Choice>
              <mc:Fallback>
                <p:oleObj name="Формула" r:id="rId9" imgW="1600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149725"/>
                        <a:ext cx="4206875" cy="14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95963" y="4292600"/>
          <a:ext cx="21367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Формула" r:id="rId11" imgW="812447" imgH="418918" progId="Equation.3">
                  <p:embed/>
                </p:oleObj>
              </mc:Choice>
              <mc:Fallback>
                <p:oleObj name="Формула" r:id="rId11" imgW="8124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292600"/>
                        <a:ext cx="213677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547813" y="5516563"/>
          <a:ext cx="24384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Формула" r:id="rId13" imgW="927100" imgH="457200" progId="Equation.3">
                  <p:embed/>
                </p:oleObj>
              </mc:Choice>
              <mc:Fallback>
                <p:oleObj name="Формула" r:id="rId13" imgW="927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516563"/>
                        <a:ext cx="24384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995738" y="5516563"/>
          <a:ext cx="120173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Формула" r:id="rId15" imgW="457200" imgH="457200" progId="Equation.3">
                  <p:embed/>
                </p:oleObj>
              </mc:Choice>
              <mc:Fallback>
                <p:oleObj name="Формула" r:id="rId15" imgW="45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516563"/>
                        <a:ext cx="1201737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6222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 2.</a:t>
            </a:r>
            <a:r>
              <a:rPr lang="ru-RU" sz="2800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0" indent="0">
              <a:buFontTx/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число 2 (т.к.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и применим правила вычисления пределов.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87450" y="260350"/>
            <a:ext cx="6572250" cy="576263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dirty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157663" y="927100"/>
          <a:ext cx="2043112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Формула" r:id="rId3" imgW="723586" imgH="457002" progId="Equation.3">
                  <p:embed/>
                </p:oleObj>
              </mc:Choice>
              <mc:Fallback>
                <p:oleObj name="Формула" r:id="rId3" imgW="72358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927100"/>
                        <a:ext cx="2043112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049463" y="2870200"/>
          <a:ext cx="236537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Формула" r:id="rId5" imgW="838200" imgH="457200" progId="Equation.3">
                  <p:embed/>
                </p:oleObj>
              </mc:Choice>
              <mc:Fallback>
                <p:oleObj name="Формула" r:id="rId5" imgW="83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2870200"/>
                        <a:ext cx="2365375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022850" y="2836863"/>
          <a:ext cx="25034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Формула" r:id="rId7" imgW="952087" imgH="571252" progId="Equation.3">
                  <p:embed/>
                </p:oleObj>
              </mc:Choice>
              <mc:Fallback>
                <p:oleObj name="Формула" r:id="rId7" imgW="952087" imgH="571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836863"/>
                        <a:ext cx="25034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103438" y="4133850"/>
          <a:ext cx="32385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Формула" r:id="rId9" imgW="1231366" imgH="571252" progId="Equation.3">
                  <p:embed/>
                </p:oleObj>
              </mc:Choice>
              <mc:Fallback>
                <p:oleObj name="Формула" r:id="rId9" imgW="1231366" imgH="571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4133850"/>
                        <a:ext cx="323850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146800" y="4259263"/>
          <a:ext cx="1435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Формула" r:id="rId11" imgW="545863" imgH="444307" progId="Equation.3">
                  <p:embed/>
                </p:oleObj>
              </mc:Choice>
              <mc:Fallback>
                <p:oleObj name="Формула" r:id="rId11" imgW="545863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4259263"/>
                        <a:ext cx="1435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947863" y="5532438"/>
          <a:ext cx="1636712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Формула" r:id="rId13" imgW="622030" imgH="444307" progId="Equation.3">
                  <p:embed/>
                </p:oleObj>
              </mc:Choice>
              <mc:Fallback>
                <p:oleObj name="Формула" r:id="rId13" imgW="62203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5532438"/>
                        <a:ext cx="1636712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563938" y="5516563"/>
          <a:ext cx="120173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Формула" r:id="rId15" imgW="457200" imgH="457200" progId="Equation.3">
                  <p:embed/>
                </p:oleObj>
              </mc:Choice>
              <mc:Fallback>
                <p:oleObj name="Формула" r:id="rId15" imgW="45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516563"/>
                        <a:ext cx="1201737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5033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 3.</a:t>
            </a:r>
            <a:r>
              <a:rPr lang="ru-RU" sz="2800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0" indent="0">
              <a:buFontTx/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число 3 (т.к.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и применим правила вычисления пределов.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87450" y="260350"/>
            <a:ext cx="6572250" cy="576263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dirty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246563" y="927100"/>
          <a:ext cx="186372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Формула" r:id="rId3" imgW="660400" imgH="457200" progId="Equation.3">
                  <p:embed/>
                </p:oleObj>
              </mc:Choice>
              <mc:Fallback>
                <p:oleObj name="Формула" r:id="rId3" imgW="660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927100"/>
                        <a:ext cx="1863725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187450" y="2997200"/>
          <a:ext cx="225742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Формула" r:id="rId5" imgW="800100" imgH="457200" progId="Equation.3">
                  <p:embed/>
                </p:oleObj>
              </mc:Choice>
              <mc:Fallback>
                <p:oleObj name="Формула" r:id="rId5" imgW="80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97200"/>
                        <a:ext cx="2257425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419475" y="2852738"/>
          <a:ext cx="236855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Формула" r:id="rId7" imgW="901309" imgH="583947" progId="Equation.3">
                  <p:embed/>
                </p:oleObj>
              </mc:Choice>
              <mc:Fallback>
                <p:oleObj name="Формула" r:id="rId7" imgW="901309" imgH="583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852738"/>
                        <a:ext cx="2368550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891213" y="2852738"/>
          <a:ext cx="277177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Формула" r:id="rId9" imgW="1054100" imgH="571500" progId="Equation.3">
                  <p:embed/>
                </p:oleObj>
              </mc:Choice>
              <mc:Fallback>
                <p:oleObj name="Формула" r:id="rId9" imgW="10541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3" y="2852738"/>
                        <a:ext cx="2771775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789363" y="4292600"/>
          <a:ext cx="13700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Формула" r:id="rId11" imgW="520700" imgH="457200" progId="Equation.3">
                  <p:embed/>
                </p:oleObj>
              </mc:Choice>
              <mc:Fallback>
                <p:oleObj name="Формула" r:id="rId11" imgW="520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4292600"/>
                        <a:ext cx="137001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219700" y="4292600"/>
          <a:ext cx="12017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Формула" r:id="rId13" imgW="457200" imgH="457200" progId="Equation.3">
                  <p:embed/>
                </p:oleObj>
              </mc:Choice>
              <mc:Fallback>
                <p:oleObj name="Формула" r:id="rId13" imgW="45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292600"/>
                        <a:ext cx="1201738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660400" y="4221163"/>
          <a:ext cx="310515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Формула" r:id="rId15" imgW="1180588" imgH="571252" progId="Equation.3">
                  <p:embed/>
                </p:oleObj>
              </mc:Choice>
              <mc:Fallback>
                <p:oleObj name="Формула" r:id="rId15" imgW="1180588" imgH="571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221163"/>
                        <a:ext cx="310515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4777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вычисления пределов в точке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202190"/>
            <a:ext cx="122413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908720"/>
                <a:ext cx="8280920" cy="51845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Если и в знаменателе и в числителе нули, то, говорят, имеем неопределенность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.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Методика </a:t>
                </a:r>
                <a:r>
                  <a:rPr lang="ru-RU" dirty="0"/>
                  <a:t>раскрытия таких неопределенностей проста. Если числитель и знаменатель дробно-рациональной функции при х = а, то разложение на множители и числителя и знаменателя обязательно содержат сомножитель (х – а), на который дробь будет сокращена. Покажем на примере.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908720"/>
                <a:ext cx="8280920" cy="5184576"/>
              </a:xfrm>
              <a:blipFill rotWithShape="1">
                <a:blip r:embed="rId2"/>
                <a:stretch>
                  <a:fillRect l="-1915" t="-1528" r="-810" b="-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3360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961684"/>
              </p:ext>
            </p:extLst>
          </p:nvPr>
        </p:nvGraphicFramePr>
        <p:xfrm>
          <a:off x="3638521" y="676225"/>
          <a:ext cx="18430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Формула" r:id="rId3" imgW="1104900" imgH="469900" progId="Equation.3">
                  <p:embed/>
                </p:oleObj>
              </mc:Choice>
              <mc:Fallback>
                <p:oleObj name="Формула" r:id="rId3" imgW="1104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21" y="676225"/>
                        <a:ext cx="18430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429914"/>
              </p:ext>
            </p:extLst>
          </p:nvPr>
        </p:nvGraphicFramePr>
        <p:xfrm>
          <a:off x="3644630" y="4221088"/>
          <a:ext cx="26892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name="Формула" r:id="rId5" imgW="1384300" imgH="482600" progId="Equation.3">
                  <p:embed/>
                </p:oleObj>
              </mc:Choice>
              <mc:Fallback>
                <p:oleObj name="Формула" r:id="rId5" imgW="1384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30" y="4221088"/>
                        <a:ext cx="26892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98800"/>
              </p:ext>
            </p:extLst>
          </p:nvPr>
        </p:nvGraphicFramePr>
        <p:xfrm>
          <a:off x="2049463" y="5229225"/>
          <a:ext cx="22860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Формула" r:id="rId7" imgW="1091880" imgH="482400" progId="Equation.3">
                  <p:embed/>
                </p:oleObj>
              </mc:Choice>
              <mc:Fallback>
                <p:oleObj name="Формула" r:id="rId7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5229225"/>
                        <a:ext cx="22860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793641"/>
              </p:ext>
            </p:extLst>
          </p:nvPr>
        </p:nvGraphicFramePr>
        <p:xfrm>
          <a:off x="4355976" y="5157192"/>
          <a:ext cx="7191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Формула" r:id="rId9" imgW="291973" imgH="444307" progId="Equation.3">
                  <p:embed/>
                </p:oleObj>
              </mc:Choice>
              <mc:Fallback>
                <p:oleObj name="Формула" r:id="rId9" imgW="291973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157192"/>
                        <a:ext cx="719138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953760"/>
              </p:ext>
            </p:extLst>
          </p:nvPr>
        </p:nvGraphicFramePr>
        <p:xfrm>
          <a:off x="539552" y="4221088"/>
          <a:ext cx="24844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Формула" r:id="rId11" imgW="1244600" imgH="469900" progId="Equation.3">
                  <p:embed/>
                </p:oleObj>
              </mc:Choice>
              <mc:Fallback>
                <p:oleObj name="Формула" r:id="rId11" imgW="1244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221088"/>
                        <a:ext cx="24844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836712"/>
            <a:ext cx="324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выяснили, что при х = 1 и числитель и знаменатель равны нулю, значит имеем неопределенность вида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r:id="rId13" imgW="139639" imgH="393529" progId="Equation.DSMT4">
                  <p:embed/>
                </p:oleObj>
              </mc:Choice>
              <mc:Fallback>
                <p:oleObj r:id="rId13" imgW="139639" imgH="39352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251520" y="1526175"/>
                <a:ext cx="8568952" cy="2524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Выяснили, что при х = 1 и числитель и знаменатель равны нулю, значит имеем неопределенность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  раскладываем 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числитель и знаменатель на множители, используя известную школьную методику разложения квадратного трехчлена на линейные множители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𝒂</m:t>
                    </m:r>
                    <m:sSup>
                      <m:sSup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𝒃𝒙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526175"/>
                <a:ext cx="8568952" cy="2524858"/>
              </a:xfrm>
              <a:prstGeom prst="rect">
                <a:avLst/>
              </a:prstGeom>
              <a:blipFill rotWithShape="1">
                <a:blip r:embed="rId15"/>
                <a:stretch>
                  <a:fillRect l="-1067" t="-241" r="-1991" b="-40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34663"/>
              </p:ext>
            </p:extLst>
          </p:nvPr>
        </p:nvGraphicFramePr>
        <p:xfrm>
          <a:off x="3092450" y="4221163"/>
          <a:ext cx="584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Формула" r:id="rId16" imgW="291960" imgH="457200" progId="Equation.3">
                  <p:embed/>
                </p:oleObj>
              </mc:Choice>
              <mc:Fallback>
                <p:oleObj name="Формула" r:id="rId16" imgW="291960" imgH="4572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221163"/>
                        <a:ext cx="584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634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0"/>
            <a:ext cx="7971779" cy="43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74291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687492"/>
              </p:ext>
            </p:extLst>
          </p:nvPr>
        </p:nvGraphicFramePr>
        <p:xfrm>
          <a:off x="3575050" y="676275"/>
          <a:ext cx="197008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6" name="Формула" r:id="rId3" imgW="1180800" imgH="469800" progId="Equation.3">
                  <p:embed/>
                </p:oleObj>
              </mc:Choice>
              <mc:Fallback>
                <p:oleObj name="Формула" r:id="rId3" imgW="1180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676275"/>
                        <a:ext cx="1970088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73182"/>
              </p:ext>
            </p:extLst>
          </p:nvPr>
        </p:nvGraphicFramePr>
        <p:xfrm>
          <a:off x="3680414" y="4221088"/>
          <a:ext cx="276383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7" name="Формула" r:id="rId5" imgW="1422360" imgH="482400" progId="Equation.3">
                  <p:embed/>
                </p:oleObj>
              </mc:Choice>
              <mc:Fallback>
                <p:oleObj name="Формула" r:id="rId5" imgW="1422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414" y="4221088"/>
                        <a:ext cx="2763838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03549"/>
              </p:ext>
            </p:extLst>
          </p:nvPr>
        </p:nvGraphicFramePr>
        <p:xfrm>
          <a:off x="1906588" y="5373688"/>
          <a:ext cx="22860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8" name="Формула" r:id="rId7" imgW="1091880" imgH="482400" progId="Equation.3">
                  <p:embed/>
                </p:oleObj>
              </mc:Choice>
              <mc:Fallback>
                <p:oleObj name="Формула" r:id="rId7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373688"/>
                        <a:ext cx="228600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319004"/>
              </p:ext>
            </p:extLst>
          </p:nvPr>
        </p:nvGraphicFramePr>
        <p:xfrm>
          <a:off x="4176427" y="5301208"/>
          <a:ext cx="71913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9" name="Формула" r:id="rId9" imgW="291960" imgH="457200" progId="Equation.3">
                  <p:embed/>
                </p:oleObj>
              </mc:Choice>
              <mc:Fallback>
                <p:oleObj name="Формула" r:id="rId9" imgW="291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427" y="5301208"/>
                        <a:ext cx="719138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16511"/>
              </p:ext>
            </p:extLst>
          </p:nvPr>
        </p:nvGraphicFramePr>
        <p:xfrm>
          <a:off x="463550" y="4221163"/>
          <a:ext cx="26368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0" name="Формула" r:id="rId11" imgW="1320480" imgH="469800" progId="Equation.3">
                  <p:embed/>
                </p:oleObj>
              </mc:Choice>
              <mc:Fallback>
                <p:oleObj name="Формула" r:id="rId11" imgW="1320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221163"/>
                        <a:ext cx="26368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836712"/>
            <a:ext cx="324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выяснили, что при х = 1 и числитель и знаменатель равны нулю, значит имеем неопределенность вида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1" r:id="rId13" imgW="139639" imgH="393529" progId="Equation.DSMT4">
                  <p:embed/>
                </p:oleObj>
              </mc:Choice>
              <mc:Fallback>
                <p:oleObj r:id="rId13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251520" y="1526175"/>
                <a:ext cx="8568952" cy="2524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Выяснили, что при х = </a:t>
                </a:r>
                <a:r>
                  <a:rPr lang="en-US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</a:t>
                </a:r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и числитель и знаменатель равны нулю, значит имеем неопределенность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  раскладываем 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числитель и знаменатель на множители, используя известную школьную методику разложения квадратного трехчлена на линейные множители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𝒂</m:t>
                    </m:r>
                    <m:sSup>
                      <m:sSup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𝒃𝒙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526175"/>
                <a:ext cx="8568952" cy="2524858"/>
              </a:xfrm>
              <a:prstGeom prst="rect">
                <a:avLst/>
              </a:prstGeom>
              <a:blipFill rotWithShape="1">
                <a:blip r:embed="rId15"/>
                <a:stretch>
                  <a:fillRect l="-1067" t="-241" r="-1991" b="-40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34663"/>
              </p:ext>
            </p:extLst>
          </p:nvPr>
        </p:nvGraphicFramePr>
        <p:xfrm>
          <a:off x="3092402" y="4221088"/>
          <a:ext cx="584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2" name="Формула" r:id="rId16" imgW="291960" imgH="457200" progId="Equation.3">
                  <p:embed/>
                </p:oleObj>
              </mc:Choice>
              <mc:Fallback>
                <p:oleObj name="Формула" r:id="rId16" imgW="291960" imgH="4572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02" y="4221088"/>
                        <a:ext cx="584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797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817450"/>
              </p:ext>
            </p:extLst>
          </p:nvPr>
        </p:nvGraphicFramePr>
        <p:xfrm>
          <a:off x="3524157" y="1337484"/>
          <a:ext cx="12922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1" name="Формула" r:id="rId3" imgW="774360" imgH="469800" progId="Equation.3">
                  <p:embed/>
                </p:oleObj>
              </mc:Choice>
              <mc:Fallback>
                <p:oleObj name="Формула" r:id="rId3" imgW="774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157" y="1337484"/>
                        <a:ext cx="12922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166226"/>
              </p:ext>
            </p:extLst>
          </p:nvPr>
        </p:nvGraphicFramePr>
        <p:xfrm>
          <a:off x="4139952" y="4279553"/>
          <a:ext cx="35782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2" name="Формула" r:id="rId5" imgW="1841400" imgH="482400" progId="Equation.3">
                  <p:embed/>
                </p:oleObj>
              </mc:Choice>
              <mc:Fallback>
                <p:oleObj name="Формула" r:id="rId5" imgW="1841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279553"/>
                        <a:ext cx="35782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33908"/>
              </p:ext>
            </p:extLst>
          </p:nvPr>
        </p:nvGraphicFramePr>
        <p:xfrm>
          <a:off x="1926007" y="5229200"/>
          <a:ext cx="316388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3" name="Формула" r:id="rId7" imgW="1511280" imgH="482400" progId="Equation.3">
                  <p:embed/>
                </p:oleObj>
              </mc:Choice>
              <mc:Fallback>
                <p:oleObj name="Формула" r:id="rId7" imgW="1511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007" y="5229200"/>
                        <a:ext cx="3163887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476038"/>
              </p:ext>
            </p:extLst>
          </p:nvPr>
        </p:nvGraphicFramePr>
        <p:xfrm>
          <a:off x="5076056" y="5157192"/>
          <a:ext cx="12509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4" name="Формула" r:id="rId9" imgW="507960" imgH="457200" progId="Equation.3">
                  <p:embed/>
                </p:oleObj>
              </mc:Choice>
              <mc:Fallback>
                <p:oleObj name="Формула" r:id="rId9" imgW="507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157192"/>
                        <a:ext cx="12509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28808"/>
              </p:ext>
            </p:extLst>
          </p:nvPr>
        </p:nvGraphicFramePr>
        <p:xfrm>
          <a:off x="1693723" y="4268739"/>
          <a:ext cx="18002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5" name="Формула" r:id="rId11" imgW="901440" imgH="469800" progId="Equation.3">
                  <p:embed/>
                </p:oleObj>
              </mc:Choice>
              <mc:Fallback>
                <p:oleObj name="Формула" r:id="rId11" imgW="901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723" y="4268739"/>
                        <a:ext cx="18002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8857" y="1646803"/>
            <a:ext cx="324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267946" y="2104044"/>
                <a:ext cx="8568952" cy="21646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  <a:r>
                  <a:rPr lang="ru-RU" sz="2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Выяснили, что при х = </a:t>
                </a:r>
                <a:r>
                  <a:rPr lang="en-US" sz="2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и числитель и знаменатель равны нулю, значит имеем неопределенность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den>
                    </m:f>
                    <m:r>
                      <a:rPr lang="ru-RU" sz="24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, воспользуемся формулами сокращенного умножения 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kumimoji="0" lang="ru-RU" sz="2800" b="1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𝒂𝒃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kumimoji="0" lang="ru-RU" sz="2800" b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946" y="2104044"/>
                <a:ext cx="8568952" cy="2164695"/>
              </a:xfrm>
              <a:prstGeom prst="rect">
                <a:avLst/>
              </a:prstGeom>
              <a:blipFill rotWithShape="1">
                <a:blip r:embed="rId13"/>
                <a:stretch>
                  <a:fillRect l="-1138" t="-1690" b="-67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251520" y="692696"/>
            <a:ext cx="8601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 используйте формулы сокращенного умножения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857772"/>
              </p:ext>
            </p:extLst>
          </p:nvPr>
        </p:nvGraphicFramePr>
        <p:xfrm>
          <a:off x="3539923" y="4268739"/>
          <a:ext cx="584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6" name="Формула" r:id="rId14" imgW="291960" imgH="457200" progId="Equation.3">
                  <p:embed/>
                </p:oleObj>
              </mc:Choice>
              <mc:Fallback>
                <p:oleObj name="Формула" r:id="rId14" imgW="291960" imgH="4572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923" y="4268739"/>
                        <a:ext cx="584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85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sz="2800" dirty="0"/>
              <a:t>Следующие пределы вычислите самостоятельно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1.                                 2. 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 startAt="3"/>
            </a:pPr>
            <a:r>
              <a:rPr lang="ru-RU" dirty="0" smtClean="0"/>
              <a:t>                               4. 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 startAt="5"/>
            </a:pPr>
            <a:r>
              <a:rPr lang="ru-RU" dirty="0" smtClean="0"/>
              <a:t>                                6.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7.                                  8. 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661373"/>
              </p:ext>
            </p:extLst>
          </p:nvPr>
        </p:nvGraphicFramePr>
        <p:xfrm>
          <a:off x="1403648" y="1484784"/>
          <a:ext cx="19923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1" name="Формула" r:id="rId3" imgW="1193760" imgH="469800" progId="Equation.3">
                  <p:embed/>
                </p:oleObj>
              </mc:Choice>
              <mc:Fallback>
                <p:oleObj name="Формула" r:id="rId3" imgW="1193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484784"/>
                        <a:ext cx="199231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18322"/>
              </p:ext>
            </p:extLst>
          </p:nvPr>
        </p:nvGraphicFramePr>
        <p:xfrm>
          <a:off x="4775200" y="2565400"/>
          <a:ext cx="20240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2" name="Формула" r:id="rId5" imgW="1041120" imgH="469800" progId="Equation.3">
                  <p:embed/>
                </p:oleObj>
              </mc:Choice>
              <mc:Fallback>
                <p:oleObj name="Формула" r:id="rId5" imgW="1041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2565400"/>
                        <a:ext cx="202406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51687"/>
              </p:ext>
            </p:extLst>
          </p:nvPr>
        </p:nvGraphicFramePr>
        <p:xfrm>
          <a:off x="4716016" y="1412776"/>
          <a:ext cx="25098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3" name="Формула" r:id="rId7" imgW="1257120" imgH="469800" progId="Equation.3">
                  <p:embed/>
                </p:oleObj>
              </mc:Choice>
              <mc:Fallback>
                <p:oleObj name="Формула" r:id="rId7" imgW="1257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412776"/>
                        <a:ext cx="25098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81989"/>
              </p:ext>
            </p:extLst>
          </p:nvPr>
        </p:nvGraphicFramePr>
        <p:xfrm>
          <a:off x="1331640" y="2492896"/>
          <a:ext cx="20320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4" name="Формула" r:id="rId9" imgW="1015920" imgH="469800" progId="Equation.3">
                  <p:embed/>
                </p:oleObj>
              </mc:Choice>
              <mc:Fallback>
                <p:oleObj name="Формула" r:id="rId9" imgW="1015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492896"/>
                        <a:ext cx="20320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44638"/>
              </p:ext>
            </p:extLst>
          </p:nvPr>
        </p:nvGraphicFramePr>
        <p:xfrm>
          <a:off x="1331640" y="3645024"/>
          <a:ext cx="2426020" cy="98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5" r:id="rId11" imgW="1193800" imgH="482600" progId="Equation.DSMT4">
                  <p:embed/>
                </p:oleObj>
              </mc:Choice>
              <mc:Fallback>
                <p:oleObj r:id="rId11" imgW="1193800" imgH="4826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645024"/>
                        <a:ext cx="2426020" cy="989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86905"/>
              </p:ext>
            </p:extLst>
          </p:nvPr>
        </p:nvGraphicFramePr>
        <p:xfrm>
          <a:off x="1403648" y="4797152"/>
          <a:ext cx="2674181" cy="104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6" r:id="rId13" imgW="1244600" imgH="482600" progId="Equation.DSMT4">
                  <p:embed/>
                </p:oleObj>
              </mc:Choice>
              <mc:Fallback>
                <p:oleObj r:id="rId13" imgW="1244600" imgH="482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97152"/>
                        <a:ext cx="2674181" cy="10410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4605"/>
              </p:ext>
            </p:extLst>
          </p:nvPr>
        </p:nvGraphicFramePr>
        <p:xfrm>
          <a:off x="4635500" y="4868863"/>
          <a:ext cx="2336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7" name="Формула" r:id="rId15" imgW="1168200" imgH="469800" progId="Equation.3">
                  <p:embed/>
                </p:oleObj>
              </mc:Choice>
              <mc:Fallback>
                <p:oleObj name="Формула" r:id="rId15" imgW="1168200" imgH="4698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868863"/>
                        <a:ext cx="23368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57347"/>
              </p:ext>
            </p:extLst>
          </p:nvPr>
        </p:nvGraphicFramePr>
        <p:xfrm>
          <a:off x="4788024" y="3789040"/>
          <a:ext cx="23447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8" name="Формула" r:id="rId17" imgW="1206360" imgH="469800" progId="Equation.3">
                  <p:embed/>
                </p:oleObj>
              </mc:Choice>
              <mc:Fallback>
                <p:oleObj name="Формула" r:id="rId17" imgW="1206360" imgH="4698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789040"/>
                        <a:ext cx="23447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24698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4781550" y="725488"/>
          <a:ext cx="495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Формула" r:id="rId3" imgW="495085" imgH="457002" progId="Equation.3">
                  <p:embed/>
                </p:oleObj>
              </mc:Choice>
              <mc:Fallback>
                <p:oleObj name="Формула" r:id="rId3" imgW="49508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725488"/>
                        <a:ext cx="495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1"/>
          <p:cNvGraphicFramePr>
            <a:graphicFrameLocks noGrp="1" noChangeAspect="1"/>
          </p:cNvGraphicFramePr>
          <p:nvPr>
            <p:ph sz="half" idx="1"/>
          </p:nvPr>
        </p:nvGraphicFramePr>
        <p:xfrm>
          <a:off x="1857375" y="620713"/>
          <a:ext cx="13462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Формула" r:id="rId5" imgW="495085" imgH="457002" progId="Equation.3">
                  <p:embed/>
                </p:oleObj>
              </mc:Choice>
              <mc:Fallback>
                <p:oleObj name="Формула" r:id="rId5" imgW="49508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620713"/>
                        <a:ext cx="134620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87525" y="2852738"/>
          <a:ext cx="170180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Формула" r:id="rId6" imgW="710891" imgH="520474" progId="Equation.3">
                  <p:embed/>
                </p:oleObj>
              </mc:Choice>
              <mc:Fallback>
                <p:oleObj name="Формула" r:id="rId6" imgW="710891" imgH="5204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2852738"/>
                        <a:ext cx="1701800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3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85900" y="5013325"/>
          <a:ext cx="178911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Формула" r:id="rId8" imgW="723586" imgH="457002" progId="Equation.3">
                  <p:embed/>
                </p:oleObj>
              </mc:Choice>
              <mc:Fallback>
                <p:oleObj name="Формула" r:id="rId8" imgW="72358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5013325"/>
                        <a:ext cx="1789113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17" name="AutoShape 14"/>
          <p:cNvCxnSpPr>
            <a:cxnSpLocks noChangeShapeType="1"/>
          </p:cNvCxnSpPr>
          <p:nvPr/>
        </p:nvCxnSpPr>
        <p:spPr bwMode="auto">
          <a:xfrm>
            <a:off x="3894138" y="3784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8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3200"/>
            <a:ext cx="2881312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28"/>
          <p:cNvSpPr txBox="1">
            <a:spLocks noChangeArrowheads="1"/>
          </p:cNvSpPr>
          <p:nvPr/>
        </p:nvSpPr>
        <p:spPr bwMode="auto">
          <a:xfrm>
            <a:off x="7451725" y="1052513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Рис. 1</a:t>
            </a:r>
          </a:p>
        </p:txBody>
      </p:sp>
      <p:sp>
        <p:nvSpPr>
          <p:cNvPr id="13321" name="Line 37"/>
          <p:cNvSpPr>
            <a:spLocks noChangeShapeType="1"/>
          </p:cNvSpPr>
          <p:nvPr/>
        </p:nvSpPr>
        <p:spPr bwMode="auto">
          <a:xfrm>
            <a:off x="611188" y="2417763"/>
            <a:ext cx="81375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38"/>
          <p:cNvSpPr>
            <a:spLocks noChangeShapeType="1"/>
          </p:cNvSpPr>
          <p:nvPr/>
        </p:nvSpPr>
        <p:spPr bwMode="auto">
          <a:xfrm>
            <a:off x="641350" y="4479925"/>
            <a:ext cx="81375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23" name="Picture 4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20938"/>
            <a:ext cx="3121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41"/>
          <p:cNvSpPr txBox="1">
            <a:spLocks noChangeArrowheads="1"/>
          </p:cNvSpPr>
          <p:nvPr/>
        </p:nvSpPr>
        <p:spPr bwMode="auto">
          <a:xfrm>
            <a:off x="7408863" y="3284538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Рис. 2</a:t>
            </a:r>
          </a:p>
        </p:txBody>
      </p:sp>
      <p:sp>
        <p:nvSpPr>
          <p:cNvPr id="13325" name="Text Box 42"/>
          <p:cNvSpPr txBox="1">
            <a:spLocks noChangeArrowheads="1"/>
          </p:cNvSpPr>
          <p:nvPr/>
        </p:nvSpPr>
        <p:spPr bwMode="auto">
          <a:xfrm>
            <a:off x="7451725" y="5300663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Рис. 3</a:t>
            </a:r>
          </a:p>
        </p:txBody>
      </p:sp>
      <p:sp>
        <p:nvSpPr>
          <p:cNvPr id="13326" name="Oval 46"/>
          <p:cNvSpPr>
            <a:spLocks noChangeArrowheads="1"/>
          </p:cNvSpPr>
          <p:nvPr/>
        </p:nvSpPr>
        <p:spPr bwMode="auto">
          <a:xfrm>
            <a:off x="6611938" y="3851275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7" name="Group 57"/>
          <p:cNvGrpSpPr>
            <a:grpSpLocks/>
          </p:cNvGrpSpPr>
          <p:nvPr/>
        </p:nvGrpSpPr>
        <p:grpSpPr bwMode="auto">
          <a:xfrm>
            <a:off x="4284663" y="4429125"/>
            <a:ext cx="2855912" cy="2219325"/>
            <a:chOff x="2699" y="2790"/>
            <a:chExt cx="1799" cy="1398"/>
          </a:xfrm>
        </p:grpSpPr>
        <p:pic>
          <p:nvPicPr>
            <p:cNvPr id="13336" name="Picture 4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" y="2840"/>
              <a:ext cx="1643" cy="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Line 44"/>
            <p:cNvSpPr>
              <a:spLocks noChangeShapeType="1"/>
            </p:cNvSpPr>
            <p:nvPr/>
          </p:nvSpPr>
          <p:spPr bwMode="auto">
            <a:xfrm flipV="1">
              <a:off x="2699" y="3055"/>
              <a:ext cx="1723" cy="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Text Box 45"/>
            <p:cNvSpPr txBox="1">
              <a:spLocks noChangeArrowheads="1"/>
            </p:cNvSpPr>
            <p:nvPr/>
          </p:nvSpPr>
          <p:spPr bwMode="auto">
            <a:xfrm>
              <a:off x="3870" y="2790"/>
              <a:ext cx="495" cy="252"/>
            </a:xfrm>
            <a:prstGeom prst="rect">
              <a:avLst/>
            </a:prstGeom>
            <a:gradFill rotWithShape="1">
              <a:gsLst>
                <a:gs pos="0">
                  <a:srgbClr val="FFFF80"/>
                </a:gs>
                <a:gs pos="50000">
                  <a:srgbClr val="FFFFB3"/>
                </a:gs>
                <a:gs pos="100000">
                  <a:srgbClr val="FFFFDA"/>
                </a:gs>
              </a:gsLst>
              <a:lin ang="108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у </a:t>
              </a:r>
              <a:r>
                <a:rPr lang="en-US" sz="20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20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9" name="Oval 47"/>
            <p:cNvSpPr>
              <a:spLocks noChangeArrowheads="1"/>
            </p:cNvSpPr>
            <p:nvPr/>
          </p:nvSpPr>
          <p:spPr bwMode="auto">
            <a:xfrm>
              <a:off x="3542" y="3213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0" name="Oval 48"/>
            <p:cNvSpPr>
              <a:spLocks noChangeArrowheads="1"/>
            </p:cNvSpPr>
            <p:nvPr/>
          </p:nvSpPr>
          <p:spPr bwMode="auto">
            <a:xfrm>
              <a:off x="4120" y="3119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1" name="Oval 49"/>
            <p:cNvSpPr>
              <a:spLocks noChangeArrowheads="1"/>
            </p:cNvSpPr>
            <p:nvPr/>
          </p:nvSpPr>
          <p:spPr bwMode="auto">
            <a:xfrm>
              <a:off x="3833" y="3158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2" name="Oval 50"/>
            <p:cNvSpPr>
              <a:spLocks noChangeArrowheads="1"/>
            </p:cNvSpPr>
            <p:nvPr/>
          </p:nvSpPr>
          <p:spPr bwMode="auto">
            <a:xfrm>
              <a:off x="4395" y="3107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28" name="Oval 51"/>
          <p:cNvSpPr>
            <a:spLocks noChangeArrowheads="1"/>
          </p:cNvSpPr>
          <p:nvPr/>
        </p:nvSpPr>
        <p:spPr bwMode="auto">
          <a:xfrm>
            <a:off x="5283200" y="35480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52"/>
          <p:cNvSpPr>
            <a:spLocks noChangeArrowheads="1"/>
          </p:cNvSpPr>
          <p:nvPr/>
        </p:nvSpPr>
        <p:spPr bwMode="auto">
          <a:xfrm>
            <a:off x="5724525" y="37258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53"/>
          <p:cNvSpPr>
            <a:spLocks noChangeArrowheads="1"/>
          </p:cNvSpPr>
          <p:nvPr/>
        </p:nvSpPr>
        <p:spPr bwMode="auto">
          <a:xfrm>
            <a:off x="6175375" y="380841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54"/>
          <p:cNvSpPr>
            <a:spLocks noChangeArrowheads="1"/>
          </p:cNvSpPr>
          <p:nvPr/>
        </p:nvSpPr>
        <p:spPr bwMode="auto">
          <a:xfrm>
            <a:off x="6262688" y="1590675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Oval 55"/>
          <p:cNvSpPr>
            <a:spLocks noChangeArrowheads="1"/>
          </p:cNvSpPr>
          <p:nvPr/>
        </p:nvSpPr>
        <p:spPr bwMode="auto">
          <a:xfrm>
            <a:off x="5743575" y="139382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Oval 56"/>
          <p:cNvSpPr>
            <a:spLocks noChangeArrowheads="1"/>
          </p:cNvSpPr>
          <p:nvPr/>
        </p:nvSpPr>
        <p:spPr bwMode="auto">
          <a:xfrm>
            <a:off x="6780213" y="1647825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4" name="Text Box 45"/>
          <p:cNvSpPr txBox="1">
            <a:spLocks noChangeArrowheads="1"/>
          </p:cNvSpPr>
          <p:nvPr/>
        </p:nvSpPr>
        <p:spPr bwMode="auto">
          <a:xfrm>
            <a:off x="6215063" y="1857375"/>
            <a:ext cx="785812" cy="40005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08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13335" name="Text Box 45"/>
          <p:cNvSpPr txBox="1">
            <a:spLocks noChangeArrowheads="1"/>
          </p:cNvSpPr>
          <p:nvPr/>
        </p:nvSpPr>
        <p:spPr bwMode="auto">
          <a:xfrm>
            <a:off x="6215063" y="3929063"/>
            <a:ext cx="785812" cy="40005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08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71206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533400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Свойства вычисления пределов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714375"/>
            <a:ext cx="8429625" cy="5954713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Если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то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→∞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1)Предел суммы равен сумме пределов: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+ у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→∞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n→∞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→∞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2)Предел произведения равен произведению пределов: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→∞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→∞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3)Предел частного равен частному пределов: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→∞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→∞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4)Постоянный множитель можно вынести за знак предела: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→∞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658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4"/>
            <a:ext cx="8358188" cy="5256237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Вычислить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Делим числитель и знаменатель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дроби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наивысшую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из имеющихся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степень переменной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т.е. на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i="1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sz="2800" b="1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5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825" y="3716338"/>
          <a:ext cx="22129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Формула" r:id="rId3" imgW="1307532" imgH="431613" progId="Equation.3">
                  <p:embed/>
                </p:oleObj>
              </mc:Choice>
              <mc:Fallback>
                <p:oleObj name="Формула" r:id="rId3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716338"/>
                        <a:ext cx="22129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2425700" y="3284538"/>
          <a:ext cx="321468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Формула" r:id="rId5" imgW="1422400" imgH="787400" progId="Equation.3">
                  <p:embed/>
                </p:oleObj>
              </mc:Choice>
              <mc:Fallback>
                <p:oleObj name="Формула" r:id="rId5" imgW="14224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3284538"/>
                        <a:ext cx="321468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5586413" y="3357563"/>
          <a:ext cx="24352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Формула" r:id="rId7" imgW="1193800" imgH="762000" progId="Equation.3">
                  <p:embed/>
                </p:oleObj>
              </mc:Choice>
              <mc:Fallback>
                <p:oleObj name="Формула" r:id="rId7" imgW="11938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3357563"/>
                        <a:ext cx="24352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103188" y="4797425"/>
          <a:ext cx="29337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Формула" r:id="rId9" imgW="1460500" imgH="838200" progId="Equation.3">
                  <p:embed/>
                </p:oleObj>
              </mc:Choice>
              <mc:Fallback>
                <p:oleObj name="Формула" r:id="rId9" imgW="14605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4797425"/>
                        <a:ext cx="293370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7"/>
          <p:cNvGraphicFramePr>
            <a:graphicFrameLocks noChangeAspect="1"/>
          </p:cNvGraphicFramePr>
          <p:nvPr/>
        </p:nvGraphicFramePr>
        <p:xfrm>
          <a:off x="2768600" y="4724400"/>
          <a:ext cx="366395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Формула" r:id="rId11" imgW="1562100" imgH="762000" progId="Equation.3">
                  <p:embed/>
                </p:oleObj>
              </mc:Choice>
              <mc:Fallback>
                <p:oleObj name="Формула" r:id="rId11" imgW="15621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4724400"/>
                        <a:ext cx="366395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6300788" y="5013325"/>
          <a:ext cx="26463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Формула" r:id="rId13" imgW="1054100" imgH="393700" progId="Equation.3">
                  <p:embed/>
                </p:oleObj>
              </mc:Choice>
              <mc:Fallback>
                <p:oleObj name="Формула" r:id="rId13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013325"/>
                        <a:ext cx="2646362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140200" y="836613"/>
          <a:ext cx="239236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Формула" r:id="rId15" imgW="1180588" imgH="431613" progId="Equation.3">
                  <p:embed/>
                </p:oleObj>
              </mc:Choice>
              <mc:Fallback>
                <p:oleObj name="Формула" r:id="rId15" imgW="11805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836613"/>
                        <a:ext cx="239236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8343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8358188" cy="4662487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Пример 2.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Вычислить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Делим числитель и знаменатель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дроби </a:t>
            </a:r>
            <a:r>
              <a:rPr lang="ru-RU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наивысшую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из имеющихся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степень переменной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т.е. на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baseline="30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sz="2800" b="1" baseline="30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7602816"/>
              </p:ext>
            </p:extLst>
          </p:nvPr>
        </p:nvGraphicFramePr>
        <p:xfrm>
          <a:off x="179512" y="3429000"/>
          <a:ext cx="24765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Формула" r:id="rId3" imgW="1574800" imgH="431800" progId="Equation.3">
                  <p:embed/>
                </p:oleObj>
              </mc:Choice>
              <mc:Fallback>
                <p:oleObj name="Формула" r:id="rId3" imgW="1574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429000"/>
                        <a:ext cx="24765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265126"/>
              </p:ext>
            </p:extLst>
          </p:nvPr>
        </p:nvGraphicFramePr>
        <p:xfrm>
          <a:off x="2627784" y="3068960"/>
          <a:ext cx="330835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Формула" r:id="rId5" imgW="1676400" imgH="787400" progId="Equation.3">
                  <p:embed/>
                </p:oleObj>
              </mc:Choice>
              <mc:Fallback>
                <p:oleObj name="Формула" r:id="rId5" imgW="16764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068960"/>
                        <a:ext cx="330835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24762"/>
              </p:ext>
            </p:extLst>
          </p:nvPr>
        </p:nvGraphicFramePr>
        <p:xfrm>
          <a:off x="5868144" y="3068960"/>
          <a:ext cx="28860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Формула" r:id="rId7" imgW="1497950" imgH="761669" progId="Equation.3">
                  <p:embed/>
                </p:oleObj>
              </mc:Choice>
              <mc:Fallback>
                <p:oleObj name="Формула" r:id="rId7" imgW="1497950" imgH="7616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068960"/>
                        <a:ext cx="2886075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323850" y="4437063"/>
          <a:ext cx="3089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Формула" r:id="rId9" imgW="1765300" imgH="838200" progId="Equation.3">
                  <p:embed/>
                </p:oleObj>
              </mc:Choice>
              <mc:Fallback>
                <p:oleObj name="Формула" r:id="rId9" imgW="1765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437063"/>
                        <a:ext cx="308927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7"/>
          <p:cNvGraphicFramePr>
            <a:graphicFrameLocks noChangeAspect="1"/>
          </p:cNvGraphicFramePr>
          <p:nvPr/>
        </p:nvGraphicFramePr>
        <p:xfrm>
          <a:off x="3348038" y="4292600"/>
          <a:ext cx="4776787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Формула" r:id="rId11" imgW="2082800" imgH="762000" progId="Equation.3">
                  <p:embed/>
                </p:oleObj>
              </mc:Choice>
              <mc:Fallback>
                <p:oleObj name="Формула" r:id="rId11" imgW="20828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292600"/>
                        <a:ext cx="4776787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1004888" y="5805488"/>
          <a:ext cx="34432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Формула" r:id="rId13" imgW="1371600" imgH="393700" progId="Equation.3">
                  <p:embed/>
                </p:oleObj>
              </mc:Choice>
              <mc:Fallback>
                <p:oleObj name="Формула" r:id="rId13" imgW="1371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805488"/>
                        <a:ext cx="3443287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62425" y="765175"/>
          <a:ext cx="2438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Формула" r:id="rId15" imgW="1459866" imgH="431613" progId="Equation.3">
                  <p:embed/>
                </p:oleObj>
              </mc:Choice>
              <mc:Fallback>
                <p:oleObj name="Формула" r:id="rId15" imgW="14598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765175"/>
                        <a:ext cx="2438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9516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6572250" cy="411162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150"/>
            <a:ext cx="8358188" cy="597721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Пример 3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Вычислить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Делим числитель и знаменатель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дроби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наивысшую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из имеющихся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степень переменной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т.е. на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существует)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sz="2800" b="1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60974627"/>
              </p:ext>
            </p:extLst>
          </p:nvPr>
        </p:nvGraphicFramePr>
        <p:xfrm>
          <a:off x="395536" y="3140968"/>
          <a:ext cx="2265856" cy="80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Формула" r:id="rId4" imgW="1218671" imgH="431613" progId="Equation.3">
                  <p:embed/>
                </p:oleObj>
              </mc:Choice>
              <mc:Fallback>
                <p:oleObj name="Формула" r:id="rId4" imgW="121867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140968"/>
                        <a:ext cx="2265856" cy="802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877978"/>
              </p:ext>
            </p:extLst>
          </p:nvPr>
        </p:nvGraphicFramePr>
        <p:xfrm>
          <a:off x="2627784" y="2780928"/>
          <a:ext cx="289242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Формула" r:id="rId6" imgW="1371600" imgH="787400" progId="Equation.3">
                  <p:embed/>
                </p:oleObj>
              </mc:Choice>
              <mc:Fallback>
                <p:oleObj name="Формула" r:id="rId6" imgW="13716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780928"/>
                        <a:ext cx="2892425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994813"/>
              </p:ext>
            </p:extLst>
          </p:nvPr>
        </p:nvGraphicFramePr>
        <p:xfrm>
          <a:off x="5436096" y="2780928"/>
          <a:ext cx="2722562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Формула" r:id="rId8" imgW="1282700" imgH="762000" progId="Equation.3">
                  <p:embed/>
                </p:oleObj>
              </mc:Choice>
              <mc:Fallback>
                <p:oleObj name="Формула" r:id="rId8" imgW="12827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780928"/>
                        <a:ext cx="2722562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581907"/>
              </p:ext>
            </p:extLst>
          </p:nvPr>
        </p:nvGraphicFramePr>
        <p:xfrm>
          <a:off x="251520" y="4077072"/>
          <a:ext cx="3109913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Формула" r:id="rId10" imgW="1549400" imgH="838200" progId="Equation.3">
                  <p:embed/>
                </p:oleObj>
              </mc:Choice>
              <mc:Fallback>
                <p:oleObj name="Формула" r:id="rId10" imgW="1549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77072"/>
                        <a:ext cx="3109913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962046"/>
              </p:ext>
            </p:extLst>
          </p:nvPr>
        </p:nvGraphicFramePr>
        <p:xfrm>
          <a:off x="3275856" y="4005064"/>
          <a:ext cx="387032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Формула" r:id="rId12" imgW="1651000" imgH="762000" progId="Equation.3">
                  <p:embed/>
                </p:oleObj>
              </mc:Choice>
              <mc:Fallback>
                <p:oleObj name="Формула" r:id="rId12" imgW="16510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005064"/>
                        <a:ext cx="3870325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317314"/>
              </p:ext>
            </p:extLst>
          </p:nvPr>
        </p:nvGraphicFramePr>
        <p:xfrm>
          <a:off x="323528" y="5589240"/>
          <a:ext cx="26463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Формула" r:id="rId14" imgW="1054100" imgH="393700" progId="Equation.3">
                  <p:embed/>
                </p:oleObj>
              </mc:Choice>
              <mc:Fallback>
                <p:oleObj name="Формула" r:id="rId14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589240"/>
                        <a:ext cx="264636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067175" y="620713"/>
          <a:ext cx="20891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Формула" r:id="rId16" imgW="1104900" imgH="431800" progId="Equation.3">
                  <p:embed/>
                </p:oleObj>
              </mc:Choice>
              <mc:Fallback>
                <p:oleObj name="Формула" r:id="rId16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620713"/>
                        <a:ext cx="20891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892942"/>
              </p:ext>
            </p:extLst>
          </p:nvPr>
        </p:nvGraphicFramePr>
        <p:xfrm>
          <a:off x="5364088" y="5805264"/>
          <a:ext cx="936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Формула" r:id="rId18" imgW="279158" imgH="126890" progId="Equation.3">
                  <p:embed/>
                </p:oleObj>
              </mc:Choice>
              <mc:Fallback>
                <p:oleObj name="Формула" r:id="rId18" imgW="279158" imgH="126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805264"/>
                        <a:ext cx="9366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25377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Правила вычисления пределов</a:t>
            </a:r>
          </a:p>
        </p:txBody>
      </p:sp>
      <p:sp>
        <p:nvSpPr>
          <p:cNvPr id="22531" name="Объект 1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295198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1. Если старшая степень числителя и знаменателя совпадают, то предел такого вида всегда будет равен отношению коэффициентов при старших степенях переменной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246066"/>
              </p:ext>
            </p:extLst>
          </p:nvPr>
        </p:nvGraphicFramePr>
        <p:xfrm>
          <a:off x="1979712" y="4149080"/>
          <a:ext cx="473392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Формула" r:id="rId4" imgW="1409088" imgH="431613" progId="Equation.3">
                  <p:embed/>
                </p:oleObj>
              </mc:Choice>
              <mc:Fallback>
                <p:oleObj name="Формула" r:id="rId4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149080"/>
                        <a:ext cx="4733925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3437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Правила вычисления пределов</a:t>
            </a:r>
          </a:p>
        </p:txBody>
      </p:sp>
      <p:sp>
        <p:nvSpPr>
          <p:cNvPr id="23555" name="Объект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223234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2. Если степень знаменателя выше степени числителя, то предел такого вида равен нулю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87450" y="3429000"/>
          <a:ext cx="6472238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Формула" r:id="rId4" imgW="1688367" imgH="431613" progId="Equation.3">
                  <p:embed/>
                </p:oleObj>
              </mc:Choice>
              <mc:Fallback>
                <p:oleObj name="Формула" r:id="rId4" imgW="168836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429000"/>
                        <a:ext cx="6472238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7132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4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Тема14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Тема15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Тема15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математика - 14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dash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dash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5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15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198</TotalTime>
  <Words>811</Words>
  <Application>Microsoft Office PowerPoint</Application>
  <PresentationFormat>Экран (4:3)</PresentationFormat>
  <Paragraphs>132</Paragraphs>
  <Slides>22</Slides>
  <Notes>4</Notes>
  <HiddenSlides>1</HiddenSlides>
  <MMClips>0</MMClips>
  <ScaleCrop>false</ScaleCrop>
  <HeadingPairs>
    <vt:vector size="6" baseType="variant">
      <vt:variant>
        <vt:lpstr>Тема</vt:lpstr>
      </vt:variant>
      <vt:variant>
        <vt:i4>20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44" baseType="lpstr">
      <vt:lpstr>Тема14</vt:lpstr>
      <vt:lpstr>Тема2</vt:lpstr>
      <vt:lpstr>Student presentation</vt:lpstr>
      <vt:lpstr>Тема15</vt:lpstr>
      <vt:lpstr>1_Тема2</vt:lpstr>
      <vt:lpstr>8_math</vt:lpstr>
      <vt:lpstr>1_Тема15</vt:lpstr>
      <vt:lpstr>2_Тема2</vt:lpstr>
      <vt:lpstr>9_math</vt:lpstr>
      <vt:lpstr>1_Тема14</vt:lpstr>
      <vt:lpstr>3_Тема2</vt:lpstr>
      <vt:lpstr>1_Student presentation</vt:lpstr>
      <vt:lpstr>2_Тема15</vt:lpstr>
      <vt:lpstr>4_Тема2</vt:lpstr>
      <vt:lpstr>10_math</vt:lpstr>
      <vt:lpstr>3_Тема15</vt:lpstr>
      <vt:lpstr>5_Тема2</vt:lpstr>
      <vt:lpstr>11_math</vt:lpstr>
      <vt:lpstr>математика - 14!</vt:lpstr>
      <vt:lpstr>Тема5</vt:lpstr>
      <vt:lpstr>Формула</vt:lpstr>
      <vt:lpstr>Equation.DSMT4</vt:lpstr>
      <vt:lpstr>Предел функции</vt:lpstr>
      <vt:lpstr>Презентация PowerPoint</vt:lpstr>
      <vt:lpstr>Презентация PowerPoint</vt:lpstr>
      <vt:lpstr>Свойства вычисления пределов</vt:lpstr>
      <vt:lpstr>Примеры вычисления пределов</vt:lpstr>
      <vt:lpstr>Примеры вычисления пределов</vt:lpstr>
      <vt:lpstr>Примеры вычисления пределов</vt:lpstr>
      <vt:lpstr>Правила вычисления пределов</vt:lpstr>
      <vt:lpstr>Правила вычисления пределов</vt:lpstr>
      <vt:lpstr>Правила вычисления пределов</vt:lpstr>
      <vt:lpstr>Презентация PowerPoint</vt:lpstr>
      <vt:lpstr>Методика вычисления пределов в точке</vt:lpstr>
      <vt:lpstr>Презентация PowerPoint</vt:lpstr>
      <vt:lpstr>Методика вычисления пределов в точке</vt:lpstr>
      <vt:lpstr>Презентация PowerPoint</vt:lpstr>
      <vt:lpstr>Презентация PowerPoint</vt:lpstr>
      <vt:lpstr>Презентация PowerPoint</vt:lpstr>
      <vt:lpstr>Методика вычисления пределов в точке</vt:lpstr>
      <vt:lpstr>Примеры вычисления пределов</vt:lpstr>
      <vt:lpstr>Примеры вычисления пределов</vt:lpstr>
      <vt:lpstr>Примеры вычисления пределов</vt:lpstr>
      <vt:lpstr>Следующие пределы вычислите самостоятельно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Предел последовательности</dc:title>
  <dc:creator>WorldSkills_Участник_09</dc:creator>
  <cp:lastModifiedBy>130</cp:lastModifiedBy>
  <cp:revision>18</cp:revision>
  <dcterms:created xsi:type="dcterms:W3CDTF">2017-02-17T12:33:21Z</dcterms:created>
  <dcterms:modified xsi:type="dcterms:W3CDTF">2024-01-18T09:35:50Z</dcterms:modified>
</cp:coreProperties>
</file>