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Montserrat"/>
      <p:regular r:id="rId17"/>
    </p:embeddedFont>
    <p:embeddedFont>
      <p:font typeface="Montserrat"/>
      <p:regular r:id="rId18"/>
    </p:embeddedFont>
    <p:embeddedFont>
      <p:font typeface="Montserrat"/>
      <p:regular r:id="rId19"/>
    </p:embeddedFont>
    <p:embeddedFont>
      <p:font typeface="Montserrat"/>
      <p:regular r:id="rId20"/>
    </p:embeddedFont>
    <p:embeddedFont>
      <p:font typeface="Source Sans 3"/>
      <p:regular r:id="rId21"/>
    </p:embeddedFont>
    <p:embeddedFont>
      <p:font typeface="Source Sans 3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198" y="2117884"/>
            <a:ext cx="7416403" cy="1402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Основы цифровой коммуникации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50198" y="3890605"/>
            <a:ext cx="7416403" cy="22209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В современном мире цифровая коммуникация стала неотъемлемой частью нашей жизни. Она охватывает широкий спектр технологий, инструментов и процессов, которые позволяют нам обмениваться информацией в цифровом формате. Понимание её основ, преимуществ и вызовов крайне важно для эффективного взаимодействия.</a:t>
            </a:r>
            <a:endParaRPr lang="en-US" sz="1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2023586"/>
            <a:ext cx="4616410" cy="560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Ключевые выводы</a:t>
            </a:r>
            <a:endParaRPr lang="en-US" sz="3500" dirty="0"/>
          </a:p>
        </p:txBody>
      </p:sp>
      <p:sp>
        <p:nvSpPr>
          <p:cNvPr id="3" name="Text 1"/>
          <p:cNvSpPr/>
          <p:nvPr/>
        </p:nvSpPr>
        <p:spPr>
          <a:xfrm>
            <a:off x="863798" y="3078123"/>
            <a:ext cx="12902803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Цифровая коммуникация — это мощный инструмент, который требует осознанного подхода. Понимая её принципы, возможности и потенциальные ловушки, мы можем максимально использовать её для достижения своих целей и построения крепких связей.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3798" y="4466273"/>
            <a:ext cx="1290280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Цифровая коммуникация преобразует аналоговые данные для передачи.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63798" y="4922758"/>
            <a:ext cx="1290280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Синхронность для мгновенности, асинхронность для гибкости.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863798" y="5379244"/>
            <a:ext cx="1290280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Разнообразие инструментов позволяет выбирать оптимальный канал.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863798" y="5835729"/>
            <a:ext cx="1290280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Осознанность и навыки помогают преодолеть риски недопонимания.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1173123"/>
            <a:ext cx="9015293" cy="560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Что такое цифровая коммуникация?</a:t>
            </a:r>
            <a:endParaRPr lang="en-US" sz="3500" dirty="0"/>
          </a:p>
        </p:txBody>
      </p:sp>
      <p:sp>
        <p:nvSpPr>
          <p:cNvPr id="3" name="Text 1"/>
          <p:cNvSpPr/>
          <p:nvPr/>
        </p:nvSpPr>
        <p:spPr>
          <a:xfrm>
            <a:off x="863798" y="2227659"/>
            <a:ext cx="12902803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Цифровая коммуникация — это процесс передачи информации с использованием цифровых сигналов. Данные преобразуются из аналоговой формы в цифровой формат для передачи, а затем обратно в аналоговую на приёмной стороне. Это обеспечивает высокую точность и скорость обмена информацией.</a:t>
            </a:r>
            <a:endParaRPr lang="en-US" sz="1900" dirty="0"/>
          </a:p>
        </p:txBody>
      </p:sp>
      <p:sp>
        <p:nvSpPr>
          <p:cNvPr id="4" name="Shape 2"/>
          <p:cNvSpPr/>
          <p:nvPr/>
        </p:nvSpPr>
        <p:spPr>
          <a:xfrm>
            <a:off x="863798" y="3615809"/>
            <a:ext cx="4136350" cy="3440668"/>
          </a:xfrm>
          <a:prstGeom prst="roundRect">
            <a:avLst>
              <a:gd name="adj" fmla="val 1076"/>
            </a:avLst>
          </a:prstGeom>
          <a:solidFill>
            <a:srgbClr val="F2EEEE"/>
          </a:solidFill>
          <a:ln/>
        </p:spPr>
      </p:sp>
      <p:sp>
        <p:nvSpPr>
          <p:cNvPr id="5" name="Shape 3"/>
          <p:cNvSpPr/>
          <p:nvPr/>
        </p:nvSpPr>
        <p:spPr>
          <a:xfrm>
            <a:off x="1110615" y="3862626"/>
            <a:ext cx="740450" cy="740450"/>
          </a:xfrm>
          <a:prstGeom prst="roundRect">
            <a:avLst>
              <a:gd name="adj" fmla="val 12348012"/>
            </a:avLst>
          </a:prstGeom>
          <a:solidFill>
            <a:srgbClr val="2D2E34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4212" y="4024551"/>
            <a:ext cx="333137" cy="41648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110615" y="4849892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Передача данных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110615" y="5348526"/>
            <a:ext cx="3642717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Использование цифровых сигналов для кодирования информации.</a:t>
            </a:r>
            <a:endParaRPr lang="en-US" sz="1900" dirty="0"/>
          </a:p>
        </p:txBody>
      </p:sp>
      <p:sp>
        <p:nvSpPr>
          <p:cNvPr id="9" name="Shape 6"/>
          <p:cNvSpPr/>
          <p:nvPr/>
        </p:nvSpPr>
        <p:spPr>
          <a:xfrm>
            <a:off x="5246965" y="3615809"/>
            <a:ext cx="4136350" cy="3440668"/>
          </a:xfrm>
          <a:prstGeom prst="roundRect">
            <a:avLst>
              <a:gd name="adj" fmla="val 1076"/>
            </a:avLst>
          </a:prstGeom>
          <a:solidFill>
            <a:srgbClr val="F2EEEE"/>
          </a:solidFill>
          <a:ln/>
        </p:spPr>
      </p:sp>
      <p:sp>
        <p:nvSpPr>
          <p:cNvPr id="10" name="Shape 7"/>
          <p:cNvSpPr/>
          <p:nvPr/>
        </p:nvSpPr>
        <p:spPr>
          <a:xfrm>
            <a:off x="5493782" y="3862626"/>
            <a:ext cx="740450" cy="740450"/>
          </a:xfrm>
          <a:prstGeom prst="roundRect">
            <a:avLst>
              <a:gd name="adj" fmla="val 12348012"/>
            </a:avLst>
          </a:prstGeom>
          <a:solidFill>
            <a:srgbClr val="2D2E34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379" y="4024551"/>
            <a:ext cx="333137" cy="416481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493782" y="4849892"/>
            <a:ext cx="3642717" cy="7012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Преобразование формата</a:t>
            </a:r>
            <a:endParaRPr lang="en-US" sz="2200" dirty="0"/>
          </a:p>
        </p:txBody>
      </p:sp>
      <p:sp>
        <p:nvSpPr>
          <p:cNvPr id="13" name="Text 9"/>
          <p:cNvSpPr/>
          <p:nvPr/>
        </p:nvSpPr>
        <p:spPr>
          <a:xfrm>
            <a:off x="5493782" y="5699165"/>
            <a:ext cx="3642717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Конвертация аналоговой информации в цифровой формат и обратно.</a:t>
            </a:r>
            <a:endParaRPr lang="en-US" sz="1900" dirty="0"/>
          </a:p>
        </p:txBody>
      </p:sp>
      <p:sp>
        <p:nvSpPr>
          <p:cNvPr id="14" name="Shape 10"/>
          <p:cNvSpPr/>
          <p:nvPr/>
        </p:nvSpPr>
        <p:spPr>
          <a:xfrm>
            <a:off x="9630132" y="3615809"/>
            <a:ext cx="4136350" cy="3440668"/>
          </a:xfrm>
          <a:prstGeom prst="roundRect">
            <a:avLst>
              <a:gd name="adj" fmla="val 1076"/>
            </a:avLst>
          </a:prstGeom>
          <a:solidFill>
            <a:srgbClr val="F2EEEE"/>
          </a:solidFill>
          <a:ln/>
        </p:spPr>
      </p:sp>
      <p:sp>
        <p:nvSpPr>
          <p:cNvPr id="15" name="Shape 11"/>
          <p:cNvSpPr/>
          <p:nvPr/>
        </p:nvSpPr>
        <p:spPr>
          <a:xfrm>
            <a:off x="9876949" y="3862626"/>
            <a:ext cx="740450" cy="740450"/>
          </a:xfrm>
          <a:prstGeom prst="roundRect">
            <a:avLst>
              <a:gd name="adj" fmla="val 12348012"/>
            </a:avLst>
          </a:prstGeom>
          <a:solidFill>
            <a:srgbClr val="2D2E34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0546" y="4024551"/>
            <a:ext cx="333137" cy="416481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9876949" y="4849892"/>
            <a:ext cx="3151703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Скорость и точность</a:t>
            </a:r>
            <a:endParaRPr lang="en-US" sz="2200" dirty="0"/>
          </a:p>
        </p:txBody>
      </p:sp>
      <p:sp>
        <p:nvSpPr>
          <p:cNvPr id="18" name="Text 13"/>
          <p:cNvSpPr/>
          <p:nvPr/>
        </p:nvSpPr>
        <p:spPr>
          <a:xfrm>
            <a:off x="9876949" y="5348526"/>
            <a:ext cx="3642717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Обеспечение быстрого и безошибочного обмена информацией.</a:t>
            </a:r>
            <a:endParaRPr lang="en-US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3798" y="2489597"/>
            <a:ext cx="7416403" cy="1121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Цифровые системы: Фундамент взаимодействия</a:t>
            </a:r>
            <a:endParaRPr lang="en-US" sz="3500" dirty="0"/>
          </a:p>
        </p:txBody>
      </p:sp>
      <p:sp>
        <p:nvSpPr>
          <p:cNvPr id="4" name="Text 1"/>
          <p:cNvSpPr/>
          <p:nvPr/>
        </p:nvSpPr>
        <p:spPr>
          <a:xfrm>
            <a:off x="863798" y="3889058"/>
            <a:ext cx="7416403" cy="18508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Цифровая система — это комплекс, предназначенный для эффективного хранения, обработки и передачи информации исключительно в цифровой форме. Она является основой для всех видов цифровой коммуникации, обеспечивая её бесперебойную работу.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1737241"/>
            <a:ext cx="10594896" cy="560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Синхронная и асинхронная коммуникация</a:t>
            </a:r>
            <a:endParaRPr lang="en-US" sz="3500" dirty="0"/>
          </a:p>
        </p:txBody>
      </p:sp>
      <p:sp>
        <p:nvSpPr>
          <p:cNvPr id="3" name="Text 1"/>
          <p:cNvSpPr/>
          <p:nvPr/>
        </p:nvSpPr>
        <p:spPr>
          <a:xfrm>
            <a:off x="863798" y="2822615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Синхронная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63798" y="3420070"/>
            <a:ext cx="6150293" cy="1480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Происходит в режиме реального времени, требуя одновременного присутствия и внимания всех участников. Идеальна для оперативного решения вопросов и создания ощущения личного присутствия.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63798" y="5122783"/>
            <a:ext cx="615029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Видеозвонки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863798" y="5579269"/>
            <a:ext cx="615029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Мгновенные сообщения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863798" y="6035754"/>
            <a:ext cx="615029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Живые вебинары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7623929" y="2822615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Асинхронная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623929" y="3420070"/>
            <a:ext cx="6150293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Не требует немедленного ответа, позволяя участникам взаимодействовать с задержкой. Подходит для обдуманных ответов и обмена объёмной информацией.</a:t>
            </a:r>
            <a:endParaRPr lang="en-US" sz="1900" dirty="0"/>
          </a:p>
        </p:txBody>
      </p:sp>
      <p:sp>
        <p:nvSpPr>
          <p:cNvPr id="10" name="Text 8"/>
          <p:cNvSpPr/>
          <p:nvPr/>
        </p:nvSpPr>
        <p:spPr>
          <a:xfrm>
            <a:off x="7623929" y="4752618"/>
            <a:ext cx="615029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Электронная почта</a:t>
            </a:r>
            <a:endParaRPr lang="en-US" sz="1900" dirty="0"/>
          </a:p>
        </p:txBody>
      </p:sp>
      <p:sp>
        <p:nvSpPr>
          <p:cNvPr id="11" name="Text 9"/>
          <p:cNvSpPr/>
          <p:nvPr/>
        </p:nvSpPr>
        <p:spPr>
          <a:xfrm>
            <a:off x="7623929" y="5209103"/>
            <a:ext cx="615029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Форумы и блоги</a:t>
            </a:r>
            <a:endParaRPr lang="en-US" sz="1900" dirty="0"/>
          </a:p>
        </p:txBody>
      </p:sp>
      <p:sp>
        <p:nvSpPr>
          <p:cNvPr id="12" name="Text 10"/>
          <p:cNvSpPr/>
          <p:nvPr/>
        </p:nvSpPr>
        <p:spPr>
          <a:xfrm>
            <a:off x="7623929" y="5665589"/>
            <a:ext cx="615029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Облачные документы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1446252"/>
            <a:ext cx="8382238" cy="560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Ключевые каналы и инструменты</a:t>
            </a:r>
            <a:endParaRPr lang="en-US" sz="3500" dirty="0"/>
          </a:p>
        </p:txBody>
      </p:sp>
      <p:sp>
        <p:nvSpPr>
          <p:cNvPr id="3" name="Text 1"/>
          <p:cNvSpPr/>
          <p:nvPr/>
        </p:nvSpPr>
        <p:spPr>
          <a:xfrm>
            <a:off x="863798" y="2500789"/>
            <a:ext cx="12902803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Цифровая коммуникация предлагает разнообразные каналы и инструменты, каждый из которых имеет свои особенности и наилучшим образом подходит для определённых задач.</a:t>
            </a:r>
            <a:endParaRPr lang="en-US" sz="19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3798" y="3518773"/>
            <a:ext cx="616982" cy="61698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789271" y="3665220"/>
            <a:ext cx="2955369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Электронная почта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789271" y="4163854"/>
            <a:ext cx="5371624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Основной канал для формальной асинхронной переписки.</a:t>
            </a:r>
            <a:endParaRPr lang="en-US" sz="190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386" y="3518773"/>
            <a:ext cx="616982" cy="61698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394859" y="3665220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Мессенджеры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8394859" y="4163854"/>
            <a:ext cx="5371743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Для мгновенного обмена сообщениями и групповых чатов.</a:t>
            </a:r>
            <a:endParaRPr lang="en-US" sz="1900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798" y="5397818"/>
            <a:ext cx="616982" cy="616982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789271" y="5544264"/>
            <a:ext cx="3105388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Видеоконференции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1789271" y="6042898"/>
            <a:ext cx="5371624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Синхронное общение с видео и аудио, имитирующее личные встречи.</a:t>
            </a:r>
            <a:endParaRPr lang="en-US" sz="1900" dirty="0"/>
          </a:p>
        </p:txBody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386" y="5397818"/>
            <a:ext cx="616982" cy="616982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8394859" y="5544264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Соцсети и блоги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8394859" y="6042898"/>
            <a:ext cx="5371743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Платформы для широкого распространения контента и взаимодействия с аудиторией.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3798" y="1401247"/>
            <a:ext cx="7416403" cy="1121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Инновации в инструментах коммуникации</a:t>
            </a:r>
            <a:endParaRPr lang="en-US" sz="3500" dirty="0"/>
          </a:p>
        </p:txBody>
      </p:sp>
      <p:sp>
        <p:nvSpPr>
          <p:cNvPr id="4" name="Text 1"/>
          <p:cNvSpPr/>
          <p:nvPr/>
        </p:nvSpPr>
        <p:spPr>
          <a:xfrm>
            <a:off x="863798" y="3047524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Чат-боты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863798" y="3644979"/>
            <a:ext cx="3407093" cy="2961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Программы, имитирующие человеческое общение для автоматизации поддержки клиентов и ответов на частые вопросы. Использование ИИ делает их все более естественными и эффективными.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4880729" y="3047524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P2P-соединение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4880729" y="3644979"/>
            <a:ext cx="3407093" cy="2961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Режим связи между двумя конечными точками без центрального сервера, обеспечивающий прямую и безопасную передачу данных. Примеры включают торренты и некоторые криптовалютные сети.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3798" y="1437799"/>
            <a:ext cx="7416403" cy="1121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Удобство и расширение возможностей</a:t>
            </a:r>
            <a:endParaRPr lang="en-US" sz="3500" dirty="0"/>
          </a:p>
        </p:txBody>
      </p:sp>
      <p:sp>
        <p:nvSpPr>
          <p:cNvPr id="4" name="Text 1"/>
          <p:cNvSpPr/>
          <p:nvPr/>
        </p:nvSpPr>
        <p:spPr>
          <a:xfrm>
            <a:off x="863798" y="2837259"/>
            <a:ext cx="7416403" cy="1480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Цифровая коммуникация значительно упрощает и расширяет возможности взаимодействия. Она позволяет преодолевать географические барьеры и получать доступ к информации в любое время и в любом месте.</a:t>
            </a:r>
            <a:endParaRPr lang="en-US" sz="1900" dirty="0"/>
          </a:p>
        </p:txBody>
      </p:sp>
      <p:sp>
        <p:nvSpPr>
          <p:cNvPr id="5" name="Text 2"/>
          <p:cNvSpPr/>
          <p:nvPr/>
        </p:nvSpPr>
        <p:spPr>
          <a:xfrm>
            <a:off x="863798" y="4595574"/>
            <a:ext cx="741640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Мгновенный доступ к информации и данным.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863798" y="5052060"/>
            <a:ext cx="741640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Возможность общаться с людьми по всему миру.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863798" y="5508546"/>
            <a:ext cx="741640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Упрощение совместной работы над проектами.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863798" y="5965031"/>
            <a:ext cx="741640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Автоматизация рутинных задач в общении.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863798" y="6421517"/>
            <a:ext cx="741640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Создание глобальных сообществ и сетей.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1441371"/>
            <a:ext cx="10997327" cy="560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Основные вызовы цифровой коммуникации</a:t>
            </a:r>
            <a:endParaRPr lang="en-US" sz="3500" dirty="0"/>
          </a:p>
        </p:txBody>
      </p:sp>
      <p:sp>
        <p:nvSpPr>
          <p:cNvPr id="3" name="Text 1"/>
          <p:cNvSpPr/>
          <p:nvPr/>
        </p:nvSpPr>
        <p:spPr>
          <a:xfrm>
            <a:off x="863798" y="2495907"/>
            <a:ext cx="12902803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Несмотря на все преимущества, цифровая коммуникация также несёт в себе определённые вызовы, которые могут затруднять эффективное взаимодействие.</a:t>
            </a:r>
            <a:endParaRPr lang="en-US" sz="1900" dirty="0"/>
          </a:p>
        </p:txBody>
      </p:sp>
      <p:sp>
        <p:nvSpPr>
          <p:cNvPr id="4" name="Shape 2"/>
          <p:cNvSpPr/>
          <p:nvPr/>
        </p:nvSpPr>
        <p:spPr>
          <a:xfrm>
            <a:off x="863798" y="3513892"/>
            <a:ext cx="4136350" cy="3274219"/>
          </a:xfrm>
          <a:prstGeom prst="roundRect">
            <a:avLst>
              <a:gd name="adj" fmla="val 1131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863798" y="3513892"/>
            <a:ext cx="121920" cy="3274219"/>
          </a:xfrm>
          <a:prstGeom prst="roundRect">
            <a:avLst>
              <a:gd name="adj" fmla="val 30368"/>
            </a:avLst>
          </a:prstGeom>
          <a:solidFill>
            <a:srgbClr val="2D2E34"/>
          </a:solidFill>
          <a:ln/>
        </p:spPr>
      </p:sp>
      <p:sp>
        <p:nvSpPr>
          <p:cNvPr id="6" name="Text 4"/>
          <p:cNvSpPr/>
          <p:nvPr/>
        </p:nvSpPr>
        <p:spPr>
          <a:xfrm>
            <a:off x="1263015" y="3791188"/>
            <a:ext cx="3314819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Риск недопонимания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1263015" y="4289822"/>
            <a:ext cx="3459837" cy="22209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Краткость и отсутствие невербальных сигналов в текстовых сообщениях часто приводят к искажению смысла и неправильной интерпретации.</a:t>
            </a:r>
            <a:endParaRPr lang="en-US" sz="1900" dirty="0"/>
          </a:p>
        </p:txBody>
      </p:sp>
      <p:sp>
        <p:nvSpPr>
          <p:cNvPr id="8" name="Shape 6"/>
          <p:cNvSpPr/>
          <p:nvPr/>
        </p:nvSpPr>
        <p:spPr>
          <a:xfrm>
            <a:off x="5246965" y="3513892"/>
            <a:ext cx="4136350" cy="3274219"/>
          </a:xfrm>
          <a:prstGeom prst="roundRect">
            <a:avLst>
              <a:gd name="adj" fmla="val 1131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5246965" y="3513892"/>
            <a:ext cx="121920" cy="3274219"/>
          </a:xfrm>
          <a:prstGeom prst="roundRect">
            <a:avLst>
              <a:gd name="adj" fmla="val 30368"/>
            </a:avLst>
          </a:prstGeom>
          <a:solidFill>
            <a:srgbClr val="2D2E34"/>
          </a:solidFill>
          <a:ln/>
        </p:spPr>
      </p:sp>
      <p:sp>
        <p:nvSpPr>
          <p:cNvPr id="10" name="Text 8"/>
          <p:cNvSpPr/>
          <p:nvPr/>
        </p:nvSpPr>
        <p:spPr>
          <a:xfrm>
            <a:off x="5646182" y="3791188"/>
            <a:ext cx="3459837" cy="7012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Информационная перегрузка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646182" y="4640461"/>
            <a:ext cx="3459837" cy="1480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Постоянный поток сообщений и уведомлений может вызывать стресс и снижать продуктивность.</a:t>
            </a:r>
            <a:endParaRPr lang="en-US" sz="1900" dirty="0"/>
          </a:p>
        </p:txBody>
      </p:sp>
      <p:sp>
        <p:nvSpPr>
          <p:cNvPr id="12" name="Shape 10"/>
          <p:cNvSpPr/>
          <p:nvPr/>
        </p:nvSpPr>
        <p:spPr>
          <a:xfrm>
            <a:off x="9630132" y="3513892"/>
            <a:ext cx="4136350" cy="3274219"/>
          </a:xfrm>
          <a:prstGeom prst="roundRect">
            <a:avLst>
              <a:gd name="adj" fmla="val 1131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9630132" y="3513892"/>
            <a:ext cx="121920" cy="3274219"/>
          </a:xfrm>
          <a:prstGeom prst="roundRect">
            <a:avLst>
              <a:gd name="adj" fmla="val 30368"/>
            </a:avLst>
          </a:prstGeom>
          <a:solidFill>
            <a:srgbClr val="2D2E34"/>
          </a:solidFill>
          <a:ln/>
        </p:spPr>
      </p:sp>
      <p:sp>
        <p:nvSpPr>
          <p:cNvPr id="14" name="Text 12"/>
          <p:cNvSpPr/>
          <p:nvPr/>
        </p:nvSpPr>
        <p:spPr>
          <a:xfrm>
            <a:off x="10029349" y="3791188"/>
            <a:ext cx="3066455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Кибербезопасность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10029349" y="4289822"/>
            <a:ext cx="3459837" cy="1480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Угрозы взлома, фишинга и утечки данных требуют постоянной бдительности и защиты информации.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45106" y="664012"/>
            <a:ext cx="5432941" cy="548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300"/>
              </a:lnSpc>
              <a:buNone/>
            </a:pPr>
            <a:r>
              <a:rPr lang="en-US" sz="34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Преодоление вызовов</a:t>
            </a:r>
            <a:endParaRPr lang="en-US" sz="3450" dirty="0"/>
          </a:p>
        </p:txBody>
      </p:sp>
      <p:sp>
        <p:nvSpPr>
          <p:cNvPr id="3" name="Text 1"/>
          <p:cNvSpPr/>
          <p:nvPr/>
        </p:nvSpPr>
        <p:spPr>
          <a:xfrm>
            <a:off x="845106" y="1695569"/>
            <a:ext cx="12940189" cy="7243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Для успешной цифровой коммуникации необходимо активно работать над минимизацией рисков и развитием навыков эффективного взаимодействия.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45106" y="2691527"/>
            <a:ext cx="241459" cy="301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Montserrat Light" pitchFamily="34" charset="0"/>
                <a:ea typeface="Montserrat Light" pitchFamily="34" charset="-122"/>
                <a:cs typeface="Montserrat Light" pitchFamily="34" charset="-120"/>
              </a:rPr>
              <a:t>01</a:t>
            </a:r>
            <a:endParaRPr lang="en-US" sz="1900" dirty="0"/>
          </a:p>
        </p:txBody>
      </p:sp>
      <p:sp>
        <p:nvSpPr>
          <p:cNvPr id="5" name="Shape 3"/>
          <p:cNvSpPr/>
          <p:nvPr/>
        </p:nvSpPr>
        <p:spPr>
          <a:xfrm>
            <a:off x="845106" y="3071455"/>
            <a:ext cx="6349365" cy="30480"/>
          </a:xfrm>
          <a:prstGeom prst="rect">
            <a:avLst/>
          </a:prstGeom>
          <a:solidFill>
            <a:srgbClr val="2D2E34"/>
          </a:solidFill>
          <a:ln/>
        </p:spPr>
      </p:sp>
      <p:sp>
        <p:nvSpPr>
          <p:cNvPr id="6" name="Text 4"/>
          <p:cNvSpPr/>
          <p:nvPr/>
        </p:nvSpPr>
        <p:spPr>
          <a:xfrm>
            <a:off x="845106" y="3253145"/>
            <a:ext cx="3033474" cy="343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Чёткость и контекст</a:t>
            </a:r>
            <a:endParaRPr lang="en-US" sz="2150" dirty="0"/>
          </a:p>
        </p:txBody>
      </p:sp>
      <p:sp>
        <p:nvSpPr>
          <p:cNvPr id="7" name="Text 5"/>
          <p:cNvSpPr/>
          <p:nvPr/>
        </p:nvSpPr>
        <p:spPr>
          <a:xfrm>
            <a:off x="845106" y="3740944"/>
            <a:ext cx="6349365" cy="7243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Всегда старайтесь предоставлять максимально полную информацию и контекст для избежания двусмысленности.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7435929" y="2691527"/>
            <a:ext cx="241459" cy="301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Montserrat Light" pitchFamily="34" charset="0"/>
                <a:ea typeface="Montserrat Light" pitchFamily="34" charset="-122"/>
                <a:cs typeface="Montserrat Light" pitchFamily="34" charset="-120"/>
              </a:rPr>
              <a:t>02</a:t>
            </a:r>
            <a:endParaRPr lang="en-US" sz="1900" dirty="0"/>
          </a:p>
        </p:txBody>
      </p:sp>
      <p:sp>
        <p:nvSpPr>
          <p:cNvPr id="9" name="Shape 7"/>
          <p:cNvSpPr/>
          <p:nvPr/>
        </p:nvSpPr>
        <p:spPr>
          <a:xfrm>
            <a:off x="7435929" y="3071455"/>
            <a:ext cx="6349365" cy="30480"/>
          </a:xfrm>
          <a:prstGeom prst="rect">
            <a:avLst/>
          </a:prstGeom>
          <a:solidFill>
            <a:srgbClr val="2D2E34"/>
          </a:solidFill>
          <a:ln/>
        </p:spPr>
      </p:sp>
      <p:sp>
        <p:nvSpPr>
          <p:cNvPr id="10" name="Text 8"/>
          <p:cNvSpPr/>
          <p:nvPr/>
        </p:nvSpPr>
        <p:spPr>
          <a:xfrm>
            <a:off x="7435929" y="3253145"/>
            <a:ext cx="4809411" cy="343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Использование разных каналов</a:t>
            </a:r>
            <a:endParaRPr lang="en-US" sz="2150" dirty="0"/>
          </a:p>
        </p:txBody>
      </p:sp>
      <p:sp>
        <p:nvSpPr>
          <p:cNvPr id="11" name="Text 9"/>
          <p:cNvSpPr/>
          <p:nvPr/>
        </p:nvSpPr>
        <p:spPr>
          <a:xfrm>
            <a:off x="7435929" y="3740944"/>
            <a:ext cx="6349365" cy="1086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Для важных или сложных сообщений выбирайте каналы, обеспечивающие более полное взаимодействие (например, видеозвонки).</a:t>
            </a:r>
            <a:endParaRPr lang="en-US" sz="1900" dirty="0"/>
          </a:p>
        </p:txBody>
      </p:sp>
      <p:sp>
        <p:nvSpPr>
          <p:cNvPr id="12" name="Text 10"/>
          <p:cNvSpPr/>
          <p:nvPr/>
        </p:nvSpPr>
        <p:spPr>
          <a:xfrm>
            <a:off x="845106" y="5250061"/>
            <a:ext cx="241459" cy="301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Montserrat Light" pitchFamily="34" charset="0"/>
                <a:ea typeface="Montserrat Light" pitchFamily="34" charset="-122"/>
                <a:cs typeface="Montserrat Light" pitchFamily="34" charset="-120"/>
              </a:rPr>
              <a:t>03</a:t>
            </a:r>
            <a:endParaRPr lang="en-US" sz="1900" dirty="0"/>
          </a:p>
        </p:txBody>
      </p:sp>
      <p:sp>
        <p:nvSpPr>
          <p:cNvPr id="13" name="Shape 11"/>
          <p:cNvSpPr/>
          <p:nvPr/>
        </p:nvSpPr>
        <p:spPr>
          <a:xfrm>
            <a:off x="845106" y="5629989"/>
            <a:ext cx="6349365" cy="30480"/>
          </a:xfrm>
          <a:prstGeom prst="rect">
            <a:avLst/>
          </a:prstGeom>
          <a:solidFill>
            <a:srgbClr val="2D2E34"/>
          </a:solidFill>
          <a:ln/>
        </p:spPr>
      </p:sp>
      <p:sp>
        <p:nvSpPr>
          <p:cNvPr id="14" name="Text 12"/>
          <p:cNvSpPr/>
          <p:nvPr/>
        </p:nvSpPr>
        <p:spPr>
          <a:xfrm>
            <a:off x="845106" y="5811679"/>
            <a:ext cx="4133493" cy="343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Эмоциональный интеллект</a:t>
            </a:r>
            <a:endParaRPr lang="en-US" sz="2150" dirty="0"/>
          </a:p>
        </p:txBody>
      </p:sp>
      <p:sp>
        <p:nvSpPr>
          <p:cNvPr id="15" name="Text 13"/>
          <p:cNvSpPr/>
          <p:nvPr/>
        </p:nvSpPr>
        <p:spPr>
          <a:xfrm>
            <a:off x="845106" y="6299478"/>
            <a:ext cx="6349365" cy="1086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Развивайте способность "читать между строк" и распознавать эмоции собеседника даже в текстовом формате.</a:t>
            </a:r>
            <a:endParaRPr lang="en-US" sz="1900" dirty="0"/>
          </a:p>
        </p:txBody>
      </p:sp>
      <p:sp>
        <p:nvSpPr>
          <p:cNvPr id="16" name="Text 14"/>
          <p:cNvSpPr/>
          <p:nvPr/>
        </p:nvSpPr>
        <p:spPr>
          <a:xfrm>
            <a:off x="7435929" y="5250061"/>
            <a:ext cx="241459" cy="301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Montserrat Light" pitchFamily="34" charset="0"/>
                <a:ea typeface="Montserrat Light" pitchFamily="34" charset="-122"/>
                <a:cs typeface="Montserrat Light" pitchFamily="34" charset="-120"/>
              </a:rPr>
              <a:t>04</a:t>
            </a:r>
            <a:endParaRPr lang="en-US" sz="1900" dirty="0"/>
          </a:p>
        </p:txBody>
      </p:sp>
      <p:sp>
        <p:nvSpPr>
          <p:cNvPr id="17" name="Shape 15"/>
          <p:cNvSpPr/>
          <p:nvPr/>
        </p:nvSpPr>
        <p:spPr>
          <a:xfrm>
            <a:off x="7435929" y="5629989"/>
            <a:ext cx="6349365" cy="30480"/>
          </a:xfrm>
          <a:prstGeom prst="rect">
            <a:avLst/>
          </a:prstGeom>
          <a:solidFill>
            <a:srgbClr val="2D2E34"/>
          </a:solidFill>
          <a:ln/>
        </p:spPr>
      </p:sp>
      <p:sp>
        <p:nvSpPr>
          <p:cNvPr id="18" name="Text 16"/>
          <p:cNvSpPr/>
          <p:nvPr/>
        </p:nvSpPr>
        <p:spPr>
          <a:xfrm>
            <a:off x="7435929" y="5811679"/>
            <a:ext cx="2818448" cy="343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Цифровая гигиена</a:t>
            </a:r>
            <a:endParaRPr lang="en-US" sz="2150" dirty="0"/>
          </a:p>
        </p:txBody>
      </p:sp>
      <p:sp>
        <p:nvSpPr>
          <p:cNvPr id="19" name="Text 17"/>
          <p:cNvSpPr/>
          <p:nvPr/>
        </p:nvSpPr>
        <p:spPr>
          <a:xfrm>
            <a:off x="7435929" y="6299478"/>
            <a:ext cx="6349365" cy="7243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Устанавливайте границы для уведомлений и регулярно проверяйте настройки конфиденциальности.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2025-08-29T11:37:16Z</dcterms:created>
  <dcterms:modified xsi:type="dcterms:W3CDTF">2025-08-29T11:37:16Z</dcterms:modified>
</cp:coreProperties>
</file>