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79"/>
  </p:notesMasterIdLst>
  <p:sldIdLst>
    <p:sldId id="256" r:id="rId2"/>
    <p:sldId id="262" r:id="rId3"/>
    <p:sldId id="278" r:id="rId4"/>
    <p:sldId id="279" r:id="rId5"/>
    <p:sldId id="361" r:id="rId6"/>
    <p:sldId id="276" r:id="rId7"/>
    <p:sldId id="282" r:id="rId8"/>
    <p:sldId id="275" r:id="rId9"/>
    <p:sldId id="280" r:id="rId10"/>
    <p:sldId id="281" r:id="rId11"/>
    <p:sldId id="284" r:id="rId12"/>
    <p:sldId id="288" r:id="rId13"/>
    <p:sldId id="294" r:id="rId14"/>
    <p:sldId id="305" r:id="rId15"/>
    <p:sldId id="295" r:id="rId16"/>
    <p:sldId id="293" r:id="rId17"/>
    <p:sldId id="273" r:id="rId18"/>
    <p:sldId id="292" r:id="rId19"/>
    <p:sldId id="298" r:id="rId20"/>
    <p:sldId id="291" r:id="rId21"/>
    <p:sldId id="297" r:id="rId22"/>
    <p:sldId id="296" r:id="rId23"/>
    <p:sldId id="290" r:id="rId24"/>
    <p:sldId id="302" r:id="rId25"/>
    <p:sldId id="301" r:id="rId26"/>
    <p:sldId id="304" r:id="rId27"/>
    <p:sldId id="303" r:id="rId28"/>
    <p:sldId id="309" r:id="rId29"/>
    <p:sldId id="310" r:id="rId30"/>
    <p:sldId id="311" r:id="rId31"/>
    <p:sldId id="312" r:id="rId32"/>
    <p:sldId id="313" r:id="rId33"/>
    <p:sldId id="300" r:id="rId34"/>
    <p:sldId id="314" r:id="rId35"/>
    <p:sldId id="308" r:id="rId36"/>
    <p:sldId id="283" r:id="rId37"/>
    <p:sldId id="306" r:id="rId38"/>
    <p:sldId id="307" r:id="rId39"/>
    <p:sldId id="353" r:id="rId40"/>
    <p:sldId id="317" r:id="rId41"/>
    <p:sldId id="318" r:id="rId42"/>
    <p:sldId id="323" r:id="rId43"/>
    <p:sldId id="322" r:id="rId44"/>
    <p:sldId id="324" r:id="rId45"/>
    <p:sldId id="321" r:id="rId46"/>
    <p:sldId id="320" r:id="rId47"/>
    <p:sldId id="319" r:id="rId48"/>
    <p:sldId id="327" r:id="rId49"/>
    <p:sldId id="326" r:id="rId50"/>
    <p:sldId id="325" r:id="rId51"/>
    <p:sldId id="329" r:id="rId52"/>
    <p:sldId id="331" r:id="rId53"/>
    <p:sldId id="360" r:id="rId54"/>
    <p:sldId id="334" r:id="rId55"/>
    <p:sldId id="335" r:id="rId56"/>
    <p:sldId id="330" r:id="rId57"/>
    <p:sldId id="338" r:id="rId58"/>
    <p:sldId id="339" r:id="rId59"/>
    <p:sldId id="340" r:id="rId60"/>
    <p:sldId id="362" r:id="rId61"/>
    <p:sldId id="332" r:id="rId62"/>
    <p:sldId id="337" r:id="rId63"/>
    <p:sldId id="359" r:id="rId64"/>
    <p:sldId id="343" r:id="rId65"/>
    <p:sldId id="328" r:id="rId66"/>
    <p:sldId id="342" r:id="rId67"/>
    <p:sldId id="346" r:id="rId68"/>
    <p:sldId id="345" r:id="rId69"/>
    <p:sldId id="347" r:id="rId70"/>
    <p:sldId id="344" r:id="rId71"/>
    <p:sldId id="351" r:id="rId72"/>
    <p:sldId id="352" r:id="rId73"/>
    <p:sldId id="350" r:id="rId74"/>
    <p:sldId id="354" r:id="rId75"/>
    <p:sldId id="355" r:id="rId76"/>
    <p:sldId id="356" r:id="rId77"/>
    <p:sldId id="357" r:id="rId78"/>
  </p:sldIdLst>
  <p:sldSz cx="9144000" cy="5143500" type="screen16x9"/>
  <p:notesSz cx="6858000" cy="9947275"/>
  <p:embeddedFontLst>
    <p:embeddedFont>
      <p:font typeface="Roboto" panose="02000000000000000000" pitchFamily="2" charset="0"/>
      <p:regular r:id="rId80"/>
      <p:bold r:id="rId81"/>
      <p:italic r:id="rId82"/>
      <p:boldItalic r:id="rId83"/>
    </p:embeddedFont>
    <p:embeddedFont>
      <p:font typeface="Calibri" panose="020F0502020204030204" pitchFamily="34" charset="0"/>
      <p:regular r:id="rId84"/>
      <p:bold r:id="rId85"/>
      <p:italic r:id="rId86"/>
      <p:boldItalic r:id="rId87"/>
    </p:embeddedFont>
    <p:embeddedFont>
      <p:font typeface="Arial Black" panose="020B0A04020102020204" pitchFamily="34" charset="0"/>
      <p:bold r:id="rId88"/>
    </p:embeddedFont>
    <p:embeddedFont>
      <p:font typeface="Cambria Math" panose="02040503050406030204" pitchFamily="18" charset="0"/>
      <p:regular r:id="rId89"/>
    </p:embeddedFont>
    <p:embeddedFont>
      <p:font typeface="Roboto Slab" pitchFamily="2" charset="0"/>
      <p:regular r:id="rId90"/>
    </p:embeddedFont>
    <p:embeddedFont>
      <p:font typeface="Blogger Sans" panose="02000506030000020004" charset="0"/>
      <p:regular r:id="rId91"/>
      <p:bold r:id="rId92"/>
      <p:italic r:id="rId93"/>
      <p:boldItalic r:id="rId94"/>
    </p:embeddedFont>
    <p:embeddedFont>
      <p:font typeface="Adobe Naskh Medium" panose="01010101010101010101" pitchFamily="50" charset="-78"/>
      <p:regular r:id="rId95"/>
    </p:embeddedFont>
    <p:embeddedFont>
      <p:font typeface="Segoe UI Semibold" panose="020B0702040204020203" pitchFamily="34" charset="0"/>
      <p:bold r:id="rId96"/>
      <p:boldItalic r:id="rId97"/>
    </p:embeddedFont>
  </p:embeddedFontLst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8" pos="244" userDrawn="1">
          <p15:clr>
            <a:srgbClr val="A4A3A4"/>
          </p15:clr>
        </p15:guide>
        <p15:guide id="13" orient="horz" pos="2981" userDrawn="1">
          <p15:clr>
            <a:srgbClr val="A4A3A4"/>
          </p15:clr>
        </p15:guide>
        <p15:guide id="22" orient="horz" pos="259" userDrawn="1">
          <p15:clr>
            <a:srgbClr val="A4A3A4"/>
          </p15:clr>
        </p15:guide>
        <p15:guide id="28" pos="5516" userDrawn="1">
          <p15:clr>
            <a:srgbClr val="A4A3A4"/>
          </p15:clr>
        </p15:guide>
        <p15:guide id="30" pos="2767" userDrawn="1">
          <p15:clr>
            <a:srgbClr val="A4A3A4"/>
          </p15:clr>
        </p15:guide>
        <p15:guide id="31" pos="2993" userDrawn="1">
          <p15:clr>
            <a:srgbClr val="A4A3A4"/>
          </p15:clr>
        </p15:guide>
        <p15:guide id="35" pos="3900" userDrawn="1">
          <p15:clr>
            <a:srgbClr val="A4A3A4"/>
          </p15:clr>
        </p15:guide>
        <p15:guide id="36" pos="1860" userDrawn="1">
          <p15:clr>
            <a:srgbClr val="A4A3A4"/>
          </p15:clr>
        </p15:guide>
        <p15:guide id="37" pos="2086" userDrawn="1">
          <p15:clr>
            <a:srgbClr val="A4A3A4"/>
          </p15:clr>
        </p15:guide>
        <p15:guide id="38" pos="36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F51"/>
    <a:srgbClr val="D9981B"/>
    <a:srgbClr val="5FD654"/>
    <a:srgbClr val="409E37"/>
    <a:srgbClr val="FE6C54"/>
    <a:srgbClr val="C33C2E"/>
    <a:srgbClr val="4FE1FC"/>
    <a:srgbClr val="2DAAC2"/>
    <a:srgbClr val="2EACC3"/>
    <a:srgbClr val="D7A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88" autoAdjust="0"/>
    <p:restoredTop sz="93204" autoAdjust="0"/>
  </p:normalViewPr>
  <p:slideViewPr>
    <p:cSldViewPr snapToObjects="1">
      <p:cViewPr varScale="1">
        <p:scale>
          <a:sx n="95" d="100"/>
          <a:sy n="95" d="100"/>
        </p:scale>
        <p:origin x="348" y="90"/>
      </p:cViewPr>
      <p:guideLst>
        <p:guide pos="244"/>
        <p:guide orient="horz" pos="2981"/>
        <p:guide orient="horz" pos="259"/>
        <p:guide pos="5516"/>
        <p:guide pos="2767"/>
        <p:guide pos="2993"/>
        <p:guide pos="3900"/>
        <p:guide pos="1860"/>
        <p:guide pos="2086"/>
        <p:guide pos="36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32"/>
    </p:cViewPr>
  </p:sorterViewPr>
  <p:notesViewPr>
    <p:cSldViewPr snapToObjects="1">
      <p:cViewPr varScale="1">
        <p:scale>
          <a:sx n="77" d="100"/>
          <a:sy n="77" d="100"/>
        </p:scale>
        <p:origin x="2208" y="108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97" Type="http://schemas.openxmlformats.org/officeDocument/2006/relationships/font" Target="fonts/font18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87" Type="http://schemas.openxmlformats.org/officeDocument/2006/relationships/font" Target="fonts/font8.fntdata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3.fntdata"/><Relationship Id="rId90" Type="http://schemas.openxmlformats.org/officeDocument/2006/relationships/font" Target="fonts/font11.fntdata"/><Relationship Id="rId95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93" Type="http://schemas.openxmlformats.org/officeDocument/2006/relationships/font" Target="fonts/font14.fntdata"/><Relationship Id="rId98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font" Target="fonts/font12.fntdata"/><Relationship Id="rId96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openxmlformats.org/officeDocument/2006/relationships/font" Target="fonts/font15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97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97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724955"/>
            <a:ext cx="5486399" cy="447627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448185"/>
            <a:ext cx="2971799" cy="497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9448185"/>
            <a:ext cx="2971799" cy="4973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813722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5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187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1631155"/>
            <a:ext cx="4040187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6" y="1151334"/>
            <a:ext cx="4041774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6" y="1631155"/>
            <a:ext cx="4041774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04786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13" cy="35182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399" cy="425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6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874763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5463777" y="1371600"/>
            <a:ext cx="4388643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8"/>
            <a:ext cx="4388643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 baseline="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2" Type="http://schemas.openxmlformats.org/officeDocument/2006/relationships/image" Target="../media/image3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41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5" Type="http://schemas.openxmlformats.org/officeDocument/2006/relationships/image" Target="../media/image86.png"/><Relationship Id="rId2" Type="http://schemas.openxmlformats.org/officeDocument/2006/relationships/image" Target="../media/image3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24" Type="http://schemas.openxmlformats.org/officeDocument/2006/relationships/image" Target="../media/image85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23" Type="http://schemas.openxmlformats.org/officeDocument/2006/relationships/image" Target="../media/image84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g"/><Relationship Id="rId5" Type="http://schemas.openxmlformats.org/officeDocument/2006/relationships/image" Target="../media/image97.jpg"/><Relationship Id="rId4" Type="http://schemas.openxmlformats.org/officeDocument/2006/relationships/image" Target="../media/image9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7.jpg"/><Relationship Id="rId4" Type="http://schemas.openxmlformats.org/officeDocument/2006/relationships/image" Target="../media/image10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0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8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4.png"/><Relationship Id="rId4" Type="http://schemas.openxmlformats.org/officeDocument/2006/relationships/image" Target="../media/image12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image" Target="../media/image127.png"/><Relationship Id="rId16" Type="http://schemas.openxmlformats.org/officeDocument/2006/relationships/image" Target="../media/image141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9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9.png"/><Relationship Id="rId4" Type="http://schemas.microsoft.com/office/2007/relationships/hdphoto" Target="../media/hdphoto3.wdp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3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2" Type="http://schemas.openxmlformats.org/officeDocument/2006/relationships/image" Target="../media/image3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3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2962" y="3076306"/>
            <a:ext cx="2860994" cy="215444"/>
          </a:xfrm>
          <a:prstGeom prst="rect">
            <a:avLst/>
          </a:prstGeom>
        </p:spPr>
        <p:txBody>
          <a:bodyPr wrap="none" lIns="360000" tIns="0" rIns="0" bIns="0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Calibri" panose="020F0502020204030204" pitchFamily="34" charset="0"/>
              </a:rPr>
              <a:t>Основы учения об эволюции 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962" y="1817610"/>
            <a:ext cx="4364038" cy="1107996"/>
          </a:xfrm>
          <a:prstGeom prst="rect">
            <a:avLst/>
          </a:prstGeom>
        </p:spPr>
        <p:txBody>
          <a:bodyPr wrap="square" lIns="360000" tIns="0" rIns="0" bIns="0" anchor="b" anchorCtr="0">
            <a:spAutoFit/>
          </a:bodyPr>
          <a:lstStyle/>
          <a:p>
            <a:r>
              <a:rPr lang="ru-RU" sz="2400" dirty="0" smtClean="0">
                <a:latin typeface="+mj-lt"/>
                <a:ea typeface="Calibri" panose="020F0502020204030204" pitchFamily="34" charset="0"/>
              </a:rPr>
              <a:t>Развитие</a:t>
            </a:r>
          </a:p>
          <a:p>
            <a:r>
              <a:rPr lang="ru-RU" sz="2400" dirty="0" smtClean="0">
                <a:latin typeface="+mj-lt"/>
                <a:ea typeface="Calibri" panose="020F0502020204030204" pitchFamily="34" charset="0"/>
              </a:rPr>
              <a:t>эволюционного учения</a:t>
            </a:r>
          </a:p>
          <a:p>
            <a:r>
              <a:rPr lang="ru-RU" sz="2400" dirty="0" smtClean="0">
                <a:latin typeface="+mj-lt"/>
                <a:ea typeface="Calibri" panose="020F0502020204030204" pitchFamily="34" charset="0"/>
              </a:rPr>
              <a:t>Ч</a:t>
            </a:r>
            <a:r>
              <a:rPr lang="ru-RU" sz="2400" dirty="0">
                <a:latin typeface="+mj-lt"/>
                <a:ea typeface="Calibri" panose="020F0502020204030204" pitchFamily="34" charset="0"/>
              </a:rPr>
              <a:t>. </a:t>
            </a:r>
            <a:r>
              <a:rPr lang="ru-RU" sz="2400" dirty="0" smtClean="0">
                <a:latin typeface="+mj-lt"/>
                <a:ea typeface="Calibri" panose="020F0502020204030204" pitchFamily="34" charset="0"/>
              </a:rPr>
              <a:t>Дарвина </a:t>
            </a:r>
          </a:p>
        </p:txBody>
      </p:sp>
    </p:spTree>
    <p:extLst>
      <p:ext uri="{BB962C8B-B14F-4D97-AF65-F5344CB8AC3E}">
        <p14:creationId xmlns:p14="http://schemas.microsoft.com/office/powerpoint/2010/main" val="65158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" r="3631" b="22879"/>
          <a:stretch/>
        </p:blipFill>
        <p:spPr>
          <a:xfrm rot="373470">
            <a:off x="1268471" y="101797"/>
            <a:ext cx="6549687" cy="4994767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5719127" y="3023734"/>
            <a:ext cx="1619525" cy="1619525"/>
          </a:xfrm>
          <a:prstGeom prst="ellipse">
            <a:avLst/>
          </a:prstGeom>
          <a:solidFill>
            <a:schemeClr val="bg1"/>
          </a:solidFill>
          <a:ln>
            <a:solidFill>
              <a:srgbClr val="9B94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4"/>
          <a:stretch/>
        </p:blipFill>
        <p:spPr>
          <a:xfrm>
            <a:off x="5772979" y="3246749"/>
            <a:ext cx="1471534" cy="11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0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40848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300065" y="1261468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19165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97" b="1"/>
          <a:stretch/>
        </p:blipFill>
        <p:spPr>
          <a:xfrm flipV="1">
            <a:off x="580429" y="2620175"/>
            <a:ext cx="2190583" cy="6686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97" b="1"/>
          <a:stretch/>
        </p:blipFill>
        <p:spPr>
          <a:xfrm rot="20380267" flipV="1">
            <a:off x="532499" y="1942686"/>
            <a:ext cx="2190583" cy="6686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0" y="1471459"/>
            <a:ext cx="1964549" cy="19645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287" y="1542283"/>
            <a:ext cx="1893725" cy="189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0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40848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300065" y="1261468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19125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9" r="1279"/>
          <a:stretch/>
        </p:blipFill>
        <p:spPr>
          <a:xfrm rot="20738203">
            <a:off x="872951" y="1744045"/>
            <a:ext cx="1636060" cy="15998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7" t="12616" r="13188" b="18894"/>
          <a:stretch/>
        </p:blipFill>
        <p:spPr>
          <a:xfrm rot="17869028">
            <a:off x="3900459" y="1823966"/>
            <a:ext cx="1364211" cy="144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573" y="1797349"/>
            <a:ext cx="981709" cy="8249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427" y="2762799"/>
            <a:ext cx="814574" cy="68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5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11200" y="2925435"/>
            <a:ext cx="572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  <a:latin typeface="+mj-lt"/>
              </a:rPr>
              <a:t>Карл фон </a:t>
            </a:r>
            <a:r>
              <a:rPr lang="ru-RU" sz="2400" dirty="0" smtClean="0">
                <a:solidFill>
                  <a:srgbClr val="FFC000"/>
                </a:solidFill>
                <a:latin typeface="+mj-lt"/>
              </a:rPr>
              <a:t>Линней</a:t>
            </a:r>
            <a:endParaRPr lang="ru-RU" sz="24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7609" y="3426750"/>
            <a:ext cx="1968781" cy="383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(1707—1778)</a:t>
            </a:r>
            <a:endParaRPr lang="ru-RU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6262" r="24703" b="30214"/>
          <a:stretch/>
        </p:blipFill>
        <p:spPr>
          <a:xfrm>
            <a:off x="3741106" y="915887"/>
            <a:ext cx="1661786" cy="1855121"/>
          </a:xfrm>
          <a:prstGeom prst="ellipse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6704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1799" y="4011750"/>
            <a:ext cx="3960813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56263" y="4041697"/>
            <a:ext cx="4111883" cy="660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600" dirty="0" smtClean="0">
                <a:latin typeface="+mn-lt"/>
              </a:rPr>
              <a:t>Иерархичность систематических категорий, установленная К. Линнеем</a:t>
            </a:r>
            <a:endParaRPr lang="ru-RU" sz="16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75" y="664848"/>
            <a:ext cx="6483427" cy="32295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07675" y="516693"/>
                <a:ext cx="34910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675" y="516693"/>
                <a:ext cx="349103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364271" y="510959"/>
                <a:ext cx="3356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271" y="510959"/>
                <a:ext cx="335673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632602" y="516693"/>
                <a:ext cx="3020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602" y="516693"/>
                <a:ext cx="302076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017993" y="516693"/>
                <a:ext cx="3578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993" y="516693"/>
                <a:ext cx="357827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288644" y="516693"/>
                <a:ext cx="3018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644" y="516693"/>
                <a:ext cx="301846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593248" y="516693"/>
                <a:ext cx="2764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248" y="516693"/>
                <a:ext cx="276477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822358" y="516693"/>
                <a:ext cx="3664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358" y="516693"/>
                <a:ext cx="366454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98835" y="516693"/>
                <a:ext cx="3079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835" y="516693"/>
                <a:ext cx="307929" cy="3077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319936" y="508123"/>
                <a:ext cx="2711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936" y="508123"/>
                <a:ext cx="271115" cy="307777"/>
              </a:xfrm>
              <a:prstGeom prst="rect">
                <a:avLst/>
              </a:prstGeom>
              <a:blipFill rotWithShape="0">
                <a:blip r:embed="rId12"/>
                <a:stretch>
                  <a:fillRect r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38882" y="516693"/>
                <a:ext cx="2816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882" y="516693"/>
                <a:ext cx="281615" cy="307777"/>
              </a:xfrm>
              <a:prstGeom prst="rect">
                <a:avLst/>
              </a:prstGeom>
              <a:blipFill rotWithShape="0">
                <a:blip r:embed="rId13"/>
                <a:stretch>
                  <a:fillRect r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658110" y="508123"/>
                <a:ext cx="37185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110" y="508123"/>
                <a:ext cx="371857" cy="30777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880547" y="508123"/>
                <a:ext cx="42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547" y="508123"/>
                <a:ext cx="420040" cy="30777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71504" y="516693"/>
                <a:ext cx="3073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1504" y="516693"/>
                <a:ext cx="307314" cy="307777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576631" y="510959"/>
                <a:ext cx="3998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631" y="510959"/>
                <a:ext cx="399832" cy="307777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860753" y="516693"/>
                <a:ext cx="3477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753" y="516693"/>
                <a:ext cx="347732" cy="307777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251756" y="508123"/>
                <a:ext cx="400583" cy="33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756" y="508123"/>
                <a:ext cx="400583" cy="330219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6756848" y="508236"/>
                <a:ext cx="378825" cy="331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848" y="508236"/>
                <a:ext cx="378825" cy="331245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483778" y="508123"/>
                <a:ext cx="431185" cy="33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778" y="508123"/>
                <a:ext cx="431185" cy="330219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973082" y="502776"/>
                <a:ext cx="416403" cy="33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3082" y="502776"/>
                <a:ext cx="416403" cy="330219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242850" y="501750"/>
                <a:ext cx="379083" cy="331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850" y="501750"/>
                <a:ext cx="379083" cy="331245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302339" y="2371248"/>
                <a:ext cx="4827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339" y="2371248"/>
                <a:ext cx="482724" cy="307777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355403" y="2966887"/>
                <a:ext cx="37659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403" y="2966887"/>
                <a:ext cx="376597" cy="307777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7516248" y="2936110"/>
            <a:ext cx="1112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Класс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516248" y="2371248"/>
            <a:ext cx="1112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Отряд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75843" y="1790459"/>
            <a:ext cx="793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Род 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15185" y="613196"/>
            <a:ext cx="918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Вид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9249" y="1821235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n-lt"/>
              </a:rPr>
              <a:t>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32895" y="1821236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B</a:t>
            </a:r>
            <a:endParaRPr lang="ru-RU" dirty="0"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00404" y="1821236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</a:t>
            </a:r>
            <a:endParaRPr lang="ru-RU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3093" y="1821234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D</a:t>
            </a:r>
            <a:endParaRPr lang="ru-RU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72345" y="1821236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</a:t>
            </a:r>
            <a:endParaRPr lang="ru-RU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00501" y="1821233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F</a:t>
            </a:r>
            <a:endParaRPr lang="ru-RU" dirty="0">
              <a:latin typeface="+mn-lt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01342" y="1821233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G</a:t>
            </a:r>
            <a:endParaRPr lang="ru-RU" dirty="0">
              <a:latin typeface="+mn-lt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052000" y="2371248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X</a:t>
            </a:r>
            <a:endParaRPr lang="ru-RU" dirty="0">
              <a:latin typeface="+mn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585404" y="2371248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V</a:t>
            </a:r>
            <a:endParaRPr lang="ru-RU" dirty="0">
              <a:latin typeface="+mn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772000" y="2966887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M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622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65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968" y="1491750"/>
            <a:ext cx="4005263" cy="2205000"/>
          </a:xfrm>
          <a:prstGeom prst="rect">
            <a:avLst/>
          </a:prstGeom>
          <a:solidFill>
            <a:srgbClr val="7030A0">
              <a:alpha val="75000"/>
            </a:srgbClr>
          </a:solidFill>
          <a:effectLst>
            <a:outerShdw blurRad="190500" dist="190500" dir="5400000" sx="95000" sy="95000" algn="t" rotWithShape="0">
              <a:prstClr val="black">
                <a:alpha val="90000"/>
              </a:prstClr>
            </a:outerShdw>
          </a:effectLst>
        </p:spPr>
        <p:txBody>
          <a:bodyPr wrap="square" lIns="360000" tIns="360000" rIns="360000" bIns="360000">
            <a:spAutoFit/>
          </a:bodyPr>
          <a:lstStyle/>
          <a:p>
            <a:pPr algn="ctr"/>
            <a:endParaRPr lang="ru-RU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2000" y="1851750"/>
            <a:ext cx="297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+mj-lt"/>
              </a:rPr>
              <a:t>Вид —</a:t>
            </a:r>
            <a:endParaRPr lang="ru-RU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0" y="2500316"/>
            <a:ext cx="3780000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совокупность </a:t>
            </a:r>
            <a:r>
              <a:rPr lang="ru-RU" sz="1800" dirty="0">
                <a:solidFill>
                  <a:schemeClr val="bg1"/>
                </a:solidFill>
                <a:latin typeface="+mn-lt"/>
              </a:rPr>
              <a:t>особей,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сходных</a:t>
            </a:r>
          </a:p>
          <a:p>
            <a:pPr>
              <a:lnSpc>
                <a:spcPct val="125000"/>
              </a:lnSpc>
            </a:pP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по строению. </a:t>
            </a:r>
            <a:endParaRPr lang="ru-RU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34164" y="1225503"/>
            <a:ext cx="2727321" cy="2727321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0" y="2429253"/>
            <a:ext cx="1549636" cy="11490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7657" y="1729247"/>
            <a:ext cx="1229343" cy="91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3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8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3745" y="411163"/>
            <a:ext cx="8268455" cy="126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000" y="470045"/>
            <a:ext cx="7920000" cy="1102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Соседние </a:t>
            </a:r>
            <a:r>
              <a:rPr lang="ru-RU" sz="1800" dirty="0">
                <a:latin typeface="+mn-lt"/>
              </a:rPr>
              <a:t>категории связаны не только сходством, но и родством: </a:t>
            </a:r>
            <a:endParaRPr lang="ru-RU" sz="1800" dirty="0" smtClean="0">
              <a:latin typeface="+mn-lt"/>
            </a:endParaRP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чем </a:t>
            </a:r>
            <a:r>
              <a:rPr lang="ru-RU" sz="1800" dirty="0">
                <a:latin typeface="+mn-lt"/>
              </a:rPr>
              <a:t>дальше расположены категории друг от друга, </a:t>
            </a:r>
            <a:endParaRPr lang="ru-RU" sz="1800" dirty="0" smtClean="0">
              <a:latin typeface="+mn-lt"/>
            </a:endParaRP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тем </a:t>
            </a:r>
            <a:r>
              <a:rPr lang="ru-RU" sz="1800" dirty="0">
                <a:latin typeface="+mn-lt"/>
              </a:rPr>
              <a:t>меньше степень их родства.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482667" y="2166750"/>
            <a:ext cx="6609958" cy="2627606"/>
            <a:chOff x="1107675" y="501750"/>
            <a:chExt cx="7521565" cy="3392606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675" y="664848"/>
              <a:ext cx="6483427" cy="322950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107675" y="516692"/>
                  <a:ext cx="349103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100" b="0" i="0" smtClean="0"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ru-RU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7675" y="516692"/>
                  <a:ext cx="349103" cy="337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1364271" y="510958"/>
                  <a:ext cx="335673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100" b="0" i="0" smtClean="0"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ru-RU" sz="11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4271" y="510958"/>
                  <a:ext cx="335673" cy="33777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632602" y="516692"/>
                  <a:ext cx="302076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100" b="0" i="0" smtClean="0"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ru-RU" sz="11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602" y="516692"/>
                  <a:ext cx="302076" cy="33777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017993" y="516692"/>
                  <a:ext cx="357827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7993" y="516692"/>
                  <a:ext cx="357827" cy="33777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2288644" y="516692"/>
                  <a:ext cx="301847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8644" y="516692"/>
                  <a:ext cx="301847" cy="33777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593248" y="516692"/>
                  <a:ext cx="276477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3248" y="516692"/>
                  <a:ext cx="276477" cy="33777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822358" y="516692"/>
                  <a:ext cx="366454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2358" y="516692"/>
                  <a:ext cx="366454" cy="33777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098835" y="516692"/>
                  <a:ext cx="307929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8835" y="516692"/>
                  <a:ext cx="307929" cy="33777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3319936" y="508123"/>
                  <a:ext cx="271115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9936" y="508123"/>
                  <a:ext cx="271115" cy="337775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r="-2564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038882" y="516692"/>
                  <a:ext cx="281616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882" y="516692"/>
                  <a:ext cx="281616" cy="337775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r="-7500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658110" y="508123"/>
                  <a:ext cx="371857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8110" y="508123"/>
                  <a:ext cx="371857" cy="33777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4880547" y="508123"/>
                  <a:ext cx="420041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ru-RU" sz="11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0547" y="508123"/>
                  <a:ext cx="420041" cy="33777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371504" y="516692"/>
                  <a:ext cx="307314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1504" y="516692"/>
                  <a:ext cx="307314" cy="337775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5576632" y="510958"/>
                  <a:ext cx="399832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6632" y="510958"/>
                  <a:ext cx="399832" cy="337775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5860753" y="516692"/>
                  <a:ext cx="347732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0753" y="516692"/>
                  <a:ext cx="347732" cy="337775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6251756" y="508123"/>
                  <a:ext cx="400583" cy="3604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1756" y="508123"/>
                  <a:ext cx="400583" cy="360459"/>
                </a:xfrm>
                <a:prstGeom prst="rect">
                  <a:avLst/>
                </a:prstGeom>
                <a:blipFill rotWithShape="0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756848" y="508235"/>
                  <a:ext cx="378825" cy="3614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6848" y="508235"/>
                  <a:ext cx="378825" cy="361452"/>
                </a:xfrm>
                <a:prstGeom prst="rect">
                  <a:avLst/>
                </a:prstGeom>
                <a:blipFill rotWithShape="0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6483778" y="508123"/>
                  <a:ext cx="431185" cy="3604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3778" y="508123"/>
                  <a:ext cx="431185" cy="360459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6973082" y="502776"/>
                  <a:ext cx="416403" cy="3604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73082" y="502776"/>
                  <a:ext cx="416403" cy="360459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7242850" y="501750"/>
                  <a:ext cx="379082" cy="3615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2850" y="501750"/>
                  <a:ext cx="379082" cy="361536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6302339" y="2371248"/>
                  <a:ext cx="482724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2339" y="2371248"/>
                  <a:ext cx="482724" cy="337775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355403" y="2966887"/>
                  <a:ext cx="376597" cy="337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1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a:rPr lang="en-US" sz="11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11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5403" y="2966887"/>
                  <a:ext cx="376597" cy="337775"/>
                </a:xfrm>
                <a:prstGeom prst="rect">
                  <a:avLst/>
                </a:prstGeom>
                <a:blipFill rotWithShape="0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TextBox 30"/>
            <p:cNvSpPr txBox="1"/>
            <p:nvPr/>
          </p:nvSpPr>
          <p:spPr>
            <a:xfrm>
              <a:off x="7516248" y="2936110"/>
              <a:ext cx="1112992" cy="357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7030A0"/>
                  </a:solidFill>
                  <a:latin typeface="+mn-lt"/>
                </a:rPr>
                <a:t>Класс</a:t>
              </a:r>
              <a:endParaRPr lang="ru-RU" sz="1200" b="1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516248" y="2371248"/>
              <a:ext cx="1112992" cy="357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7030A0"/>
                  </a:solidFill>
                  <a:latin typeface="+mn-lt"/>
                </a:rPr>
                <a:t>Отряд</a:t>
              </a:r>
              <a:endParaRPr lang="ru-RU" sz="1200" b="1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675843" y="1790460"/>
              <a:ext cx="793803" cy="357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7030A0"/>
                  </a:solidFill>
                  <a:latin typeface="+mn-lt"/>
                </a:rPr>
                <a:t>Род </a:t>
              </a:r>
              <a:endParaRPr lang="ru-RU" sz="1200" b="1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625900" y="520146"/>
              <a:ext cx="918411" cy="357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7030A0"/>
                  </a:solidFill>
                  <a:latin typeface="+mn-lt"/>
                </a:rPr>
                <a:t>Вид</a:t>
              </a:r>
              <a:endParaRPr lang="ru-RU" sz="1200" b="1" dirty="0">
                <a:solidFill>
                  <a:srgbClr val="7030A0"/>
                </a:solidFill>
                <a:latin typeface="+mn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69249" y="1821235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>
                  <a:latin typeface="+mn-lt"/>
                </a:rPr>
                <a:t>А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032895" y="1821237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+mn-lt"/>
                </a:rPr>
                <a:t>B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100404" y="1821237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+mn-lt"/>
                </a:rPr>
                <a:t>C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923093" y="1821234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+mn-lt"/>
                </a:rPr>
                <a:t>D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972345" y="1821237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+mn-lt"/>
                </a:rPr>
                <a:t>E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500501" y="1821233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+mn-lt"/>
                </a:rPr>
                <a:t>F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901342" y="1821233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+mn-lt"/>
                </a:rPr>
                <a:t>G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52000" y="2371248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+mn-lt"/>
                </a:rPr>
                <a:t>X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585404" y="2371248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+mn-lt"/>
                </a:rPr>
                <a:t>V</a:t>
              </a:r>
              <a:endParaRPr lang="ru-RU" sz="1100" dirty="0">
                <a:latin typeface="+mn-lt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772000" y="2966887"/>
              <a:ext cx="256596" cy="337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+mn-lt"/>
                </a:rPr>
                <a:t>M</a:t>
              </a:r>
              <a:endParaRPr lang="ru-RU" sz="11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772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11525" y="411163"/>
            <a:ext cx="5400676" cy="4321175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67073" y="3559720"/>
            <a:ext cx="5489576" cy="1112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700" dirty="0">
                <a:solidFill>
                  <a:schemeClr val="tx1"/>
                </a:solidFill>
                <a:latin typeface="+mn-lt"/>
              </a:rPr>
              <a:t>Линней считал, что виды растений и животных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не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изменяются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; они сохраняют свои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особенности 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«с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момента своего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сотворения».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7350" y="2931750"/>
            <a:ext cx="256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+mj-lt"/>
              </a:rPr>
              <a:t>Карл </a:t>
            </a:r>
            <a:r>
              <a:rPr lang="ru-RU" sz="2400" dirty="0" smtClean="0">
                <a:solidFill>
                  <a:srgbClr val="7030A0"/>
                </a:solidFill>
                <a:latin typeface="+mj-lt"/>
              </a:rPr>
              <a:t>фон Линней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6262" r="24703" b="30214"/>
          <a:stretch/>
        </p:blipFill>
        <p:spPr>
          <a:xfrm>
            <a:off x="840222" y="951750"/>
            <a:ext cx="1659656" cy="1723802"/>
          </a:xfrm>
          <a:prstGeom prst="ellipse">
            <a:avLst/>
          </a:prstGeom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20" y="638976"/>
            <a:ext cx="3877708" cy="244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1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20" y="276563"/>
            <a:ext cx="7932459" cy="445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6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11200" y="2925435"/>
            <a:ext cx="572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  <a:latin typeface="+mj-lt"/>
              </a:rPr>
              <a:t>Жан Батист </a:t>
            </a:r>
            <a:r>
              <a:rPr lang="ru-RU" sz="2400" dirty="0" smtClean="0">
                <a:solidFill>
                  <a:srgbClr val="FFC000"/>
                </a:solidFill>
                <a:latin typeface="+mj-lt"/>
              </a:rPr>
              <a:t>Ламарк</a:t>
            </a:r>
            <a:endParaRPr lang="ru-RU" sz="24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7609" y="3426750"/>
            <a:ext cx="1968781" cy="383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(1744—1829)</a:t>
            </a:r>
            <a:endParaRPr lang="ru-RU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8" t="12759" r="15623" b="28050"/>
          <a:stretch/>
        </p:blipFill>
        <p:spPr>
          <a:xfrm>
            <a:off x="3741105" y="933818"/>
            <a:ext cx="1661787" cy="1819258"/>
          </a:xfrm>
          <a:prstGeom prst="ellipse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57000" y="4056750"/>
            <a:ext cx="43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+mn-lt"/>
              </a:rPr>
              <a:t>Создал первую теорию эволюции. </a:t>
            </a:r>
            <a:endParaRPr lang="ru-RU" sz="1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918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40848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300065" y="1261468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19165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6104">
            <a:off x="3448788" y="1350386"/>
            <a:ext cx="1971769" cy="14502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0247">
            <a:off x="4446271" y="2500852"/>
            <a:ext cx="873579" cy="11853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71" y="2867821"/>
            <a:ext cx="663703" cy="6279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988" y="1668803"/>
            <a:ext cx="948848" cy="12300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7662" y="1999971"/>
            <a:ext cx="1158493" cy="14957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1" y="1469814"/>
            <a:ext cx="1476215" cy="187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9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882000" y="1060173"/>
            <a:ext cx="3015000" cy="301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228065" y="1060173"/>
            <a:ext cx="3015000" cy="301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43" y="1833648"/>
            <a:ext cx="2140482" cy="1641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2" b="23330"/>
          <a:stretch/>
        </p:blipFill>
        <p:spPr>
          <a:xfrm>
            <a:off x="5246194" y="1716750"/>
            <a:ext cx="3217594" cy="154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7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4346250" y="2792980"/>
            <a:ext cx="1845000" cy="1845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832475" y="635247"/>
            <a:ext cx="1845000" cy="1845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62543" y="726750"/>
            <a:ext cx="243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+mj-lt"/>
              </a:rPr>
              <a:t>Жан Батист </a:t>
            </a:r>
            <a:endParaRPr lang="ru-RU" sz="2400" dirty="0" smtClean="0">
              <a:solidFill>
                <a:srgbClr val="7030A0"/>
              </a:solidFill>
              <a:latin typeface="+mj-lt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+mj-lt"/>
              </a:rPr>
              <a:t>Ламарк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2000" y="2614094"/>
            <a:ext cx="243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+mj-lt"/>
              </a:rPr>
              <a:t>Карл Линней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8" name="Соединительная линия уступом 7"/>
          <p:cNvCxnSpPr>
            <a:endCxn id="12" idx="1"/>
          </p:cNvCxnSpPr>
          <p:nvPr/>
        </p:nvCxnSpPr>
        <p:spPr>
          <a:xfrm>
            <a:off x="2939441" y="1159430"/>
            <a:ext cx="2852314" cy="398317"/>
          </a:xfrm>
          <a:prstGeom prst="bentConnector3">
            <a:avLst/>
          </a:prstGeom>
          <a:ln>
            <a:solidFill>
              <a:srgbClr val="7030A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>
            <a:endCxn id="13" idx="1"/>
          </p:cNvCxnSpPr>
          <p:nvPr/>
        </p:nvCxnSpPr>
        <p:spPr>
          <a:xfrm>
            <a:off x="2939441" y="2870979"/>
            <a:ext cx="1406809" cy="844501"/>
          </a:xfrm>
          <a:prstGeom prst="bentConnector3">
            <a:avLst/>
          </a:prstGeom>
          <a:ln>
            <a:solidFill>
              <a:srgbClr val="7030A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91755" y="1188415"/>
            <a:ext cx="19264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7030A0"/>
                </a:solidFill>
                <a:latin typeface="+mn-lt"/>
              </a:rPr>
              <a:t>10 </a:t>
            </a:r>
            <a:r>
              <a:rPr lang="ru-RU" dirty="0" smtClean="0">
                <a:solidFill>
                  <a:srgbClr val="7030A0"/>
                </a:solidFill>
                <a:latin typeface="+mn-lt"/>
              </a:rPr>
              <a:t>классов 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7030A0"/>
                </a:solidFill>
                <a:latin typeface="+mn-lt"/>
              </a:rPr>
              <a:t>беспозвоночных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46250" y="3346148"/>
            <a:ext cx="1852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7030A0"/>
                </a:solidFill>
                <a:latin typeface="+mn-lt"/>
              </a:rPr>
              <a:t>2</a:t>
            </a:r>
            <a:r>
              <a:rPr lang="ru-RU" dirty="0" smtClean="0">
                <a:solidFill>
                  <a:srgbClr val="7030A0"/>
                </a:solidFill>
                <a:latin typeface="+mn-lt"/>
              </a:rPr>
              <a:t> класса 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7030A0"/>
                </a:solidFill>
                <a:latin typeface="+mn-lt"/>
              </a:rPr>
              <a:t>беспозвоночных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83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40848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300065" y="1261468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191250" y="1266750"/>
            <a:ext cx="2565000" cy="256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00" y="1877913"/>
            <a:ext cx="2289163" cy="1683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00" y="2136092"/>
            <a:ext cx="1783334" cy="11226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00" y="1497771"/>
            <a:ext cx="2115000" cy="21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000" y="996750"/>
            <a:ext cx="3528000" cy="352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964" y="343853"/>
            <a:ext cx="8756650" cy="33855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Идея исторического развития органического мира</a:t>
            </a:r>
            <a:endParaRPr lang="ru-RU" sz="2200" dirty="0">
              <a:solidFill>
                <a:srgbClr val="7030A0"/>
              </a:solidFill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50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3746" y="411163"/>
            <a:ext cx="3453254" cy="216058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2873" y="579668"/>
            <a:ext cx="3375000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800" dirty="0">
                <a:latin typeface="+mn-lt"/>
              </a:rPr>
              <a:t>Согласно Ламарку</a:t>
            </a:r>
            <a:r>
              <a:rPr lang="ru-RU" sz="1800" dirty="0" smtClean="0">
                <a:latin typeface="+mn-lt"/>
              </a:rPr>
              <a:t>,</a:t>
            </a:r>
            <a:endParaRPr lang="en-US" sz="1800" dirty="0" smtClean="0">
              <a:latin typeface="+mn-lt"/>
            </a:endParaRP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изменения </a:t>
            </a:r>
            <a:r>
              <a:rPr lang="ru-RU" sz="1800" dirty="0">
                <a:latin typeface="+mn-lt"/>
              </a:rPr>
              <a:t>у животных и </a:t>
            </a:r>
            <a:endParaRPr lang="en-US" sz="1800" dirty="0" smtClean="0">
              <a:latin typeface="+mn-lt"/>
            </a:endParaRP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растений </a:t>
            </a:r>
            <a:r>
              <a:rPr lang="ru-RU" sz="1800" dirty="0">
                <a:latin typeface="+mn-lt"/>
              </a:rPr>
              <a:t>под </a:t>
            </a:r>
            <a:r>
              <a:rPr lang="ru-RU" sz="1800" dirty="0" smtClean="0">
                <a:latin typeface="+mn-lt"/>
              </a:rPr>
              <a:t>действием</a:t>
            </a: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внешних условий</a:t>
            </a:r>
            <a:endParaRPr lang="en-US" sz="1800" dirty="0" smtClean="0">
              <a:latin typeface="+mn-lt"/>
            </a:endParaRP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происходят </a:t>
            </a:r>
            <a:r>
              <a:rPr lang="ru-RU" sz="1800" dirty="0">
                <a:latin typeface="+mn-lt"/>
              </a:rPr>
              <a:t>по-разному.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00" y="1086750"/>
            <a:ext cx="3528000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5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3108786" y="974011"/>
            <a:ext cx="2970475" cy="2970475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31799" y="4011750"/>
            <a:ext cx="2520951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09405" y="4178145"/>
            <a:ext cx="1965737" cy="39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Водяной лютик</a:t>
            </a:r>
            <a:endParaRPr lang="ru-RU" sz="18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35879" y="3434405"/>
            <a:ext cx="1852275" cy="331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  <a:latin typeface="+mn-lt"/>
              </a:rPr>
              <a:t>Подводные листья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35879" y="2449155"/>
            <a:ext cx="1852275" cy="331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rgbClr val="7030A0"/>
                </a:solidFill>
                <a:latin typeface="+mn-lt"/>
              </a:rPr>
              <a:t>Надводные листья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981" y="1127538"/>
            <a:ext cx="2024019" cy="2472425"/>
          </a:xfrm>
          <a:prstGeom prst="rect">
            <a:avLst/>
          </a:prstGeom>
        </p:spPr>
      </p:pic>
      <p:cxnSp>
        <p:nvCxnSpPr>
          <p:cNvPr id="8" name="Соединительная линия уступом 7"/>
          <p:cNvCxnSpPr>
            <a:endCxn id="9" idx="1"/>
          </p:cNvCxnSpPr>
          <p:nvPr/>
        </p:nvCxnSpPr>
        <p:spPr>
          <a:xfrm>
            <a:off x="5292000" y="3066750"/>
            <a:ext cx="1243879" cy="533213"/>
          </a:xfrm>
          <a:prstGeom prst="bentConnector3">
            <a:avLst/>
          </a:prstGeom>
          <a:ln>
            <a:solidFill>
              <a:srgbClr val="7030A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>
            <a:off x="5292000" y="1891207"/>
            <a:ext cx="1243879" cy="723506"/>
          </a:xfrm>
          <a:prstGeom prst="bentConnector3">
            <a:avLst/>
          </a:prstGeom>
          <a:ln>
            <a:solidFill>
              <a:srgbClr val="7030A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15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3108786" y="974011"/>
            <a:ext cx="2970475" cy="2970475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49880" y="4074262"/>
            <a:ext cx="283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Лютик, растущий на влажной почве 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216" y="1134042"/>
            <a:ext cx="2011344" cy="223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1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957310" y="1071154"/>
            <a:ext cx="2970475" cy="2970475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247000" y="1071154"/>
            <a:ext cx="2970475" cy="2970475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272392" y="2401588"/>
            <a:ext cx="630000" cy="405000"/>
          </a:xfrm>
          <a:prstGeom prst="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374" y="1394426"/>
            <a:ext cx="1884348" cy="23018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584" y="1246754"/>
            <a:ext cx="2068844" cy="230181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stCxn id="4" idx="1"/>
            <a:endCxn id="4" idx="5"/>
          </p:cNvCxnSpPr>
          <p:nvPr/>
        </p:nvCxnSpPr>
        <p:spPr>
          <a:xfrm>
            <a:off x="5682016" y="1506170"/>
            <a:ext cx="2100443" cy="210044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3"/>
            <a:endCxn id="4" idx="7"/>
          </p:cNvCxnSpPr>
          <p:nvPr/>
        </p:nvCxnSpPr>
        <p:spPr>
          <a:xfrm flipV="1">
            <a:off x="5682016" y="1506170"/>
            <a:ext cx="2100443" cy="210044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55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6153" y="418243"/>
            <a:ext cx="8268454" cy="8035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08316" y="583047"/>
            <a:ext cx="854412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Главным </a:t>
            </a:r>
            <a:r>
              <a:rPr lang="ru-RU" sz="1800" dirty="0">
                <a:latin typeface="+mn-lt"/>
              </a:rPr>
              <a:t>фактором эволюции Ламарк считал прямое влияние среды. </a:t>
            </a:r>
          </a:p>
        </p:txBody>
      </p:sp>
      <p:sp>
        <p:nvSpPr>
          <p:cNvPr id="6" name="Овал 5"/>
          <p:cNvSpPr/>
          <p:nvPr/>
        </p:nvSpPr>
        <p:spPr>
          <a:xfrm>
            <a:off x="1084007" y="1947941"/>
            <a:ext cx="2655000" cy="265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404736" y="1947941"/>
            <a:ext cx="2655000" cy="2655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429" y="2158812"/>
            <a:ext cx="1707244" cy="20854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385" y="2206674"/>
            <a:ext cx="1794462" cy="199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5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957310" y="1071154"/>
            <a:ext cx="2970475" cy="2970475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247000" y="1071154"/>
            <a:ext cx="2970475" cy="2970475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272392" y="2401588"/>
            <a:ext cx="630000" cy="405000"/>
          </a:xfrm>
          <a:prstGeom prst="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429" y="1536750"/>
            <a:ext cx="1707244" cy="20854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006" y="1584612"/>
            <a:ext cx="1794462" cy="199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1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929498" y="996750"/>
            <a:ext cx="3002478" cy="3002478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37000" y="4111461"/>
            <a:ext cx="139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Краб Йети 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5728" y="4111461"/>
            <a:ext cx="227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Лягушка </a:t>
            </a:r>
            <a:r>
              <a:rPr lang="ru-RU" sz="1600" dirty="0">
                <a:solidFill>
                  <a:srgbClr val="7030A0"/>
                </a:solidFill>
                <a:latin typeface="+mn-lt"/>
              </a:rPr>
              <a:t>П</a:t>
            </a:r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иноккио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7350" y="361333"/>
            <a:ext cx="8756650" cy="36933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Новые виды</a:t>
            </a:r>
            <a:endParaRPr lang="ru-RU" sz="2400" dirty="0">
              <a:solidFill>
                <a:srgbClr val="7030A0"/>
              </a:solidFill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05" y="2004056"/>
            <a:ext cx="2401895" cy="1321906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5235301" y="996750"/>
            <a:ext cx="3002478" cy="3002478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057" y="1826296"/>
            <a:ext cx="1980000" cy="151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8793" y="3156750"/>
            <a:ext cx="2681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C000"/>
                </a:solidFill>
                <a:latin typeface="+mj-lt"/>
              </a:rPr>
              <a:t>Жорж </a:t>
            </a:r>
            <a:r>
              <a:rPr lang="ru-RU" sz="1800" dirty="0" smtClean="0">
                <a:solidFill>
                  <a:srgbClr val="FFC000"/>
                </a:solidFill>
                <a:latin typeface="+mj-lt"/>
              </a:rPr>
              <a:t>Леопольд Кювье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" t="2530" r="12139" b="39829"/>
          <a:stretch/>
        </p:blipFill>
        <p:spPr>
          <a:xfrm>
            <a:off x="3694500" y="1131750"/>
            <a:ext cx="1755000" cy="1930500"/>
          </a:xfrm>
          <a:prstGeom prst="ellipse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5" t="5553" r="675" b="11635"/>
          <a:stretch/>
        </p:blipFill>
        <p:spPr>
          <a:xfrm>
            <a:off x="791999" y="1131750"/>
            <a:ext cx="1755000" cy="1905546"/>
          </a:xfrm>
          <a:prstGeom prst="ellipse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31293" y="3156750"/>
            <a:ext cx="2681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C000"/>
                </a:solidFill>
                <a:latin typeface="+mj-lt"/>
              </a:rPr>
              <a:t>Карл Эрнст </a:t>
            </a:r>
            <a:endParaRPr lang="ru-RU" sz="1800" dirty="0" smtClean="0">
              <a:solidFill>
                <a:srgbClr val="FFC000"/>
              </a:solidFill>
              <a:latin typeface="+mj-lt"/>
            </a:endParaRPr>
          </a:p>
          <a:p>
            <a:pPr algn="ctr"/>
            <a:r>
              <a:rPr lang="ru-RU" sz="1800" dirty="0" smtClean="0">
                <a:solidFill>
                  <a:srgbClr val="FFC000"/>
                </a:solidFill>
                <a:latin typeface="+mj-lt"/>
              </a:rPr>
              <a:t>фон Бэр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0" t="9843" r="19066" b="35827"/>
          <a:stretch/>
        </p:blipFill>
        <p:spPr>
          <a:xfrm>
            <a:off x="6597001" y="1131907"/>
            <a:ext cx="1755000" cy="1930500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33793" y="3295249"/>
            <a:ext cx="2681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C000"/>
                </a:solidFill>
                <a:latin typeface="+mj-lt"/>
              </a:rPr>
              <a:t>Чарлз Лайель </a:t>
            </a:r>
            <a:endParaRPr lang="ru-RU" sz="1800" dirty="0" smtClean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481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311525" y="411163"/>
            <a:ext cx="5400676" cy="4321175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67074" y="3228935"/>
            <a:ext cx="5489576" cy="145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Строение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каждого органа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закономерно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соотносится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со строением всех других, и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ни 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одна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часть тела не может изменяться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без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соответствующего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изменения других частей. </a:t>
            </a:r>
            <a:endParaRPr lang="ru-RU" sz="17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5309" y="3883728"/>
            <a:ext cx="1508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+mn-lt"/>
              </a:rPr>
              <a:t>(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1769–1832) 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701" y="1337178"/>
            <a:ext cx="1737374" cy="11762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601" y="938662"/>
            <a:ext cx="1707839" cy="99464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8793" y="3156750"/>
            <a:ext cx="2681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7030A0"/>
                </a:solidFill>
                <a:latin typeface="+mj-lt"/>
              </a:rPr>
              <a:t>Жорж </a:t>
            </a:r>
            <a:r>
              <a:rPr lang="ru-RU" sz="1800" dirty="0" smtClean="0">
                <a:solidFill>
                  <a:srgbClr val="7030A0"/>
                </a:solidFill>
                <a:latin typeface="+mj-lt"/>
              </a:rPr>
              <a:t>Леопольд Кювье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5" t="5553" r="675" b="11635"/>
          <a:stretch/>
        </p:blipFill>
        <p:spPr>
          <a:xfrm>
            <a:off x="791999" y="1131750"/>
            <a:ext cx="1755000" cy="19055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3590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311525" y="411163"/>
            <a:ext cx="5400676" cy="4321175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67074" y="3172636"/>
            <a:ext cx="5489576" cy="1422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Зародыш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высокоорганизованного вида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может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обладать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сходством с зародышем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более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примитивного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вида, но никогда не бывает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похож</a:t>
            </a:r>
          </a:p>
          <a:p>
            <a:pPr algn="ctr">
              <a:lnSpc>
                <a:spcPct val="130000"/>
              </a:lnSpc>
            </a:pP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на </a:t>
            </a:r>
            <a:r>
              <a:rPr lang="ru-RU" sz="1700" dirty="0">
                <a:solidFill>
                  <a:schemeClr val="tx1"/>
                </a:solidFill>
                <a:latin typeface="+mn-lt"/>
              </a:rPr>
              <a:t>взрослую форму этого </a:t>
            </a:r>
            <a:r>
              <a:rPr lang="ru-RU" sz="1700" dirty="0" smtClean="0">
                <a:solidFill>
                  <a:schemeClr val="tx1"/>
                </a:solidFill>
                <a:latin typeface="+mn-lt"/>
              </a:rPr>
              <a:t>вида.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5306" y="3883728"/>
            <a:ext cx="1508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1792–1876)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789" y="3149823"/>
            <a:ext cx="2681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7030A0"/>
                </a:solidFill>
                <a:latin typeface="+mj-lt"/>
              </a:rPr>
              <a:t>Карл Эрнст </a:t>
            </a:r>
            <a:endParaRPr lang="ru-RU" sz="1800" dirty="0" smtClean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ru-RU" sz="1800" dirty="0" smtClean="0">
                <a:solidFill>
                  <a:srgbClr val="7030A0"/>
                </a:solidFill>
                <a:latin typeface="+mj-lt"/>
              </a:rPr>
              <a:t>фон Бэр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" t="2530" r="12139" b="39829"/>
          <a:stretch/>
        </p:blipFill>
        <p:spPr>
          <a:xfrm>
            <a:off x="791998" y="1131750"/>
            <a:ext cx="1755000" cy="1930500"/>
          </a:xfrm>
          <a:prstGeom prst="ellipse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110" y="906750"/>
            <a:ext cx="1925306" cy="1925306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292" y="909775"/>
            <a:ext cx="1940742" cy="1940742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87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411163"/>
            <a:ext cx="8280400" cy="432117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9088" r="12546"/>
          <a:stretch/>
        </p:blipFill>
        <p:spPr>
          <a:xfrm>
            <a:off x="6975841" y="892449"/>
            <a:ext cx="841439" cy="11291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43" t="23622" r="9360" b="40507"/>
          <a:stretch/>
        </p:blipFill>
        <p:spPr>
          <a:xfrm>
            <a:off x="7029453" y="2021559"/>
            <a:ext cx="890248" cy="15208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7624" r="33135"/>
          <a:stretch/>
        </p:blipFill>
        <p:spPr>
          <a:xfrm>
            <a:off x="5112000" y="892449"/>
            <a:ext cx="881506" cy="11291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8554" r="54829"/>
          <a:stretch/>
        </p:blipFill>
        <p:spPr>
          <a:xfrm>
            <a:off x="2955501" y="841935"/>
            <a:ext cx="829420" cy="12301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8483" r="74026"/>
          <a:stretch/>
        </p:blipFill>
        <p:spPr>
          <a:xfrm>
            <a:off x="1156171" y="830628"/>
            <a:ext cx="909537" cy="12815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3622" r="50544" b="40507"/>
          <a:stretch/>
        </p:blipFill>
        <p:spPr>
          <a:xfrm>
            <a:off x="2988870" y="2004345"/>
            <a:ext cx="881639" cy="14458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23622" r="73112" b="40507"/>
          <a:stretch/>
        </p:blipFill>
        <p:spPr>
          <a:xfrm>
            <a:off x="1278074" y="2159525"/>
            <a:ext cx="721233" cy="16428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5" t="23622" r="30818" b="40507"/>
          <a:stretch/>
        </p:blipFill>
        <p:spPr>
          <a:xfrm>
            <a:off x="5244361" y="2021558"/>
            <a:ext cx="826472" cy="15402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54" t="55249" r="8399"/>
          <a:stretch/>
        </p:blipFill>
        <p:spPr>
          <a:xfrm>
            <a:off x="7010235" y="3255071"/>
            <a:ext cx="868900" cy="17093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7" t="55249" r="49265"/>
          <a:stretch/>
        </p:blipFill>
        <p:spPr>
          <a:xfrm rot="490327">
            <a:off x="3075779" y="3201224"/>
            <a:ext cx="742252" cy="17257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2" t="55249" r="71110"/>
          <a:stretch/>
        </p:blipFill>
        <p:spPr>
          <a:xfrm rot="16461408">
            <a:off x="1392257" y="3294910"/>
            <a:ext cx="881506" cy="204950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2000" y="387029"/>
            <a:ext cx="829347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 smtClean="0">
                <a:solidFill>
                  <a:srgbClr val="7030A0"/>
                </a:solidFill>
                <a:latin typeface="+mj-lt"/>
              </a:rPr>
              <a:t>Сходство эмбрионов позвоночных на ранних стадиях развития </a:t>
            </a:r>
            <a:endParaRPr lang="ru-RU" sz="19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9" t="55249" r="29908"/>
          <a:stretch/>
        </p:blipFill>
        <p:spPr>
          <a:xfrm>
            <a:off x="5244361" y="3255400"/>
            <a:ext cx="807254" cy="179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2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11524" y="411163"/>
            <a:ext cx="5557801" cy="4321175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2960" y="3032020"/>
            <a:ext cx="5714927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500" dirty="0">
                <a:solidFill>
                  <a:schemeClr val="tx1"/>
                </a:solidFill>
                <a:latin typeface="+mn-lt"/>
              </a:rPr>
              <a:t>Р</a:t>
            </a: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асшифровал </a:t>
            </a:r>
            <a:r>
              <a:rPr lang="ru-RU" sz="1500" dirty="0">
                <a:solidFill>
                  <a:schemeClr val="tx1"/>
                </a:solidFill>
                <a:latin typeface="+mn-lt"/>
              </a:rPr>
              <a:t>и датировал геологическую </a:t>
            </a: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историю Земли</a:t>
            </a:r>
            <a:r>
              <a:rPr lang="ru-RU" sz="1500" dirty="0">
                <a:solidFill>
                  <a:schemeClr val="tx1"/>
                </a:solidFill>
                <a:latin typeface="+mn-lt"/>
              </a:rPr>
              <a:t>. </a:t>
            </a:r>
            <a:endParaRPr lang="ru-RU" sz="1500" dirty="0" smtClean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30000"/>
              </a:lnSpc>
            </a:pP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Он </a:t>
            </a:r>
            <a:r>
              <a:rPr lang="ru-RU" sz="1500" dirty="0">
                <a:solidFill>
                  <a:schemeClr val="tx1"/>
                </a:solidFill>
                <a:latin typeface="+mn-lt"/>
              </a:rPr>
              <a:t>показал, </a:t>
            </a: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что климатические факторы могут</a:t>
            </a:r>
          </a:p>
          <a:p>
            <a:pPr algn="ctr">
              <a:lnSpc>
                <a:spcPct val="130000"/>
              </a:lnSpc>
            </a:pP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объяснить </a:t>
            </a:r>
            <a:r>
              <a:rPr lang="ru-RU" sz="1500" dirty="0">
                <a:solidFill>
                  <a:schemeClr val="tx1"/>
                </a:solidFill>
                <a:latin typeface="+mn-lt"/>
              </a:rPr>
              <a:t>как нынешние, так и прошлые </a:t>
            </a: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изменения</a:t>
            </a:r>
          </a:p>
          <a:p>
            <a:pPr algn="ctr">
              <a:lnSpc>
                <a:spcPct val="130000"/>
              </a:lnSpc>
            </a:pP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земной </a:t>
            </a:r>
            <a:r>
              <a:rPr lang="ru-RU" sz="1500" dirty="0">
                <a:solidFill>
                  <a:schemeClr val="tx1"/>
                </a:solidFill>
                <a:latin typeface="+mn-lt"/>
              </a:rPr>
              <a:t>поверхности, а следовательно, и изменения </a:t>
            </a:r>
            <a:endParaRPr lang="ru-RU" sz="1500" dirty="0" smtClean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30000"/>
              </a:lnSpc>
            </a:pP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в </a:t>
            </a:r>
            <a:r>
              <a:rPr lang="ru-RU" sz="1500" dirty="0">
                <a:solidFill>
                  <a:schemeClr val="tx1"/>
                </a:solidFill>
                <a:latin typeface="+mn-lt"/>
              </a:rPr>
              <a:t>составе органического мира. </a:t>
            </a:r>
            <a:endParaRPr lang="ru-RU" sz="15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7102" y="3960041"/>
            <a:ext cx="1508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(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1797–1875)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0" t="9843" r="19066" b="35827"/>
          <a:stretch/>
        </p:blipFill>
        <p:spPr>
          <a:xfrm>
            <a:off x="823795" y="1348414"/>
            <a:ext cx="1755000" cy="1930500"/>
          </a:xfrm>
          <a:prstGeom prst="ellipse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60587" y="3511756"/>
            <a:ext cx="2681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7030A0"/>
                </a:solidFill>
                <a:latin typeface="+mj-lt"/>
              </a:rPr>
              <a:t>Чарлз Лайель </a:t>
            </a:r>
            <a:endParaRPr lang="ru-RU" sz="1800" dirty="0" smtClean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753" y="339149"/>
            <a:ext cx="2749339" cy="26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5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4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1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5028289" y="1131750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3746" y="411163"/>
            <a:ext cx="3414127" cy="180058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82873" y="572792"/>
            <a:ext cx="3375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800" dirty="0">
                <a:latin typeface="+mn-lt"/>
              </a:rPr>
              <a:t>Идеи </a:t>
            </a:r>
            <a:r>
              <a:rPr lang="ru-RU" sz="1800" dirty="0" smtClean="0">
                <a:latin typeface="+mn-lt"/>
              </a:rPr>
              <a:t>Чарлза </a:t>
            </a:r>
            <a:r>
              <a:rPr lang="ru-RU" sz="1800" dirty="0">
                <a:latin typeface="+mn-lt"/>
              </a:rPr>
              <a:t>Лайеля </a:t>
            </a:r>
            <a:r>
              <a:rPr lang="ru-RU" sz="1800" dirty="0" smtClean="0">
                <a:latin typeface="+mn-lt"/>
              </a:rPr>
              <a:t>стали</a:t>
            </a: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толчком </a:t>
            </a:r>
            <a:r>
              <a:rPr lang="ru-RU" sz="1800" dirty="0">
                <a:latin typeface="+mn-lt"/>
              </a:rPr>
              <a:t>для </a:t>
            </a:r>
            <a:r>
              <a:rPr lang="ru-RU" sz="1800" dirty="0" smtClean="0">
                <a:latin typeface="+mn-lt"/>
              </a:rPr>
              <a:t>создания</a:t>
            </a: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научной </a:t>
            </a:r>
            <a:r>
              <a:rPr lang="ru-RU" sz="1800" dirty="0">
                <a:latin typeface="+mn-lt"/>
              </a:rPr>
              <a:t>теории </a:t>
            </a:r>
            <a:r>
              <a:rPr lang="ru-RU" sz="1800" dirty="0" smtClean="0">
                <a:latin typeface="+mn-lt"/>
              </a:rPr>
              <a:t>эволюции</a:t>
            </a: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органического </a:t>
            </a:r>
            <a:r>
              <a:rPr lang="ru-RU" sz="1800" dirty="0">
                <a:latin typeface="+mn-lt"/>
              </a:rPr>
              <a:t>мира.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2" y="1401750"/>
            <a:ext cx="2393749" cy="281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7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11200" y="2925435"/>
            <a:ext cx="572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  <a:latin typeface="+mj-lt"/>
              </a:rPr>
              <a:t>Чарлз Роберт </a:t>
            </a:r>
            <a:r>
              <a:rPr lang="ru-RU" sz="2400" dirty="0" smtClean="0">
                <a:solidFill>
                  <a:srgbClr val="FFC000"/>
                </a:solidFill>
                <a:latin typeface="+mj-lt"/>
              </a:rPr>
              <a:t>Дарвин</a:t>
            </a:r>
            <a:endParaRPr lang="ru-RU" sz="24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28219" y="3538355"/>
            <a:ext cx="1687562" cy="383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(1809–1882)</a:t>
            </a:r>
            <a:endParaRPr lang="ru-RU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48"/>
          <a:stretch/>
        </p:blipFill>
        <p:spPr>
          <a:xfrm>
            <a:off x="3672000" y="951750"/>
            <a:ext cx="1800000" cy="1841066"/>
          </a:xfrm>
          <a:prstGeom prst="ellipse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8589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5028289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23624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57000" y="4327689"/>
            <a:ext cx="1754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Чарлз Дарвин 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20697" y="4266623"/>
            <a:ext cx="1754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Чарлз Лайель 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31" y="1183452"/>
            <a:ext cx="2091962" cy="28129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519" y="1183452"/>
            <a:ext cx="2220916" cy="281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6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9" y="542972"/>
            <a:ext cx="7746031" cy="4279365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456740" y="1782655"/>
            <a:ext cx="547357" cy="1688319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Скругленная соединительная линия 5"/>
          <p:cNvCxnSpPr/>
          <p:nvPr/>
        </p:nvCxnSpPr>
        <p:spPr>
          <a:xfrm rot="10800000" flipV="1">
            <a:off x="3219735" y="3725946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кругленная соединительная линия 6"/>
          <p:cNvCxnSpPr/>
          <p:nvPr/>
        </p:nvCxnSpPr>
        <p:spPr>
          <a:xfrm rot="10800000" flipV="1">
            <a:off x="2754416" y="4404996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кругленная соединительная линия 7"/>
          <p:cNvCxnSpPr/>
          <p:nvPr/>
        </p:nvCxnSpPr>
        <p:spPr>
          <a:xfrm rot="16200000" flipV="1">
            <a:off x="2359875" y="3399894"/>
            <a:ext cx="336411" cy="142159"/>
          </a:xfrm>
          <a:prstGeom prst="curvedConnector3">
            <a:avLst>
              <a:gd name="adj1" fmla="val -17952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610478" y="3678553"/>
            <a:ext cx="43381" cy="720819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0" y="3247880"/>
            <a:ext cx="2522545" cy="739775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882727" y="3665221"/>
            <a:ext cx="1261274" cy="547434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кругленная соединительная линия 11"/>
          <p:cNvCxnSpPr/>
          <p:nvPr/>
        </p:nvCxnSpPr>
        <p:spPr>
          <a:xfrm rot="10800000" flipV="1">
            <a:off x="7102055" y="4190831"/>
            <a:ext cx="266399" cy="224999"/>
          </a:xfrm>
          <a:prstGeom prst="curvedConnector3">
            <a:avLst>
              <a:gd name="adj1" fmla="val -45906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7270199" y="4100155"/>
            <a:ext cx="612528" cy="112500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597000" y="4156405"/>
            <a:ext cx="505054" cy="242967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10800000">
            <a:off x="5163672" y="3862634"/>
            <a:ext cx="1433329" cy="269090"/>
          </a:xfrm>
          <a:prstGeom prst="curvedConnector3">
            <a:avLst>
              <a:gd name="adj1" fmla="val 15288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rot="10800000" flipV="1">
            <a:off x="4638662" y="3884677"/>
            <a:ext cx="483673" cy="271727"/>
          </a:xfrm>
          <a:prstGeom prst="curvedConnector3">
            <a:avLst>
              <a:gd name="adj1" fmla="val 5517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456740" y="3584292"/>
            <a:ext cx="1181921" cy="572113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/>
          <p:nvPr/>
        </p:nvCxnSpPr>
        <p:spPr>
          <a:xfrm rot="10800000" flipV="1">
            <a:off x="3002582" y="4093418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511439" y="1848629"/>
            <a:ext cx="536261" cy="1697976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3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876579" y="604716"/>
            <a:ext cx="3398214" cy="339821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31799" y="4011750"/>
            <a:ext cx="2520951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92583" y="4159678"/>
            <a:ext cx="239938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Корабль «</a:t>
            </a:r>
            <a:r>
              <a:rPr lang="ru-RU" sz="1800" dirty="0" err="1" smtClean="0">
                <a:latin typeface="+mn-lt"/>
              </a:rPr>
              <a:t>Бигль</a:t>
            </a:r>
            <a:r>
              <a:rPr lang="ru-RU" sz="1800" dirty="0" smtClean="0">
                <a:latin typeface="+mn-lt"/>
              </a:rPr>
              <a:t>»</a:t>
            </a:r>
            <a:endParaRPr lang="ru-RU" sz="1800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335" y="861750"/>
            <a:ext cx="2368260" cy="26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7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929498" y="996750"/>
            <a:ext cx="3002478" cy="3002478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235301" y="996750"/>
            <a:ext cx="3002478" cy="3002478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63" y="345609"/>
            <a:ext cx="8756650" cy="36933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Исчезнувшие виды</a:t>
            </a:r>
            <a:endParaRPr lang="ru-RU" sz="2400" dirty="0">
              <a:solidFill>
                <a:srgbClr val="7030A0"/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89500" y="4078196"/>
            <a:ext cx="189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Оранжевая жаба 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05728" y="4078196"/>
            <a:ext cx="227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Морская корова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404" y="1879023"/>
            <a:ext cx="2566272" cy="112192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486" y="2086774"/>
            <a:ext cx="1634501" cy="129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4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5028289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23624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832475" y="4344990"/>
            <a:ext cx="1754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Чарлз Лайель 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14" y="1328940"/>
            <a:ext cx="1749596" cy="24860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519" y="1183452"/>
            <a:ext cx="2220916" cy="281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6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23624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51388" y="1716750"/>
            <a:ext cx="3960812" cy="180058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595232" y="2051503"/>
            <a:ext cx="4269721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800" dirty="0">
                <a:latin typeface="+mn-lt"/>
              </a:rPr>
              <a:t>Лайель считал, что </a:t>
            </a:r>
            <a:r>
              <a:rPr lang="ru-RU" sz="1800" dirty="0" smtClean="0">
                <a:latin typeface="+mn-lt"/>
              </a:rPr>
              <a:t>поверхность</a:t>
            </a: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Земли </a:t>
            </a:r>
            <a:r>
              <a:rPr lang="ru-RU" sz="1800" dirty="0">
                <a:latin typeface="+mn-lt"/>
              </a:rPr>
              <a:t>постоянно менялась </a:t>
            </a:r>
            <a:r>
              <a:rPr lang="ru-RU" sz="1800" dirty="0" smtClean="0">
                <a:latin typeface="+mn-lt"/>
              </a:rPr>
              <a:t>на</a:t>
            </a:r>
          </a:p>
          <a:p>
            <a:pPr algn="ctr">
              <a:lnSpc>
                <a:spcPct val="125000"/>
              </a:lnSpc>
            </a:pPr>
            <a:r>
              <a:rPr lang="ru-RU" sz="1800" dirty="0" smtClean="0">
                <a:latin typeface="+mn-lt"/>
              </a:rPr>
              <a:t>протяжении </a:t>
            </a:r>
            <a:r>
              <a:rPr lang="ru-RU" sz="1800" dirty="0">
                <a:latin typeface="+mn-lt"/>
              </a:rPr>
              <a:t>времени.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14" y="1328940"/>
            <a:ext cx="1749596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8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9" y="542972"/>
            <a:ext cx="7746031" cy="4279365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456740" y="1782655"/>
            <a:ext cx="547357" cy="1688319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Скругленная соединительная линия 5"/>
          <p:cNvCxnSpPr/>
          <p:nvPr/>
        </p:nvCxnSpPr>
        <p:spPr>
          <a:xfrm rot="10800000" flipV="1">
            <a:off x="3219735" y="3725946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кругленная соединительная линия 6"/>
          <p:cNvCxnSpPr/>
          <p:nvPr/>
        </p:nvCxnSpPr>
        <p:spPr>
          <a:xfrm rot="10800000" flipV="1">
            <a:off x="2754416" y="4404996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кругленная соединительная линия 7"/>
          <p:cNvCxnSpPr/>
          <p:nvPr/>
        </p:nvCxnSpPr>
        <p:spPr>
          <a:xfrm rot="16200000" flipV="1">
            <a:off x="2359875" y="3399894"/>
            <a:ext cx="336411" cy="142159"/>
          </a:xfrm>
          <a:prstGeom prst="curvedConnector3">
            <a:avLst>
              <a:gd name="adj1" fmla="val -17952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610478" y="3678553"/>
            <a:ext cx="43381" cy="720819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0" y="3247880"/>
            <a:ext cx="2522545" cy="739775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882727" y="3665221"/>
            <a:ext cx="1261274" cy="547434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кругленная соединительная линия 11"/>
          <p:cNvCxnSpPr/>
          <p:nvPr/>
        </p:nvCxnSpPr>
        <p:spPr>
          <a:xfrm rot="10800000" flipV="1">
            <a:off x="7102055" y="4190831"/>
            <a:ext cx="266399" cy="224999"/>
          </a:xfrm>
          <a:prstGeom prst="curvedConnector3">
            <a:avLst>
              <a:gd name="adj1" fmla="val -45906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7270199" y="4100155"/>
            <a:ext cx="612528" cy="112500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597000" y="4156405"/>
            <a:ext cx="505054" cy="242967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10800000">
            <a:off x="5163672" y="3862634"/>
            <a:ext cx="1433329" cy="269090"/>
          </a:xfrm>
          <a:prstGeom prst="curvedConnector3">
            <a:avLst>
              <a:gd name="adj1" fmla="val 15288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rot="10800000" flipV="1">
            <a:off x="4638662" y="3884677"/>
            <a:ext cx="483673" cy="271727"/>
          </a:xfrm>
          <a:prstGeom prst="curvedConnector3">
            <a:avLst>
              <a:gd name="adj1" fmla="val 5517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456740" y="3584292"/>
            <a:ext cx="1181921" cy="572113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/>
          <p:nvPr/>
        </p:nvCxnSpPr>
        <p:spPr>
          <a:xfrm rot="10800000" flipV="1">
            <a:off x="3002582" y="4093418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511439" y="1848629"/>
            <a:ext cx="536261" cy="1697976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36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386" y="661724"/>
            <a:ext cx="3222000" cy="3329788"/>
          </a:xfrm>
          <a:prstGeom prst="ellipse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1191" y="3517143"/>
            <a:ext cx="399142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dirty="0">
                <a:latin typeface="+mn-lt"/>
              </a:rPr>
              <a:t>Один из раритетов Дарвиновского Государственного музея </a:t>
            </a:r>
            <a:r>
              <a:rPr lang="ru-RU" sz="1700" dirty="0" smtClean="0">
                <a:latin typeface="+mn-lt"/>
              </a:rPr>
              <a:t>— скелет </a:t>
            </a:r>
            <a:r>
              <a:rPr lang="ru-RU" sz="1700" dirty="0">
                <a:latin typeface="+mn-lt"/>
              </a:rPr>
              <a:t>дронта, нелетающей птицы, некогда обитавшей на о. </a:t>
            </a:r>
            <a:r>
              <a:rPr lang="ru-RU" sz="1700" dirty="0" smtClean="0">
                <a:latin typeface="+mn-lt"/>
              </a:rPr>
              <a:t>Маврикий.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1801" y="3426750"/>
            <a:ext cx="3960812" cy="131956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72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9" y="542972"/>
            <a:ext cx="7746031" cy="4279365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 rot="1269082">
            <a:off x="2950271" y="4501320"/>
            <a:ext cx="363734" cy="264296"/>
          </a:xfrm>
          <a:prstGeom prst="ellipse">
            <a:avLst/>
          </a:prstGeom>
          <a:noFill/>
          <a:ln w="285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3" r="18871"/>
          <a:stretch/>
        </p:blipFill>
        <p:spPr>
          <a:xfrm>
            <a:off x="3257915" y="3738940"/>
            <a:ext cx="899767" cy="108048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00889" y="4051291"/>
            <a:ext cx="1657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Фолклендские острова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891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747000" y="1086750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2000" y="423973"/>
            <a:ext cx="72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7030A0"/>
                </a:solidFill>
                <a:latin typeface="+mn-lt"/>
              </a:rPr>
              <a:t>С</a:t>
            </a:r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уществует </a:t>
            </a:r>
            <a:r>
              <a:rPr lang="ru-RU" sz="1600" dirty="0">
                <a:solidFill>
                  <a:srgbClr val="7030A0"/>
                </a:solidFill>
                <a:latin typeface="+mn-lt"/>
              </a:rPr>
              <a:t>ли строгая граница, отделяющая животных от растений?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74" y="1851750"/>
            <a:ext cx="2988693" cy="203175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5067000" y="1086750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437" y="1750104"/>
            <a:ext cx="2804501" cy="211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1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9" y="542972"/>
            <a:ext cx="7746031" cy="42793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3" r="18871"/>
          <a:stretch/>
        </p:blipFill>
        <p:spPr>
          <a:xfrm>
            <a:off x="1745811" y="3671591"/>
            <a:ext cx="899767" cy="10804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1806" y="2994680"/>
            <a:ext cx="1657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Андийские Кордильеры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2660086" y="3128790"/>
            <a:ext cx="226441" cy="1432193"/>
          </a:xfrm>
          <a:custGeom>
            <a:avLst/>
            <a:gdLst>
              <a:gd name="connsiteX0" fmla="*/ 5996 w 226441"/>
              <a:gd name="connsiteY0" fmla="*/ 0 h 1432193"/>
              <a:gd name="connsiteX1" fmla="*/ 28030 w 226441"/>
              <a:gd name="connsiteY1" fmla="*/ 407624 h 1432193"/>
              <a:gd name="connsiteX2" fmla="*/ 226333 w 226441"/>
              <a:gd name="connsiteY2" fmla="*/ 583894 h 1432193"/>
              <a:gd name="connsiteX3" fmla="*/ 50063 w 226441"/>
              <a:gd name="connsiteY3" fmla="*/ 1432193 h 1432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441" h="1432193">
                <a:moveTo>
                  <a:pt x="5996" y="0"/>
                </a:moveTo>
                <a:cubicBezTo>
                  <a:pt x="-1349" y="155154"/>
                  <a:pt x="-8693" y="310308"/>
                  <a:pt x="28030" y="407624"/>
                </a:cubicBezTo>
                <a:cubicBezTo>
                  <a:pt x="64753" y="504940"/>
                  <a:pt x="222661" y="413133"/>
                  <a:pt x="226333" y="583894"/>
                </a:cubicBezTo>
                <a:cubicBezTo>
                  <a:pt x="230005" y="754655"/>
                  <a:pt x="140034" y="1093424"/>
                  <a:pt x="50063" y="1432193"/>
                </a:cubicBezTo>
              </a:path>
            </a:pathLst>
          </a:custGeom>
          <a:noFill/>
          <a:ln w="28575">
            <a:solidFill>
              <a:srgbClr val="7030A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883624" y="900859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2" t="13237" r="13093" b="18685"/>
          <a:stretch/>
        </p:blipFill>
        <p:spPr>
          <a:xfrm>
            <a:off x="4202164" y="2594490"/>
            <a:ext cx="1583527" cy="1325744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54" y="1298187"/>
            <a:ext cx="1816928" cy="1306371"/>
          </a:xfrm>
          <a:prstGeom prst="ellipse">
            <a:avLst/>
          </a:prstGeom>
          <a:effectLst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972000" y="423973"/>
            <a:ext cx="72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7030A0"/>
                </a:solidFill>
                <a:latin typeface="+mn-lt"/>
              </a:rPr>
              <a:t>Что же они здесь делают, ведь место их обитания </a:t>
            </a:r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вода?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124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66900" y="2506733"/>
            <a:ext cx="126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Южная Америка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3962" y="498118"/>
            <a:ext cx="1657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Галапагосские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острова</a:t>
            </a:r>
          </a:p>
        </p:txBody>
      </p:sp>
      <p:sp>
        <p:nvSpPr>
          <p:cNvPr id="11" name="Овал 10"/>
          <p:cNvSpPr/>
          <p:nvPr/>
        </p:nvSpPr>
        <p:spPr>
          <a:xfrm rot="1269082">
            <a:off x="6043957" y="1039661"/>
            <a:ext cx="618037" cy="503413"/>
          </a:xfrm>
          <a:prstGeom prst="ellipse">
            <a:avLst/>
          </a:prstGeom>
          <a:noFill/>
          <a:ln w="28575"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912000" y="1197166"/>
            <a:ext cx="117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+mn-lt"/>
              </a:rPr>
              <a:t>Эквадор</a:t>
            </a:r>
            <a:endParaRPr lang="ru-RU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4224" y="3336750"/>
            <a:ext cx="1657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Тихий океан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cxnSp>
        <p:nvCxnSpPr>
          <p:cNvPr id="14" name="Соединительная линия уступом 13"/>
          <p:cNvCxnSpPr>
            <a:endCxn id="11" idx="3"/>
          </p:cNvCxnSpPr>
          <p:nvPr/>
        </p:nvCxnSpPr>
        <p:spPr>
          <a:xfrm flipV="1">
            <a:off x="3222000" y="1378515"/>
            <a:ext cx="2862965" cy="1193235"/>
          </a:xfrm>
          <a:prstGeom prst="bentConnector2">
            <a:avLst/>
          </a:prstGeom>
          <a:ln>
            <a:solidFill>
              <a:schemeClr val="accent5">
                <a:lumMod val="50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1238" y="2878963"/>
            <a:ext cx="117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err="1" smtClean="0">
                <a:solidFill>
                  <a:schemeClr val="bg1"/>
                </a:solidFill>
                <a:latin typeface="+mn-lt"/>
              </a:rPr>
              <a:t>Фернандина</a:t>
            </a:r>
            <a:endParaRPr lang="ru-RU" sz="9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7000" y="4281750"/>
            <a:ext cx="117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err="1" smtClean="0">
                <a:solidFill>
                  <a:schemeClr val="bg1"/>
                </a:solidFill>
                <a:latin typeface="+mn-lt"/>
              </a:rPr>
              <a:t>Исабела</a:t>
            </a:r>
            <a:endParaRPr lang="ru-RU" sz="9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6890" y="2683704"/>
            <a:ext cx="1170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solidFill>
                  <a:schemeClr val="bg1"/>
                </a:solidFill>
                <a:latin typeface="+mn-lt"/>
              </a:rPr>
              <a:t>Сан-Сальвадор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32000" y="3731224"/>
            <a:ext cx="1170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solidFill>
                  <a:schemeClr val="bg1"/>
                </a:solidFill>
                <a:latin typeface="+mn-lt"/>
              </a:rPr>
              <a:t>Санта-</a:t>
            </a:r>
            <a:r>
              <a:rPr lang="ru-RU" sz="800" dirty="0" err="1" smtClean="0">
                <a:solidFill>
                  <a:schemeClr val="bg1"/>
                </a:solidFill>
                <a:latin typeface="+mn-lt"/>
              </a:rPr>
              <a:t>Крус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27000" y="4416750"/>
            <a:ext cx="117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solidFill>
                  <a:schemeClr val="bg1"/>
                </a:solidFill>
                <a:latin typeface="+mn-lt"/>
              </a:rPr>
              <a:t>Сан-</a:t>
            </a:r>
          </a:p>
          <a:p>
            <a:pPr algn="ctr"/>
            <a:r>
              <a:rPr lang="ru-RU" sz="800" dirty="0" err="1" smtClean="0">
                <a:solidFill>
                  <a:schemeClr val="bg1"/>
                </a:solidFill>
                <a:latin typeface="+mn-lt"/>
              </a:rPr>
              <a:t>Кристобаль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26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5028289" y="681750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23624" y="681750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75311" y="4132332"/>
            <a:ext cx="225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Гигантская черепаха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5877" y="4132332"/>
            <a:ext cx="259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Великолепный фрегат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94694" y="1440253"/>
            <a:ext cx="2510198" cy="20293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00" y="1260253"/>
            <a:ext cx="2475000" cy="218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5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000" y="996750"/>
            <a:ext cx="3528000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heel spokes="1"/>
      </p:transition>
    </mc:Choice>
    <mc:Fallback xmlns=""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028289" y="681750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3624" y="681750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967" y="4086318"/>
            <a:ext cx="26666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Красный рифовый краб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85308" y="4086318"/>
            <a:ext cx="259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solidFill>
                  <a:srgbClr val="7030A0"/>
                </a:solidFill>
                <a:latin typeface="+mn-lt"/>
              </a:rPr>
              <a:t>Голубоногая</a:t>
            </a:r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 олуша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36" y="1710253"/>
            <a:ext cx="2809720" cy="12384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5266" y="1530253"/>
            <a:ext cx="2958283" cy="201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8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499" y="411163"/>
            <a:ext cx="2520951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4545" y="411163"/>
            <a:ext cx="2399381" cy="731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 err="1" smtClean="0">
                <a:latin typeface="+mn-lt"/>
              </a:rPr>
              <a:t>Галапагосские</a:t>
            </a:r>
            <a:r>
              <a:rPr lang="ru-RU" sz="1800" dirty="0" smtClean="0">
                <a:latin typeface="+mn-lt"/>
              </a:rPr>
              <a:t> вьюрки </a:t>
            </a:r>
            <a:endParaRPr lang="ru-RU" sz="1800" dirty="0">
              <a:latin typeface="+mn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46405" y="1896750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592410" y="1900811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636723" y="1902074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1036" y="1902074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8" t="16898" r="47509" b="66479"/>
          <a:stretch/>
        </p:blipFill>
        <p:spPr>
          <a:xfrm>
            <a:off x="869429" y="2436750"/>
            <a:ext cx="1221716" cy="10092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2567" r="52258" b="86333"/>
          <a:stretch/>
        </p:blipFill>
        <p:spPr>
          <a:xfrm>
            <a:off x="2870133" y="2546472"/>
            <a:ext cx="1272319" cy="7518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5" t="35062" r="58263" b="44815"/>
          <a:stretch/>
        </p:blipFill>
        <p:spPr>
          <a:xfrm>
            <a:off x="4828481" y="2491386"/>
            <a:ext cx="1290658" cy="8619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8" t="37751" b="46501"/>
          <a:stretch/>
        </p:blipFill>
        <p:spPr>
          <a:xfrm>
            <a:off x="7068234" y="2491386"/>
            <a:ext cx="1093366" cy="70495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7787" y="3866075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Большой древесный вьюрок </a:t>
            </a:r>
            <a:endParaRPr lang="ru-RU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3793" y="3866960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Славковый </a:t>
            </a:r>
          </a:p>
          <a:p>
            <a:pPr algn="ctr"/>
            <a:r>
              <a:rPr lang="ru-RU" dirty="0" smtClean="0">
                <a:latin typeface="+mn-lt"/>
              </a:rPr>
              <a:t>вьюрок</a:t>
            </a:r>
            <a:endParaRPr lang="ru-RU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58105" y="3866960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Кактусовый </a:t>
            </a:r>
          </a:p>
          <a:p>
            <a:pPr algn="ctr"/>
            <a:r>
              <a:rPr lang="ru-RU" dirty="0" smtClean="0">
                <a:latin typeface="+mn-lt"/>
              </a:rPr>
              <a:t>вьюрок</a:t>
            </a:r>
            <a:endParaRPr lang="ru-RU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02417" y="3866960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Мангровый древесный вьюрок 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360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5" grpId="0"/>
      <p:bldP spid="16" grpId="0"/>
      <p:bldP spid="1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499" y="411163"/>
            <a:ext cx="2520951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4545" y="411163"/>
            <a:ext cx="2399381" cy="731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 err="1" smtClean="0">
                <a:latin typeface="+mn-lt"/>
              </a:rPr>
              <a:t>Галапагосские</a:t>
            </a:r>
            <a:r>
              <a:rPr lang="ru-RU" sz="1800" dirty="0" smtClean="0">
                <a:latin typeface="+mn-lt"/>
              </a:rPr>
              <a:t> вьюрки </a:t>
            </a:r>
            <a:endParaRPr lang="ru-RU" sz="1800" dirty="0">
              <a:latin typeface="+mn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46405" y="1896750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592410" y="1900811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636723" y="1902074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1036" y="1902074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23" t="77822"/>
          <a:stretch/>
        </p:blipFill>
        <p:spPr>
          <a:xfrm>
            <a:off x="820016" y="2360360"/>
            <a:ext cx="1232842" cy="9405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25102" y="3889604"/>
            <a:ext cx="2022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Большой кактусовый земляной вьюрок </a:t>
            </a:r>
            <a:endParaRPr lang="ru-RU" dirty="0">
              <a:latin typeface="+mn-l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72747" r="21875" b="9755"/>
          <a:stretch/>
        </p:blipFill>
        <p:spPr>
          <a:xfrm>
            <a:off x="2748869" y="2549381"/>
            <a:ext cx="1465116" cy="91569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612561" y="3889604"/>
            <a:ext cx="182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Кактусовый земляной вьюрок </a:t>
            </a:r>
            <a:endParaRPr lang="ru-RU" dirty="0">
              <a:latin typeface="+mn-l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2" t="36527" r="27850" b="46850"/>
          <a:stretch/>
        </p:blipFill>
        <p:spPr>
          <a:xfrm>
            <a:off x="4936066" y="2596075"/>
            <a:ext cx="1022878" cy="62692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558105" y="3893461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Толстоклювый древесный вьюрок </a:t>
            </a:r>
            <a:endParaRPr lang="ru-RU" dirty="0">
              <a:latin typeface="+mn-lt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0" t="19248" r="27616" b="67629"/>
          <a:stretch/>
        </p:blipFill>
        <p:spPr>
          <a:xfrm>
            <a:off x="7070863" y="2575466"/>
            <a:ext cx="935399" cy="66814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602418" y="3886951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Малый древесный вьюрок 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286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1" grpId="0"/>
      <p:bldP spid="23" grpId="0"/>
      <p:bldP spid="2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161039"/>
            <a:ext cx="7867745" cy="26357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429" y="2177980"/>
            <a:ext cx="4660319" cy="2699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604" y="2591862"/>
            <a:ext cx="487681" cy="377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848" y="2223461"/>
            <a:ext cx="539497" cy="377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56" y="1495518"/>
            <a:ext cx="487681" cy="3474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501" y="1911064"/>
            <a:ext cx="505969" cy="335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0712">
            <a:off x="2396772" y="1684954"/>
            <a:ext cx="582169" cy="3657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775">
            <a:off x="3242669" y="1222576"/>
            <a:ext cx="694945" cy="6248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3191">
            <a:off x="3679559" y="1111821"/>
            <a:ext cx="643129" cy="5699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0924">
            <a:off x="4073399" y="1105424"/>
            <a:ext cx="722377" cy="5699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21180">
            <a:off x="4399684" y="1081702"/>
            <a:ext cx="786386" cy="6248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806" y="1302052"/>
            <a:ext cx="411481" cy="3596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85" y="1382950"/>
            <a:ext cx="438913" cy="3840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451" y="1510959"/>
            <a:ext cx="484633" cy="41148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56" y="1683268"/>
            <a:ext cx="484633" cy="4236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522" y="1914723"/>
            <a:ext cx="566929" cy="5334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26" y="2206128"/>
            <a:ext cx="512065" cy="5151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31" y="2630885"/>
            <a:ext cx="539497" cy="43586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71" name="Овал 70"/>
          <p:cNvSpPr/>
          <p:nvPr/>
        </p:nvSpPr>
        <p:spPr>
          <a:xfrm>
            <a:off x="1843151" y="3056229"/>
            <a:ext cx="161527" cy="161527"/>
          </a:xfrm>
          <a:prstGeom prst="ellipse">
            <a:avLst/>
          </a:prstGeom>
          <a:solidFill>
            <a:srgbClr val="4FE1FC"/>
          </a:solidFill>
          <a:ln>
            <a:solidFill>
              <a:srgbClr val="2DAA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202348" y="2688415"/>
            <a:ext cx="161527" cy="161527"/>
          </a:xfrm>
          <a:prstGeom prst="ellipse">
            <a:avLst/>
          </a:prstGeom>
          <a:solidFill>
            <a:srgbClr val="4FE1FC"/>
          </a:solidFill>
          <a:ln>
            <a:solidFill>
              <a:srgbClr val="2DAA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2526329" y="2413359"/>
            <a:ext cx="161527" cy="161527"/>
          </a:xfrm>
          <a:prstGeom prst="ellipse">
            <a:avLst/>
          </a:prstGeom>
          <a:solidFill>
            <a:srgbClr val="4FE1FC"/>
          </a:solidFill>
          <a:ln>
            <a:solidFill>
              <a:srgbClr val="2DAA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2804908" y="2183303"/>
            <a:ext cx="161527" cy="161527"/>
          </a:xfrm>
          <a:prstGeom prst="ellipse">
            <a:avLst/>
          </a:prstGeom>
          <a:solidFill>
            <a:srgbClr val="4FE1FC"/>
          </a:solidFill>
          <a:ln>
            <a:solidFill>
              <a:srgbClr val="2DAA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3209746" y="1964996"/>
            <a:ext cx="161527" cy="161527"/>
          </a:xfrm>
          <a:prstGeom prst="ellipse">
            <a:avLst/>
          </a:prstGeom>
          <a:solidFill>
            <a:srgbClr val="4FE1FC"/>
          </a:solidFill>
          <a:ln>
            <a:solidFill>
              <a:srgbClr val="2DAA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3624076" y="1779375"/>
            <a:ext cx="161527" cy="161527"/>
          </a:xfrm>
          <a:prstGeom prst="ellipse">
            <a:avLst/>
          </a:prstGeom>
          <a:solidFill>
            <a:srgbClr val="FE6C54"/>
          </a:solidFill>
          <a:ln>
            <a:solidFill>
              <a:srgbClr val="C33C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4018433" y="1692884"/>
            <a:ext cx="161527" cy="161527"/>
          </a:xfrm>
          <a:prstGeom prst="ellipse">
            <a:avLst/>
          </a:prstGeom>
          <a:solidFill>
            <a:srgbClr val="FE6C54"/>
          </a:solidFill>
          <a:ln>
            <a:solidFill>
              <a:srgbClr val="C33C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4377590" y="1671652"/>
            <a:ext cx="161527" cy="161527"/>
          </a:xfrm>
          <a:prstGeom prst="ellipse">
            <a:avLst/>
          </a:prstGeom>
          <a:solidFill>
            <a:srgbClr val="FE6C54"/>
          </a:solidFill>
          <a:ln>
            <a:solidFill>
              <a:srgbClr val="C33C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4764842" y="1716699"/>
            <a:ext cx="161527" cy="161527"/>
          </a:xfrm>
          <a:prstGeom prst="ellipse">
            <a:avLst/>
          </a:prstGeom>
          <a:solidFill>
            <a:srgbClr val="FE6C54"/>
          </a:solidFill>
          <a:ln>
            <a:solidFill>
              <a:srgbClr val="C33C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5138469" y="1801714"/>
            <a:ext cx="161527" cy="161527"/>
          </a:xfrm>
          <a:prstGeom prst="ellipse">
            <a:avLst/>
          </a:prstGeom>
          <a:solidFill>
            <a:srgbClr val="5FD654"/>
          </a:solidFill>
          <a:ln>
            <a:solidFill>
              <a:srgbClr val="409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5500969" y="1918140"/>
            <a:ext cx="161527" cy="161527"/>
          </a:xfrm>
          <a:prstGeom prst="ellipse">
            <a:avLst/>
          </a:prstGeom>
          <a:solidFill>
            <a:srgbClr val="5FD654"/>
          </a:solidFill>
          <a:ln>
            <a:solidFill>
              <a:srgbClr val="409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5817030" y="2091467"/>
            <a:ext cx="161527" cy="161527"/>
          </a:xfrm>
          <a:prstGeom prst="ellipse">
            <a:avLst/>
          </a:prstGeom>
          <a:solidFill>
            <a:srgbClr val="5FD654"/>
          </a:solidFill>
          <a:ln>
            <a:solidFill>
              <a:srgbClr val="409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6178021" y="2290649"/>
            <a:ext cx="161527" cy="161527"/>
          </a:xfrm>
          <a:prstGeom prst="ellipse">
            <a:avLst/>
          </a:prstGeom>
          <a:solidFill>
            <a:srgbClr val="5FD654"/>
          </a:solidFill>
          <a:ln>
            <a:solidFill>
              <a:srgbClr val="409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494578" y="2525396"/>
            <a:ext cx="161527" cy="161527"/>
          </a:xfrm>
          <a:prstGeom prst="ellipse">
            <a:avLst/>
          </a:prstGeom>
          <a:solidFill>
            <a:srgbClr val="5FD654"/>
          </a:solidFill>
          <a:ln>
            <a:solidFill>
              <a:srgbClr val="409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6825549" y="2797074"/>
            <a:ext cx="161527" cy="161527"/>
          </a:xfrm>
          <a:prstGeom prst="ellipse">
            <a:avLst/>
          </a:prstGeom>
          <a:solidFill>
            <a:srgbClr val="5FD654"/>
          </a:solidFill>
          <a:ln>
            <a:solidFill>
              <a:srgbClr val="409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7158128" y="3145998"/>
            <a:ext cx="161527" cy="161527"/>
          </a:xfrm>
          <a:prstGeom prst="ellipse">
            <a:avLst/>
          </a:prstGeom>
          <a:solidFill>
            <a:srgbClr val="FACF51"/>
          </a:solidFill>
          <a:ln>
            <a:solidFill>
              <a:srgbClr val="D99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 rot="2931346">
            <a:off x="7500772" y="2060661"/>
            <a:ext cx="10234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latin typeface="Arial Black" panose="020B0A04020102020204" pitchFamily="34" charset="0"/>
                <a:cs typeface="Adobe Naskh Medium" panose="01010101010101010101" pitchFamily="50" charset="-78"/>
              </a:rPr>
              <a:t>Цветы</a:t>
            </a:r>
            <a:endParaRPr lang="ru-RU" sz="1300" b="1" dirty="0">
              <a:latin typeface="Arial Black" panose="020B0A04020102020204" pitchFamily="34" charset="0"/>
              <a:cs typeface="Adobe Naskh Medium" panose="01010101010101010101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394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499" y="411163"/>
            <a:ext cx="8272701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9490" y="400012"/>
            <a:ext cx="800745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b="1" dirty="0" smtClean="0">
                <a:latin typeface="+mn-lt"/>
              </a:rPr>
              <a:t>Окружающая </a:t>
            </a:r>
            <a:r>
              <a:rPr lang="ru-RU" sz="1800" b="1" dirty="0">
                <a:latin typeface="+mn-lt"/>
              </a:rPr>
              <a:t>среда</a:t>
            </a:r>
            <a:r>
              <a:rPr lang="ru-RU" sz="1800" dirty="0">
                <a:latin typeface="+mn-lt"/>
              </a:rPr>
              <a:t> – основной фактор, который влияет </a:t>
            </a:r>
            <a:endParaRPr lang="ru-RU" sz="1800" dirty="0" smtClean="0">
              <a:latin typeface="+mn-lt"/>
            </a:endParaRPr>
          </a:p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на </a:t>
            </a:r>
            <a:r>
              <a:rPr lang="ru-RU" sz="1800" dirty="0">
                <a:latin typeface="+mn-lt"/>
              </a:rPr>
              <a:t>различия между популяциями близких видов.</a:t>
            </a:r>
          </a:p>
        </p:txBody>
      </p:sp>
      <p:sp>
        <p:nvSpPr>
          <p:cNvPr id="8" name="Овал 7"/>
          <p:cNvSpPr/>
          <p:nvPr/>
        </p:nvSpPr>
        <p:spPr>
          <a:xfrm>
            <a:off x="1296924" y="1761750"/>
            <a:ext cx="2301053" cy="2301053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2" t="36527" r="27850" b="46850"/>
          <a:stretch/>
        </p:blipFill>
        <p:spPr>
          <a:xfrm>
            <a:off x="1524973" y="2526750"/>
            <a:ext cx="1497687" cy="91793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434950" y="4147114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Толстоклювый древесный вьюрок </a:t>
            </a:r>
            <a:endParaRPr lang="ru-RU" dirty="0">
              <a:latin typeface="+mn-lt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600947" y="1761750"/>
            <a:ext cx="2301053" cy="2301053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5" t="35062" r="58263" b="44815"/>
          <a:stretch/>
        </p:blipFill>
        <p:spPr>
          <a:xfrm>
            <a:off x="5887399" y="2526750"/>
            <a:ext cx="1575194" cy="105203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713553" y="4147114"/>
            <a:ext cx="20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Кактусовый </a:t>
            </a:r>
          </a:p>
          <a:p>
            <a:pPr algn="ctr"/>
            <a:r>
              <a:rPr lang="ru-RU" dirty="0" smtClean="0">
                <a:latin typeface="+mn-lt"/>
              </a:rPr>
              <a:t>вьюрок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562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9" y="542972"/>
            <a:ext cx="7746031" cy="42793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3" r="18871"/>
          <a:stretch/>
        </p:blipFill>
        <p:spPr>
          <a:xfrm>
            <a:off x="7377544" y="2591110"/>
            <a:ext cx="899767" cy="10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7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028289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3624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00" y="1316069"/>
            <a:ext cx="2481750" cy="2481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388" y="1274138"/>
            <a:ext cx="2565612" cy="25656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967" y="4317815"/>
            <a:ext cx="26666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Кенгуру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8800" y="4338835"/>
            <a:ext cx="259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Австралийская ехидна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622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499" y="411163"/>
            <a:ext cx="8272701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69545" y="571787"/>
            <a:ext cx="800745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Изменение </a:t>
            </a:r>
            <a:r>
              <a:rPr lang="ru-RU" sz="1800" dirty="0">
                <a:latin typeface="+mn-lt"/>
              </a:rPr>
              <a:t>условий обитания влияет на изменения популяций.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275" y="1292376"/>
            <a:ext cx="5413993" cy="36432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817734">
            <a:off x="6507640" y="2666379"/>
            <a:ext cx="1023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 Black" panose="020B0A04020102020204" pitchFamily="34" charset="0"/>
                <a:cs typeface="Adobe Naskh Medium" panose="01010101010101010101" pitchFamily="50" charset="-78"/>
              </a:rPr>
              <a:t>Цветы</a:t>
            </a:r>
            <a:endParaRPr lang="ru-RU" sz="1000" b="1" dirty="0">
              <a:latin typeface="Arial Black" panose="020B0A04020102020204" pitchFamily="34" charset="0"/>
              <a:cs typeface="Adobe Naskh Medium" panose="01010101010101010101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0743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9" y="542972"/>
            <a:ext cx="7746031" cy="4279365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456740" y="1782655"/>
            <a:ext cx="547357" cy="1688319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Скругленная соединительная линия 5"/>
          <p:cNvCxnSpPr/>
          <p:nvPr/>
        </p:nvCxnSpPr>
        <p:spPr>
          <a:xfrm rot="10800000" flipV="1">
            <a:off x="3219735" y="3725946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кругленная соединительная линия 6"/>
          <p:cNvCxnSpPr/>
          <p:nvPr/>
        </p:nvCxnSpPr>
        <p:spPr>
          <a:xfrm rot="10800000" flipV="1">
            <a:off x="2754416" y="4404996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кругленная соединительная линия 7"/>
          <p:cNvCxnSpPr/>
          <p:nvPr/>
        </p:nvCxnSpPr>
        <p:spPr>
          <a:xfrm rot="16200000" flipV="1">
            <a:off x="2359875" y="3399894"/>
            <a:ext cx="336411" cy="142159"/>
          </a:xfrm>
          <a:prstGeom prst="curvedConnector3">
            <a:avLst>
              <a:gd name="adj1" fmla="val -17952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610478" y="3678553"/>
            <a:ext cx="43381" cy="720819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0" y="3247880"/>
            <a:ext cx="2522545" cy="739775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882727" y="3665221"/>
            <a:ext cx="1261274" cy="547434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кругленная соединительная линия 11"/>
          <p:cNvCxnSpPr/>
          <p:nvPr/>
        </p:nvCxnSpPr>
        <p:spPr>
          <a:xfrm rot="10800000" flipV="1">
            <a:off x="7102055" y="4190831"/>
            <a:ext cx="266399" cy="224999"/>
          </a:xfrm>
          <a:prstGeom prst="curvedConnector3">
            <a:avLst>
              <a:gd name="adj1" fmla="val -45906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7270199" y="4100155"/>
            <a:ext cx="612528" cy="112500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597000" y="4156405"/>
            <a:ext cx="505054" cy="242967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10800000">
            <a:off x="5163672" y="3862634"/>
            <a:ext cx="1433329" cy="269090"/>
          </a:xfrm>
          <a:prstGeom prst="curvedConnector3">
            <a:avLst>
              <a:gd name="adj1" fmla="val 15288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rot="10800000" flipV="1">
            <a:off x="4638662" y="3884677"/>
            <a:ext cx="483673" cy="271727"/>
          </a:xfrm>
          <a:prstGeom prst="curvedConnector3">
            <a:avLst>
              <a:gd name="adj1" fmla="val 5517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456740" y="3584292"/>
            <a:ext cx="1181921" cy="572113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/>
          <p:nvPr/>
        </p:nvCxnSpPr>
        <p:spPr>
          <a:xfrm rot="10800000" flipV="1">
            <a:off x="3002582" y="4093418"/>
            <a:ext cx="266399" cy="224999"/>
          </a:xfrm>
          <a:prstGeom prst="curvedConnector3">
            <a:avLst>
              <a:gd name="adj1" fmla="val -35811"/>
            </a:avLst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511439" y="1848629"/>
            <a:ext cx="536261" cy="1697976"/>
          </a:xfrm>
          <a:prstGeom prst="straightConnector1">
            <a:avLst/>
          </a:prstGeom>
          <a:ln w="285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4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028289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3624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71632" y="4313274"/>
            <a:ext cx="26666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solidFill>
                  <a:srgbClr val="7030A0"/>
                </a:solidFill>
                <a:latin typeface="+mn-lt"/>
              </a:rPr>
              <a:t>Галапагосский</a:t>
            </a:r>
            <a:r>
              <a:rPr lang="ru-RU" sz="1600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+mn-lt"/>
              </a:rPr>
              <a:t>конолоф</a:t>
            </a:r>
            <a:endParaRPr lang="ru-RU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00" y="1173729"/>
            <a:ext cx="2106423" cy="28324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5245" y="1933875"/>
            <a:ext cx="2799461" cy="155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3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7350" y="1491750"/>
            <a:ext cx="4364038" cy="2205000"/>
          </a:xfrm>
          <a:prstGeom prst="rect">
            <a:avLst/>
          </a:prstGeom>
          <a:solidFill>
            <a:srgbClr val="7030A0">
              <a:alpha val="75000"/>
            </a:srgbClr>
          </a:solidFill>
          <a:effectLst>
            <a:outerShdw blurRad="190500" dist="190500" dir="5400000" sx="95000" sy="95000" algn="t" rotWithShape="0">
              <a:prstClr val="black">
                <a:alpha val="90000"/>
              </a:prstClr>
            </a:outerShdw>
          </a:effectLst>
        </p:spPr>
        <p:txBody>
          <a:bodyPr wrap="square" lIns="360000" tIns="360000" rIns="360000" bIns="360000">
            <a:spAutoFit/>
          </a:bodyPr>
          <a:lstStyle/>
          <a:p>
            <a:pPr algn="ctr"/>
            <a:endParaRPr lang="ru-RU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2000" y="1851750"/>
            <a:ext cx="297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+mj-lt"/>
              </a:rPr>
              <a:t>Эволюция —</a:t>
            </a:r>
            <a:endParaRPr lang="ru-RU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0" y="2500316"/>
            <a:ext cx="3780000" cy="755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необратимое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историческое</a:t>
            </a:r>
          </a:p>
          <a:p>
            <a:pPr>
              <a:lnSpc>
                <a:spcPct val="125000"/>
              </a:lnSpc>
            </a:pP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развитие </a:t>
            </a:r>
            <a:r>
              <a:rPr lang="ru-RU" sz="1800" dirty="0">
                <a:solidFill>
                  <a:schemeClr val="bg1"/>
                </a:solidFill>
                <a:latin typeface="+mn-lt"/>
              </a:rPr>
              <a:t>живой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природы. </a:t>
            </a:r>
            <a:endParaRPr lang="ru-RU" sz="18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787" y="1221750"/>
            <a:ext cx="4073448" cy="29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1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415686" y="1581753"/>
            <a:ext cx="1996879" cy="19968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534237" y="1581750"/>
            <a:ext cx="1996879" cy="19968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52788" y="1581752"/>
            <a:ext cx="1996879" cy="19968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771339" y="1581753"/>
            <a:ext cx="1996879" cy="19968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6368" y="2029572"/>
            <a:ext cx="1452616" cy="11743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88" y="1963864"/>
            <a:ext cx="1394876" cy="12326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13" y="2288667"/>
            <a:ext cx="1488629" cy="6561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8374" y="2082000"/>
            <a:ext cx="1567340" cy="106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754169" y="771750"/>
            <a:ext cx="3665792" cy="366579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000" y="1086750"/>
            <a:ext cx="2025000" cy="287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7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5482080" y="1808169"/>
            <a:ext cx="2774873" cy="2774873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3993" y="418608"/>
            <a:ext cx="4770199" cy="139931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31800" y="623257"/>
            <a:ext cx="477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600" dirty="0">
                <a:latin typeface="+mn-lt"/>
              </a:rPr>
              <a:t>«О происхождении видов </a:t>
            </a:r>
            <a:r>
              <a:rPr lang="ru-RU" sz="1600" dirty="0" smtClean="0">
                <a:latin typeface="+mn-lt"/>
              </a:rPr>
              <a:t>путём естественного</a:t>
            </a:r>
          </a:p>
          <a:p>
            <a:pPr algn="ctr">
              <a:lnSpc>
                <a:spcPct val="125000"/>
              </a:lnSpc>
            </a:pPr>
            <a:r>
              <a:rPr lang="ru-RU" sz="1600" dirty="0" smtClean="0">
                <a:latin typeface="+mn-lt"/>
              </a:rPr>
              <a:t>отбора, </a:t>
            </a:r>
            <a:r>
              <a:rPr lang="ru-RU" sz="1600" dirty="0">
                <a:latin typeface="+mn-lt"/>
              </a:rPr>
              <a:t>или Сохранении </a:t>
            </a:r>
            <a:r>
              <a:rPr lang="ru-RU" sz="1600" dirty="0" smtClean="0">
                <a:latin typeface="+mn-lt"/>
              </a:rPr>
              <a:t>благоприятствуемых</a:t>
            </a:r>
          </a:p>
          <a:p>
            <a:pPr algn="ctr">
              <a:lnSpc>
                <a:spcPct val="125000"/>
              </a:lnSpc>
            </a:pPr>
            <a:r>
              <a:rPr lang="ru-RU" sz="1600" dirty="0" smtClean="0">
                <a:latin typeface="+mn-lt"/>
              </a:rPr>
              <a:t>пород </a:t>
            </a:r>
            <a:r>
              <a:rPr lang="ru-RU" sz="1600" dirty="0">
                <a:latin typeface="+mn-lt"/>
              </a:rPr>
              <a:t>в борьбе за жизнь» </a:t>
            </a:r>
            <a:endParaRPr lang="ru-RU" sz="1600" dirty="0" smtClean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927" y="2204527"/>
            <a:ext cx="1395000" cy="198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2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9499" y="4019646"/>
            <a:ext cx="2520951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0283" y="4137811"/>
            <a:ext cx="2399381" cy="39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Породы коз</a:t>
            </a:r>
            <a:endParaRPr lang="ru-RU" sz="1800" dirty="0">
              <a:latin typeface="+mn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63796" y="1081809"/>
            <a:ext cx="2319102" cy="23191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422898" y="1080534"/>
            <a:ext cx="2319102" cy="23191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282000" y="1081809"/>
            <a:ext cx="2319102" cy="23191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676" y="1435485"/>
            <a:ext cx="1611750" cy="161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150" y="1435485"/>
            <a:ext cx="1654598" cy="16117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19" y="1464921"/>
            <a:ext cx="1782155" cy="161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8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499" y="411162"/>
            <a:ext cx="8272701" cy="85558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6160" y="473085"/>
            <a:ext cx="8007455" cy="731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>
                <a:latin typeface="+mn-lt"/>
              </a:rPr>
              <a:t>Отбор на основе наследственной изменчивости представляет </a:t>
            </a:r>
            <a:r>
              <a:rPr lang="ru-RU" sz="1800" dirty="0" smtClean="0">
                <a:latin typeface="+mn-lt"/>
              </a:rPr>
              <a:t>собой</a:t>
            </a:r>
          </a:p>
          <a:p>
            <a:pPr algn="ctr">
              <a:lnSpc>
                <a:spcPct val="120000"/>
              </a:lnSpc>
            </a:pPr>
            <a:r>
              <a:rPr lang="ru-RU" sz="1800" smtClean="0">
                <a:latin typeface="+mn-lt"/>
              </a:rPr>
              <a:t>движущую </a:t>
            </a:r>
            <a:r>
              <a:rPr lang="ru-RU" sz="1800">
                <a:latin typeface="+mn-lt"/>
              </a:rPr>
              <a:t>силу эволюции пород и сортов.</a:t>
            </a:r>
            <a:endParaRPr lang="ru-RU" sz="1800" dirty="0">
              <a:latin typeface="+mn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63796" y="2097648"/>
            <a:ext cx="2319102" cy="23191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422898" y="2097648"/>
            <a:ext cx="2319102" cy="23191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282000" y="2097648"/>
            <a:ext cx="2319102" cy="23191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676" y="2451324"/>
            <a:ext cx="1611750" cy="16117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150" y="2451324"/>
            <a:ext cx="1654598" cy="16117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19" y="2480760"/>
            <a:ext cx="1782155" cy="161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547000" y="501750"/>
            <a:ext cx="4050000" cy="405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525" y="771750"/>
            <a:ext cx="1693364" cy="10231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1958447"/>
            <a:ext cx="3090206" cy="170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2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028289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3624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00" y="1209187"/>
            <a:ext cx="2553882" cy="25538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000" y="1876883"/>
            <a:ext cx="1468211" cy="171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028289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3624" y="913247"/>
            <a:ext cx="3353376" cy="335337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" y="1094114"/>
            <a:ext cx="2610000" cy="261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121" y="1626750"/>
            <a:ext cx="3053711" cy="167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499" y="411162"/>
            <a:ext cx="8272701" cy="85558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6160" y="473085"/>
            <a:ext cx="8007455" cy="731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Требования </a:t>
            </a:r>
            <a:r>
              <a:rPr lang="ru-RU" sz="1800" dirty="0">
                <a:latin typeface="+mn-lt"/>
              </a:rPr>
              <a:t>внешней среды — решающий фактор, </a:t>
            </a:r>
            <a:r>
              <a:rPr lang="ru-RU" sz="1800" dirty="0" smtClean="0">
                <a:latin typeface="+mn-lt"/>
              </a:rPr>
              <a:t>определяющий</a:t>
            </a:r>
          </a:p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различия </a:t>
            </a:r>
            <a:r>
              <a:rPr lang="ru-RU" sz="1800" dirty="0">
                <a:latin typeface="+mn-lt"/>
              </a:rPr>
              <a:t>между популяциями близких видов.</a:t>
            </a:r>
          </a:p>
        </p:txBody>
      </p:sp>
      <p:sp>
        <p:nvSpPr>
          <p:cNvPr id="6" name="Овал 5"/>
          <p:cNvSpPr/>
          <p:nvPr/>
        </p:nvSpPr>
        <p:spPr>
          <a:xfrm>
            <a:off x="546405" y="2363662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592410" y="2367723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636723" y="2368986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1036" y="2368986"/>
            <a:ext cx="1867764" cy="186776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60" y="2525928"/>
            <a:ext cx="1467347" cy="14673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34" y="2858465"/>
            <a:ext cx="855705" cy="9969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95" y="2495056"/>
            <a:ext cx="1498219" cy="14982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41" y="2840492"/>
            <a:ext cx="1623123" cy="89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20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06" y="677830"/>
            <a:ext cx="911771" cy="6117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8" y="681750"/>
            <a:ext cx="911771" cy="6117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470" y="697077"/>
            <a:ext cx="911771" cy="6117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05" y="1792487"/>
            <a:ext cx="911771" cy="6117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0" y="681750"/>
            <a:ext cx="911771" cy="6117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7" y="1792487"/>
            <a:ext cx="911771" cy="6117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44" y="1792487"/>
            <a:ext cx="911771" cy="6117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2" y="1792487"/>
            <a:ext cx="911771" cy="6117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562" y="2882195"/>
            <a:ext cx="911771" cy="6117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45" y="2882195"/>
            <a:ext cx="911771" cy="61171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1" y="2877610"/>
            <a:ext cx="911771" cy="61171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687" y="2884466"/>
            <a:ext cx="911771" cy="61171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03" y="3976446"/>
            <a:ext cx="911771" cy="6117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8" y="3976446"/>
            <a:ext cx="911771" cy="61171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43" y="3976446"/>
            <a:ext cx="911771" cy="61171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2" y="3976445"/>
            <a:ext cx="911771" cy="61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2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000" y="288000"/>
            <a:ext cx="4596750" cy="459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6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499" y="411162"/>
            <a:ext cx="8272701" cy="1575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6160" y="500688"/>
            <a:ext cx="800745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>
                <a:latin typeface="+mn-lt"/>
              </a:rPr>
              <a:t>Требования внешней среды могут различаться </a:t>
            </a:r>
            <a:r>
              <a:rPr lang="ru-RU" sz="1800" dirty="0" smtClean="0">
                <a:latin typeface="+mn-lt"/>
              </a:rPr>
              <a:t>на </a:t>
            </a:r>
            <a:r>
              <a:rPr lang="ru-RU" sz="1800" dirty="0">
                <a:latin typeface="+mn-lt"/>
              </a:rPr>
              <a:t>разных </a:t>
            </a:r>
            <a:r>
              <a:rPr lang="ru-RU" sz="1800" dirty="0" smtClean="0">
                <a:latin typeface="+mn-lt"/>
              </a:rPr>
              <a:t>участках</a:t>
            </a:r>
          </a:p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обитания </a:t>
            </a:r>
            <a:r>
              <a:rPr lang="ru-RU" sz="1800" dirty="0">
                <a:latin typeface="+mn-lt"/>
              </a:rPr>
              <a:t>одного или близких видов, поэтому естественный </a:t>
            </a:r>
            <a:r>
              <a:rPr lang="ru-RU" sz="1800" dirty="0" smtClean="0">
                <a:latin typeface="+mn-lt"/>
              </a:rPr>
              <a:t>отбор</a:t>
            </a:r>
          </a:p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приводит </a:t>
            </a:r>
            <a:r>
              <a:rPr lang="ru-RU" sz="1800" dirty="0">
                <a:latin typeface="+mn-lt"/>
              </a:rPr>
              <a:t>к различиям между населяющими такие </a:t>
            </a:r>
            <a:r>
              <a:rPr lang="ru-RU" sz="1800" dirty="0" smtClean="0">
                <a:latin typeface="+mn-lt"/>
              </a:rPr>
              <a:t>участки</a:t>
            </a:r>
          </a:p>
          <a:p>
            <a:pPr algn="ctr">
              <a:lnSpc>
                <a:spcPct val="120000"/>
              </a:lnSpc>
            </a:pPr>
            <a:r>
              <a:rPr lang="ru-RU" sz="1800" dirty="0" smtClean="0">
                <a:latin typeface="+mn-lt"/>
              </a:rPr>
              <a:t>популяциями </a:t>
            </a:r>
            <a:r>
              <a:rPr lang="ru-RU" sz="1800" dirty="0">
                <a:latin typeface="+mn-lt"/>
              </a:rPr>
              <a:t>и видами.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284" y="3183403"/>
            <a:ext cx="1357158" cy="910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75" y="3183403"/>
            <a:ext cx="1357158" cy="910530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4280958" y="3368668"/>
            <a:ext cx="810000" cy="540000"/>
          </a:xfrm>
          <a:prstGeom prst="righ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79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11163"/>
            <a:ext cx="7407000" cy="4321175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32001" y="1101763"/>
            <a:ext cx="26814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  <a:latin typeface="+mj-lt"/>
              </a:rPr>
              <a:t>Чарлз Дарвин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606624"/>
            <a:ext cx="65927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1600" dirty="0">
                <a:latin typeface="+mn-lt"/>
              </a:rPr>
              <a:t>У</a:t>
            </a:r>
            <a:r>
              <a:rPr lang="ru-RU" sz="1600" dirty="0" smtClean="0">
                <a:latin typeface="+mn-lt"/>
              </a:rPr>
              <a:t>казал </a:t>
            </a:r>
            <a:r>
              <a:rPr lang="ru-RU" sz="1600" dirty="0">
                <a:latin typeface="+mn-lt"/>
              </a:rPr>
              <a:t>на вид как на узловой этап эволюционного </a:t>
            </a:r>
            <a:r>
              <a:rPr lang="ru-RU" sz="1600" dirty="0" smtClean="0">
                <a:latin typeface="+mn-lt"/>
              </a:rPr>
              <a:t>процесса. </a:t>
            </a:r>
          </a:p>
          <a:p>
            <a:pPr>
              <a:lnSpc>
                <a:spcPct val="200000"/>
              </a:lnSpc>
            </a:pPr>
            <a:r>
              <a:rPr lang="ru-RU" sz="1600" dirty="0">
                <a:latin typeface="+mn-lt"/>
              </a:rPr>
              <a:t>О</a:t>
            </a:r>
            <a:r>
              <a:rPr lang="ru-RU" sz="1600" dirty="0" smtClean="0">
                <a:latin typeface="+mn-lt"/>
              </a:rPr>
              <a:t>бъяснил </a:t>
            </a:r>
            <a:r>
              <a:rPr lang="ru-RU" sz="1600" dirty="0">
                <a:latin typeface="+mn-lt"/>
              </a:rPr>
              <a:t>изменение организмов действием законов </a:t>
            </a:r>
            <a:r>
              <a:rPr lang="ru-RU" sz="1600" dirty="0" smtClean="0">
                <a:latin typeface="+mn-lt"/>
              </a:rPr>
              <a:t>природы,</a:t>
            </a:r>
          </a:p>
          <a:p>
            <a:pPr>
              <a:lnSpc>
                <a:spcPct val="200000"/>
              </a:lnSpc>
            </a:pPr>
            <a:r>
              <a:rPr lang="ru-RU" sz="1600" dirty="0" smtClean="0">
                <a:latin typeface="+mn-lt"/>
              </a:rPr>
              <a:t>без </a:t>
            </a:r>
            <a:r>
              <a:rPr lang="ru-RU" sz="1600" dirty="0">
                <a:latin typeface="+mn-lt"/>
              </a:rPr>
              <a:t>вмешательства сверхъестественных </a:t>
            </a:r>
            <a:r>
              <a:rPr lang="ru-RU" sz="1600" dirty="0" smtClean="0">
                <a:latin typeface="+mn-lt"/>
              </a:rPr>
              <a:t>сил.</a:t>
            </a:r>
            <a:endParaRPr lang="ru-RU" sz="1600" dirty="0">
              <a:latin typeface="+mn-lt"/>
            </a:endParaRPr>
          </a:p>
          <a:p>
            <a:pPr>
              <a:lnSpc>
                <a:spcPct val="200000"/>
              </a:lnSpc>
            </a:pPr>
            <a:r>
              <a:rPr lang="ru-RU" sz="1600" dirty="0" smtClean="0">
                <a:latin typeface="+mn-lt"/>
              </a:rPr>
              <a:t>Вскрыл </a:t>
            </a:r>
            <a:r>
              <a:rPr lang="ru-RU" sz="1600" dirty="0">
                <a:latin typeface="+mn-lt"/>
              </a:rPr>
              <a:t>движущие </a:t>
            </a:r>
            <a:r>
              <a:rPr lang="ru-RU" sz="1600" dirty="0" smtClean="0">
                <a:latin typeface="+mn-lt"/>
              </a:rPr>
              <a:t>силы эволюции.</a:t>
            </a:r>
          </a:p>
          <a:p>
            <a:pPr>
              <a:lnSpc>
                <a:spcPct val="200000"/>
              </a:lnSpc>
            </a:pPr>
            <a:r>
              <a:rPr lang="ru-RU" sz="1600" dirty="0">
                <a:latin typeface="+mn-lt"/>
              </a:rPr>
              <a:t>В</a:t>
            </a:r>
            <a:r>
              <a:rPr lang="ru-RU" sz="1600" dirty="0" smtClean="0">
                <a:latin typeface="+mn-lt"/>
              </a:rPr>
              <a:t>ыявил </a:t>
            </a:r>
            <a:r>
              <a:rPr lang="ru-RU" sz="1600" dirty="0">
                <a:latin typeface="+mn-lt"/>
              </a:rPr>
              <a:t>причины протекания биологической эволюции.</a:t>
            </a:r>
          </a:p>
        </p:txBody>
      </p:sp>
    </p:spTree>
    <p:extLst>
      <p:ext uri="{BB962C8B-B14F-4D97-AF65-F5344CB8AC3E}">
        <p14:creationId xmlns:p14="http://schemas.microsoft.com/office/powerpoint/2010/main" val="180879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216" y="973355"/>
            <a:ext cx="4752603" cy="3160636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1800" y="2054199"/>
            <a:ext cx="5489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1800" dirty="0" smtClean="0">
                <a:latin typeface="+mn-lt"/>
              </a:rPr>
              <a:t>Борьба </a:t>
            </a:r>
            <a:r>
              <a:rPr lang="ru-RU" sz="1800" dirty="0">
                <a:latin typeface="+mn-lt"/>
              </a:rPr>
              <a:t>за </a:t>
            </a:r>
            <a:r>
              <a:rPr lang="ru-RU" sz="1800" dirty="0" smtClean="0">
                <a:latin typeface="+mn-lt"/>
              </a:rPr>
              <a:t>существование.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1800" dirty="0" smtClean="0">
                <a:latin typeface="+mn-lt"/>
              </a:rPr>
              <a:t>Естественный отбор.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1800" dirty="0" smtClean="0">
                <a:latin typeface="+mn-lt"/>
              </a:rPr>
              <a:t>Изменчивость организмов.</a:t>
            </a:r>
            <a:endParaRPr lang="ru-RU" sz="1800" dirty="0">
              <a:latin typeface="+mn-lt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807034" y="1164293"/>
            <a:ext cx="2681413" cy="2778759"/>
            <a:chOff x="5788083" y="1266750"/>
            <a:chExt cx="2681413" cy="277875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788083" y="3292482"/>
              <a:ext cx="268141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800" dirty="0" smtClean="0">
                  <a:solidFill>
                    <a:schemeClr val="tx1"/>
                  </a:solidFill>
                  <a:latin typeface="+mj-lt"/>
                </a:rPr>
                <a:t>Чарлз Дарвин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285008" y="3661814"/>
              <a:ext cx="1687562" cy="383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ru-RU" sz="1600" dirty="0" smtClean="0">
                  <a:solidFill>
                    <a:schemeClr val="tx1"/>
                  </a:solidFill>
                  <a:latin typeface="+mn-lt"/>
                </a:rPr>
                <a:t>(1809–1882)</a:t>
              </a:r>
              <a:endParaRPr lang="ru-RU" sz="160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448"/>
            <a:stretch/>
          </p:blipFill>
          <p:spPr>
            <a:xfrm>
              <a:off x="6172570" y="1266750"/>
              <a:ext cx="1800000" cy="1841066"/>
            </a:xfrm>
            <a:prstGeom prst="ellipse">
              <a:avLst/>
            </a:prstGeom>
            <a:effectLst/>
          </p:spPr>
        </p:pic>
      </p:grpSp>
      <p:sp>
        <p:nvSpPr>
          <p:cNvPr id="4" name="TextBox 3"/>
          <p:cNvSpPr txBox="1"/>
          <p:nvPr/>
        </p:nvSpPr>
        <p:spPr>
          <a:xfrm>
            <a:off x="435993" y="1129057"/>
            <a:ext cx="427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  <a:latin typeface="+mj-lt"/>
              </a:rPr>
              <a:t>Факторы эволюции, выдвинутые Дарвином:</a:t>
            </a:r>
            <a:endParaRPr lang="ru-RU" sz="22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021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0674" y="846420"/>
            <a:ext cx="8271525" cy="38859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Shape 87"/>
          <p:cNvSpPr txBox="1"/>
          <p:nvPr/>
        </p:nvSpPr>
        <p:spPr>
          <a:xfrm>
            <a:off x="252000" y="144350"/>
            <a:ext cx="7492325" cy="702070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anchor="ctr" anchorCtr="0">
            <a:spAutoFit/>
          </a:bodyPr>
          <a:lstStyle/>
          <a:p>
            <a:pPr lvl="0">
              <a:buClr>
                <a:srgbClr val="494429"/>
              </a:buClr>
              <a:buSzPct val="25000"/>
            </a:pPr>
            <a:r>
              <a:rPr lang="ru-RU" sz="2200" dirty="0" smtClean="0">
                <a:solidFill>
                  <a:srgbClr val="7030A0"/>
                </a:solidFill>
                <a:latin typeface="+mj-lt"/>
                <a:ea typeface="Blogger Sans" panose="02000506030000020004" pitchFamily="50" charset="0"/>
                <a:cs typeface="Segoe UI Semibold" panose="020B0702040204020203" pitchFamily="34" charset="0"/>
                <a:sym typeface="Calibri"/>
              </a:rPr>
              <a:t>Краткая формулировка теории Чарлза Дарвина </a:t>
            </a:r>
            <a:endParaRPr lang="ru-RU" sz="2200" dirty="0">
              <a:solidFill>
                <a:srgbClr val="7030A0"/>
              </a:solidFill>
              <a:latin typeface="+mj-lt"/>
              <a:ea typeface="Blogger Sans" panose="02000506030000020004" pitchFamily="50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549" y="990070"/>
            <a:ext cx="8280400" cy="3722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1. Организмы </a:t>
            </a:r>
            <a:r>
              <a:rPr lang="ru-RU" sz="1600" dirty="0">
                <a:latin typeface="+mn-lt"/>
              </a:rPr>
              <a:t>изменчивы. И поэтому невозможно найти двух </a:t>
            </a:r>
            <a:r>
              <a:rPr lang="ru-RU" sz="1600" dirty="0" smtClean="0">
                <a:latin typeface="+mn-lt"/>
              </a:rPr>
              <a:t>полностью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идентичных </a:t>
            </a:r>
            <a:r>
              <a:rPr lang="ru-RU" sz="1600" dirty="0">
                <a:latin typeface="+mn-lt"/>
              </a:rPr>
              <a:t>организмов</a:t>
            </a:r>
            <a:r>
              <a:rPr lang="ru-RU" sz="1600" dirty="0" smtClean="0">
                <a:latin typeface="+mn-lt"/>
              </a:rPr>
              <a:t>.</a:t>
            </a:r>
          </a:p>
          <a:p>
            <a:pPr>
              <a:lnSpc>
                <a:spcPct val="114000"/>
              </a:lnSpc>
            </a:pPr>
            <a:endParaRPr lang="ru-RU" sz="1600" dirty="0">
              <a:latin typeface="+mn-lt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2. Различия </a:t>
            </a:r>
            <a:r>
              <a:rPr lang="ru-RU" sz="1600" dirty="0">
                <a:latin typeface="+mn-lt"/>
              </a:rPr>
              <a:t>между организмами, хотя бы частично, передаются по наследству. </a:t>
            </a:r>
            <a:endParaRPr lang="ru-RU" sz="1600" dirty="0" smtClean="0">
              <a:latin typeface="+mn-lt"/>
            </a:endParaRPr>
          </a:p>
          <a:p>
            <a:pPr>
              <a:lnSpc>
                <a:spcPct val="114000"/>
              </a:lnSpc>
            </a:pPr>
            <a:endParaRPr lang="ru-RU" sz="1600" dirty="0">
              <a:latin typeface="+mn-lt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3. Любые </a:t>
            </a:r>
            <a:r>
              <a:rPr lang="ru-RU" sz="1600" dirty="0">
                <a:latin typeface="+mn-lt"/>
              </a:rPr>
              <a:t>организмы при благоприятных условиях, благодаря размножению</a:t>
            </a:r>
            <a:r>
              <a:rPr lang="ru-RU" sz="1600" dirty="0" smtClean="0">
                <a:latin typeface="+mn-lt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способны </a:t>
            </a:r>
            <a:r>
              <a:rPr lang="ru-RU" sz="1600" dirty="0">
                <a:latin typeface="+mn-lt"/>
              </a:rPr>
              <a:t>заполнить всю Землю. </a:t>
            </a:r>
            <a:r>
              <a:rPr lang="ru-RU" sz="1600" dirty="0" smtClean="0">
                <a:latin typeface="+mn-lt"/>
              </a:rPr>
              <a:t>Однако </a:t>
            </a:r>
            <a:r>
              <a:rPr lang="ru-RU" sz="1600" dirty="0">
                <a:latin typeface="+mn-lt"/>
              </a:rPr>
              <a:t>этого не происходит, так как </a:t>
            </a:r>
            <a:r>
              <a:rPr lang="ru-RU" sz="1600" dirty="0" smtClean="0">
                <a:latin typeface="+mn-lt"/>
              </a:rPr>
              <a:t>многие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особи </a:t>
            </a:r>
            <a:r>
              <a:rPr lang="ru-RU" sz="1600" dirty="0">
                <a:latin typeface="+mn-lt"/>
              </a:rPr>
              <a:t>погибают ещё до того, как смогли произвести потомство. </a:t>
            </a:r>
            <a:endParaRPr lang="ru-RU" sz="1600" dirty="0" smtClean="0">
              <a:latin typeface="+mn-lt"/>
            </a:endParaRPr>
          </a:p>
          <a:p>
            <a:pPr>
              <a:lnSpc>
                <a:spcPct val="114000"/>
              </a:lnSpc>
            </a:pPr>
            <a:endParaRPr lang="ru-RU" sz="1600" dirty="0">
              <a:latin typeface="+mn-lt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4. Организмы</a:t>
            </a:r>
            <a:r>
              <a:rPr lang="ru-RU" sz="1600" dirty="0">
                <a:latin typeface="+mn-lt"/>
              </a:rPr>
              <a:t>, которые обладают лучшими свойствами, имеют </a:t>
            </a:r>
            <a:r>
              <a:rPr lang="ru-RU" sz="1600" dirty="0" smtClean="0">
                <a:latin typeface="+mn-lt"/>
              </a:rPr>
              <a:t>большую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вероятность </a:t>
            </a:r>
            <a:r>
              <a:rPr lang="ru-RU" sz="1600" dirty="0">
                <a:latin typeface="+mn-lt"/>
              </a:rPr>
              <a:t>выжить по сравнению с другими. </a:t>
            </a:r>
            <a:r>
              <a:rPr lang="ru-RU" sz="1600" dirty="0" smtClean="0">
                <a:latin typeface="+mn-lt"/>
              </a:rPr>
              <a:t>Выжившие </a:t>
            </a:r>
            <a:r>
              <a:rPr lang="ru-RU" sz="1600" dirty="0">
                <a:latin typeface="+mn-lt"/>
              </a:rPr>
              <a:t>передают эти </a:t>
            </a:r>
            <a:r>
              <a:rPr lang="ru-RU" sz="1600" dirty="0" smtClean="0">
                <a:latin typeface="+mn-lt"/>
              </a:rPr>
              <a:t>свойства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потомкам</a:t>
            </a:r>
            <a:r>
              <a:rPr lang="ru-RU" sz="1600" dirty="0">
                <a:latin typeface="+mn-lt"/>
              </a:rPr>
              <a:t>. Поэтому лучшие свойства закрепляются в череде </a:t>
            </a:r>
            <a:r>
              <a:rPr lang="ru-RU" sz="1600" dirty="0" smtClean="0">
                <a:latin typeface="+mn-lt"/>
              </a:rPr>
              <a:t>последующих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поколений</a:t>
            </a:r>
            <a:r>
              <a:rPr lang="ru-RU" sz="1600" dirty="0"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0509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4457172"/>
            <a:ext cx="1672798" cy="6863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72798" y="4101750"/>
            <a:ext cx="1482767" cy="1041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6122" y="3693812"/>
            <a:ext cx="1440000" cy="14496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3290278"/>
            <a:ext cx="1487446" cy="1853222"/>
          </a:xfrm>
          <a:prstGeom prst="rect">
            <a:avLst/>
          </a:prstGeom>
          <a:solidFill>
            <a:schemeClr val="accent4">
              <a:lumMod val="60000"/>
              <a:lumOff val="4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59446" y="2931652"/>
            <a:ext cx="1440000" cy="2211848"/>
          </a:xfrm>
          <a:prstGeom prst="rect">
            <a:avLst/>
          </a:prstGeom>
          <a:solidFill>
            <a:schemeClr val="accent4">
              <a:lumMod val="7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499446" y="2436750"/>
            <a:ext cx="1644554" cy="2706750"/>
          </a:xfrm>
          <a:prstGeom prst="rect">
            <a:avLst/>
          </a:prstGeom>
          <a:solidFill>
            <a:schemeClr val="accent4">
              <a:lumMod val="50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05" y="3827920"/>
            <a:ext cx="594447" cy="5944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04" y="3288379"/>
            <a:ext cx="763361" cy="7633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39202">
            <a:off x="4533726" y="2655535"/>
            <a:ext cx="980576" cy="46264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646" y="2813609"/>
            <a:ext cx="940281" cy="5716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699" y="2593447"/>
            <a:ext cx="331901" cy="58682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99" y="3010065"/>
            <a:ext cx="669745" cy="6697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409" y="2095463"/>
            <a:ext cx="687119" cy="8556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164" y="3478353"/>
            <a:ext cx="1490824" cy="43532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672" y="1752140"/>
            <a:ext cx="729384" cy="51494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562" y="2295752"/>
            <a:ext cx="811940" cy="52850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022" y="1923615"/>
            <a:ext cx="597766" cy="32996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080" y="978616"/>
            <a:ext cx="540598" cy="54059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117" y="831949"/>
            <a:ext cx="791718" cy="83393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" t="9247" r="17220" b="11904"/>
          <a:stretch/>
        </p:blipFill>
        <p:spPr>
          <a:xfrm>
            <a:off x="7585529" y="1559550"/>
            <a:ext cx="684120" cy="733574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387350" y="358187"/>
            <a:ext cx="5354650" cy="36933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Лестница существ Аристотеля</a:t>
            </a:r>
            <a:endParaRPr lang="ru-RU" sz="2400" dirty="0">
              <a:solidFill>
                <a:srgbClr val="7030A0"/>
              </a:solidFill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0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1799" y="4011750"/>
            <a:ext cx="3960813" cy="7205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56263" y="4041697"/>
            <a:ext cx="411188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600" dirty="0" smtClean="0">
                <a:latin typeface="+mn-lt"/>
              </a:rPr>
              <a:t>Иерархичность систематических категорий, установленная </a:t>
            </a:r>
            <a:r>
              <a:rPr lang="ru-RU" sz="1600" smtClean="0">
                <a:latin typeface="+mn-lt"/>
              </a:rPr>
              <a:t>К. Линнеем</a:t>
            </a:r>
            <a:endParaRPr lang="ru-RU" sz="16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75" y="664848"/>
            <a:ext cx="6483427" cy="32295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07675" y="516693"/>
                <a:ext cx="34910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675" y="516693"/>
                <a:ext cx="349103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364271" y="510959"/>
                <a:ext cx="3356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271" y="510959"/>
                <a:ext cx="335673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632602" y="516693"/>
                <a:ext cx="3020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602" y="516693"/>
                <a:ext cx="302076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017993" y="516693"/>
                <a:ext cx="3578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993" y="516693"/>
                <a:ext cx="357827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288644" y="516693"/>
                <a:ext cx="3018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644" y="516693"/>
                <a:ext cx="301846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593248" y="516693"/>
                <a:ext cx="2764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248" y="516693"/>
                <a:ext cx="276477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822358" y="516693"/>
                <a:ext cx="3664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358" y="516693"/>
                <a:ext cx="366454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98835" y="516693"/>
                <a:ext cx="3079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835" y="516693"/>
                <a:ext cx="307929" cy="3077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319936" y="508123"/>
                <a:ext cx="2711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936" y="508123"/>
                <a:ext cx="271115" cy="307777"/>
              </a:xfrm>
              <a:prstGeom prst="rect">
                <a:avLst/>
              </a:prstGeom>
              <a:blipFill rotWithShape="0">
                <a:blip r:embed="rId12"/>
                <a:stretch>
                  <a:fillRect r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38882" y="516693"/>
                <a:ext cx="2816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882" y="516693"/>
                <a:ext cx="281615" cy="307777"/>
              </a:xfrm>
              <a:prstGeom prst="rect">
                <a:avLst/>
              </a:prstGeom>
              <a:blipFill rotWithShape="0">
                <a:blip r:embed="rId13"/>
                <a:stretch>
                  <a:fillRect r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658110" y="508123"/>
                <a:ext cx="37185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110" y="508123"/>
                <a:ext cx="371857" cy="30777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880547" y="508123"/>
                <a:ext cx="42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ru-RU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547" y="508123"/>
                <a:ext cx="420040" cy="30777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71504" y="516693"/>
                <a:ext cx="3073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1504" y="516693"/>
                <a:ext cx="307314" cy="307777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576631" y="510959"/>
                <a:ext cx="3998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631" y="510959"/>
                <a:ext cx="399832" cy="307777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860753" y="516693"/>
                <a:ext cx="3477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753" y="516693"/>
                <a:ext cx="347732" cy="307777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251756" y="508123"/>
                <a:ext cx="400583" cy="33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756" y="508123"/>
                <a:ext cx="400583" cy="330219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6756848" y="508236"/>
                <a:ext cx="378825" cy="331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848" y="508236"/>
                <a:ext cx="378825" cy="331245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483778" y="508123"/>
                <a:ext cx="431185" cy="33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778" y="508123"/>
                <a:ext cx="431185" cy="330219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973082" y="502776"/>
                <a:ext cx="416403" cy="33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3082" y="502776"/>
                <a:ext cx="416403" cy="330219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242850" y="501750"/>
                <a:ext cx="379083" cy="331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850" y="501750"/>
                <a:ext cx="379083" cy="331245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302339" y="2371248"/>
                <a:ext cx="4827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339" y="2371248"/>
                <a:ext cx="482724" cy="307777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355403" y="2966887"/>
                <a:ext cx="37659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403" y="2966887"/>
                <a:ext cx="376597" cy="307777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7516248" y="2936110"/>
            <a:ext cx="1112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Класс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516248" y="2371248"/>
            <a:ext cx="1112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Отряд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75843" y="1790459"/>
            <a:ext cx="793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Род 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25900" y="520146"/>
            <a:ext cx="918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Вид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9249" y="1821235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n-lt"/>
              </a:rPr>
              <a:t>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32895" y="1821236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B</a:t>
            </a:r>
            <a:endParaRPr lang="ru-RU" dirty="0"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00404" y="1821236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</a:t>
            </a:r>
            <a:endParaRPr lang="ru-RU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3093" y="1821234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D</a:t>
            </a:r>
            <a:endParaRPr lang="ru-RU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72345" y="1821236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</a:t>
            </a:r>
            <a:endParaRPr lang="ru-RU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00501" y="1821233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F</a:t>
            </a:r>
            <a:endParaRPr lang="ru-RU" dirty="0">
              <a:latin typeface="+mn-lt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01342" y="1821233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G</a:t>
            </a:r>
            <a:endParaRPr lang="ru-RU" dirty="0">
              <a:latin typeface="+mn-lt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052000" y="2371248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X</a:t>
            </a:r>
            <a:endParaRPr lang="ru-RU" dirty="0">
              <a:latin typeface="+mn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585404" y="2371248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V</a:t>
            </a:r>
            <a:endParaRPr lang="ru-RU" dirty="0">
              <a:latin typeface="+mn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772000" y="2966887"/>
            <a:ext cx="25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M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567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000" y="996750"/>
            <a:ext cx="3528000" cy="352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964" y="343853"/>
            <a:ext cx="8756650" cy="33855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Идея исторического развития органического мира</a:t>
            </a:r>
            <a:endParaRPr lang="ru-RU" sz="2200" dirty="0">
              <a:solidFill>
                <a:srgbClr val="7030A0"/>
              </a:solidFill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9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0674" y="846420"/>
            <a:ext cx="8271525" cy="38859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Shape 87"/>
          <p:cNvSpPr txBox="1"/>
          <p:nvPr/>
        </p:nvSpPr>
        <p:spPr>
          <a:xfrm>
            <a:off x="252000" y="144350"/>
            <a:ext cx="7492325" cy="702070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anchor="ctr" anchorCtr="0">
            <a:spAutoFit/>
          </a:bodyPr>
          <a:lstStyle/>
          <a:p>
            <a:pPr lvl="0">
              <a:buClr>
                <a:srgbClr val="494429"/>
              </a:buClr>
              <a:buSzPct val="25000"/>
            </a:pPr>
            <a:r>
              <a:rPr lang="ru-RU" sz="2200" dirty="0" smtClean="0">
                <a:solidFill>
                  <a:srgbClr val="7030A0"/>
                </a:solidFill>
                <a:latin typeface="+mj-lt"/>
                <a:ea typeface="Blogger Sans" panose="02000506030000020004" pitchFamily="50" charset="0"/>
                <a:cs typeface="Segoe UI Semibold" panose="020B0702040204020203" pitchFamily="34" charset="0"/>
                <a:sym typeface="Calibri"/>
              </a:rPr>
              <a:t>Краткая формулировка теории Чарлза Дарвина </a:t>
            </a:r>
            <a:endParaRPr lang="ru-RU" sz="2200" dirty="0">
              <a:solidFill>
                <a:srgbClr val="7030A0"/>
              </a:solidFill>
              <a:latin typeface="+mj-lt"/>
              <a:ea typeface="Blogger Sans" panose="02000506030000020004" pitchFamily="50" charset="0"/>
              <a:cs typeface="Segoe UI Semibold" panose="020B0702040204020203" pitchFamily="34" charset="0"/>
              <a:sym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549" y="990070"/>
            <a:ext cx="8280400" cy="3722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1. Организмы </a:t>
            </a:r>
            <a:r>
              <a:rPr lang="ru-RU" sz="1600" dirty="0">
                <a:latin typeface="+mn-lt"/>
              </a:rPr>
              <a:t>изменчивы. И поэтому невозможно найти двух </a:t>
            </a:r>
            <a:r>
              <a:rPr lang="ru-RU" sz="1600" dirty="0" smtClean="0">
                <a:latin typeface="+mn-lt"/>
              </a:rPr>
              <a:t>полностью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идентичных </a:t>
            </a:r>
            <a:r>
              <a:rPr lang="ru-RU" sz="1600" dirty="0">
                <a:latin typeface="+mn-lt"/>
              </a:rPr>
              <a:t>организмов</a:t>
            </a:r>
            <a:r>
              <a:rPr lang="ru-RU" sz="1600" dirty="0" smtClean="0">
                <a:latin typeface="+mn-lt"/>
              </a:rPr>
              <a:t>.</a:t>
            </a:r>
          </a:p>
          <a:p>
            <a:pPr>
              <a:lnSpc>
                <a:spcPct val="114000"/>
              </a:lnSpc>
            </a:pPr>
            <a:endParaRPr lang="ru-RU" sz="1600" dirty="0">
              <a:latin typeface="+mn-lt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2. Различия </a:t>
            </a:r>
            <a:r>
              <a:rPr lang="ru-RU" sz="1600" dirty="0">
                <a:latin typeface="+mn-lt"/>
              </a:rPr>
              <a:t>между организмами, хотя бы частично, передаются по наследству. </a:t>
            </a:r>
            <a:endParaRPr lang="ru-RU" sz="1600" dirty="0" smtClean="0">
              <a:latin typeface="+mn-lt"/>
            </a:endParaRPr>
          </a:p>
          <a:p>
            <a:pPr>
              <a:lnSpc>
                <a:spcPct val="114000"/>
              </a:lnSpc>
            </a:pPr>
            <a:endParaRPr lang="ru-RU" sz="1600" dirty="0">
              <a:latin typeface="+mn-lt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3. Любые </a:t>
            </a:r>
            <a:r>
              <a:rPr lang="ru-RU" sz="1600" dirty="0">
                <a:latin typeface="+mn-lt"/>
              </a:rPr>
              <a:t>организмы при благоприятных условиях, благодаря размножению</a:t>
            </a:r>
            <a:r>
              <a:rPr lang="ru-RU" sz="1600" dirty="0" smtClean="0">
                <a:latin typeface="+mn-lt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способны </a:t>
            </a:r>
            <a:r>
              <a:rPr lang="ru-RU" sz="1600" dirty="0">
                <a:latin typeface="+mn-lt"/>
              </a:rPr>
              <a:t>заполнить всю Землю. </a:t>
            </a:r>
            <a:r>
              <a:rPr lang="ru-RU" sz="1600" dirty="0" smtClean="0">
                <a:latin typeface="+mn-lt"/>
              </a:rPr>
              <a:t>Однако </a:t>
            </a:r>
            <a:r>
              <a:rPr lang="ru-RU" sz="1600" dirty="0">
                <a:latin typeface="+mn-lt"/>
              </a:rPr>
              <a:t>этого не происходит, так как </a:t>
            </a:r>
            <a:r>
              <a:rPr lang="ru-RU" sz="1600" dirty="0" smtClean="0">
                <a:latin typeface="+mn-lt"/>
              </a:rPr>
              <a:t>многие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особи </a:t>
            </a:r>
            <a:r>
              <a:rPr lang="ru-RU" sz="1600" dirty="0">
                <a:latin typeface="+mn-lt"/>
              </a:rPr>
              <a:t>погибают ещё до того, как смогли произвести потомство. </a:t>
            </a:r>
            <a:endParaRPr lang="ru-RU" sz="1600" dirty="0" smtClean="0">
              <a:latin typeface="+mn-lt"/>
            </a:endParaRPr>
          </a:p>
          <a:p>
            <a:pPr>
              <a:lnSpc>
                <a:spcPct val="114000"/>
              </a:lnSpc>
            </a:pPr>
            <a:endParaRPr lang="ru-RU" sz="1600" dirty="0">
              <a:latin typeface="+mn-lt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4. Организмы</a:t>
            </a:r>
            <a:r>
              <a:rPr lang="ru-RU" sz="1600" dirty="0">
                <a:latin typeface="+mn-lt"/>
              </a:rPr>
              <a:t>, которые обладают лучшими свойствами, имеют </a:t>
            </a:r>
            <a:r>
              <a:rPr lang="ru-RU" sz="1600" dirty="0" smtClean="0">
                <a:latin typeface="+mn-lt"/>
              </a:rPr>
              <a:t>большую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вероятность </a:t>
            </a:r>
            <a:r>
              <a:rPr lang="ru-RU" sz="1600" dirty="0">
                <a:latin typeface="+mn-lt"/>
              </a:rPr>
              <a:t>выжить по сравнению с другими. </a:t>
            </a:r>
            <a:r>
              <a:rPr lang="ru-RU" sz="1600" dirty="0" smtClean="0">
                <a:latin typeface="+mn-lt"/>
              </a:rPr>
              <a:t>Выжившие </a:t>
            </a:r>
            <a:r>
              <a:rPr lang="ru-RU" sz="1600" dirty="0">
                <a:latin typeface="+mn-lt"/>
              </a:rPr>
              <a:t>передают эти </a:t>
            </a:r>
            <a:r>
              <a:rPr lang="ru-RU" sz="1600" dirty="0" smtClean="0">
                <a:latin typeface="+mn-lt"/>
              </a:rPr>
              <a:t>свойства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потомкам</a:t>
            </a:r>
            <a:r>
              <a:rPr lang="ru-RU" sz="1600" dirty="0">
                <a:latin typeface="+mn-lt"/>
              </a:rPr>
              <a:t>. Поэтому лучшие свойства закрепляются в череде </a:t>
            </a:r>
            <a:r>
              <a:rPr lang="ru-RU" sz="1600" dirty="0" smtClean="0">
                <a:latin typeface="+mn-lt"/>
              </a:rPr>
              <a:t>последующих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latin typeface="+mn-lt"/>
              </a:rPr>
              <a:t>поколений</a:t>
            </a:r>
            <a:r>
              <a:rPr lang="ru-RU" sz="1600" dirty="0"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029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11200" y="2925435"/>
            <a:ext cx="572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+mj-lt"/>
              </a:rPr>
              <a:t>Аристотель</a:t>
            </a:r>
            <a:endParaRPr lang="ru-RU" sz="24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62455" y="3426750"/>
            <a:ext cx="2244866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(384–322 гг.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до н. э</a:t>
            </a: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.)</a:t>
            </a:r>
            <a:endParaRPr lang="ru-RU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9" t="6463" r="3084" b="36384"/>
          <a:stretch/>
        </p:blipFill>
        <p:spPr>
          <a:xfrm>
            <a:off x="3753995" y="937844"/>
            <a:ext cx="1661786" cy="1836336"/>
          </a:xfrm>
          <a:prstGeom prst="ellipse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44712" y="4010037"/>
            <a:ext cx="6461503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1600" dirty="0">
                <a:solidFill>
                  <a:schemeClr val="bg1"/>
                </a:solidFill>
              </a:rPr>
              <a:t>Д</a:t>
            </a:r>
            <a:r>
              <a:rPr lang="ru-RU" sz="1600" dirty="0" smtClean="0">
                <a:solidFill>
                  <a:schemeClr val="bg1"/>
                </a:solidFill>
              </a:rPr>
              <a:t>ревнегреческий философ, ученик Платона, </a:t>
            </a:r>
          </a:p>
          <a:p>
            <a:pPr algn="ctr">
              <a:lnSpc>
                <a:spcPct val="130000"/>
              </a:lnSpc>
            </a:pPr>
            <a:r>
              <a:rPr lang="ru-RU" sz="1600" dirty="0">
                <a:solidFill>
                  <a:schemeClr val="bg1"/>
                </a:solidFill>
              </a:rPr>
              <a:t>н</a:t>
            </a:r>
            <a:r>
              <a:rPr lang="ru-RU" sz="1600" dirty="0" smtClean="0">
                <a:solidFill>
                  <a:schemeClr val="bg1"/>
                </a:solidFill>
              </a:rPr>
              <a:t>атуралист </a:t>
            </a:r>
            <a:r>
              <a:rPr lang="ru-RU" sz="1600" dirty="0">
                <a:solidFill>
                  <a:schemeClr val="bg1"/>
                </a:solidFill>
              </a:rPr>
              <a:t>классического </a:t>
            </a:r>
            <a:r>
              <a:rPr lang="ru-RU" sz="1600" dirty="0" smtClean="0">
                <a:solidFill>
                  <a:schemeClr val="bg1"/>
                </a:solidFill>
              </a:rPr>
              <a:t>периода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8" y="0"/>
            <a:ext cx="1316572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4457172"/>
            <a:ext cx="1672798" cy="6863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72798" y="4101750"/>
            <a:ext cx="1482767" cy="1041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46122" y="3693812"/>
            <a:ext cx="1440000" cy="14496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3290278"/>
            <a:ext cx="1487446" cy="1853222"/>
          </a:xfrm>
          <a:prstGeom prst="rect">
            <a:avLst/>
          </a:prstGeom>
          <a:solidFill>
            <a:schemeClr val="accent4">
              <a:lumMod val="60000"/>
              <a:lumOff val="4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59446" y="2931652"/>
            <a:ext cx="1440000" cy="2211848"/>
          </a:xfrm>
          <a:prstGeom prst="rect">
            <a:avLst/>
          </a:prstGeom>
          <a:solidFill>
            <a:schemeClr val="accent4">
              <a:lumMod val="7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499446" y="2436750"/>
            <a:ext cx="1644554" cy="2706750"/>
          </a:xfrm>
          <a:prstGeom prst="rect">
            <a:avLst/>
          </a:prstGeom>
          <a:solidFill>
            <a:schemeClr val="accent4">
              <a:lumMod val="50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05" y="3827920"/>
            <a:ext cx="594447" cy="5944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04" y="3288379"/>
            <a:ext cx="763361" cy="7633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39202">
            <a:off x="4533726" y="2655535"/>
            <a:ext cx="980576" cy="46264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646" y="2813609"/>
            <a:ext cx="940281" cy="5716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699" y="2593447"/>
            <a:ext cx="331901" cy="58682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99" y="3010065"/>
            <a:ext cx="669745" cy="6697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409" y="2095463"/>
            <a:ext cx="687119" cy="8556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164" y="3478353"/>
            <a:ext cx="1490824" cy="43532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672" y="1752140"/>
            <a:ext cx="729384" cy="51494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562" y="2295752"/>
            <a:ext cx="811940" cy="52850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022" y="1923615"/>
            <a:ext cx="597766" cy="32996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080" y="978616"/>
            <a:ext cx="540598" cy="54059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117" y="831949"/>
            <a:ext cx="791718" cy="83393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" t="9247" r="17220" b="11904"/>
          <a:stretch/>
        </p:blipFill>
        <p:spPr>
          <a:xfrm>
            <a:off x="7585529" y="1559550"/>
            <a:ext cx="684120" cy="733574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387350" y="358187"/>
            <a:ext cx="5354650" cy="36933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Лестница существ Аристотеля</a:t>
            </a:r>
            <a:endParaRPr lang="ru-RU" sz="2400" dirty="0">
              <a:solidFill>
                <a:srgbClr val="7030A0"/>
              </a:solidFill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0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Roboto Slab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13964</TotalTime>
  <Words>867</Words>
  <Application>Microsoft Office PowerPoint</Application>
  <PresentationFormat>Экран (16:9)</PresentationFormat>
  <Paragraphs>295</Paragraphs>
  <Slides>77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87" baseType="lpstr">
      <vt:lpstr>Roboto</vt:lpstr>
      <vt:lpstr>Calibri</vt:lpstr>
      <vt:lpstr>Arial Black</vt:lpstr>
      <vt:lpstr>Cambria Math</vt:lpstr>
      <vt:lpstr>Roboto Slab</vt:lpstr>
      <vt:lpstr>Arial</vt:lpstr>
      <vt:lpstr>Blogger Sans</vt:lpstr>
      <vt:lpstr>Adobe Naskh Medium</vt:lpstr>
      <vt:lpstr>Segoe UI Semibold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1225</cp:revision>
  <dcterms:modified xsi:type="dcterms:W3CDTF">2017-12-08T08:05:51Z</dcterms:modified>
</cp:coreProperties>
</file>