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  <p:sldId id="270" r:id="rId15"/>
    <p:sldId id="287" r:id="rId16"/>
    <p:sldId id="286" r:id="rId17"/>
    <p:sldId id="285" r:id="rId18"/>
    <p:sldId id="290" r:id="rId19"/>
    <p:sldId id="288" r:id="rId20"/>
    <p:sldId id="289" r:id="rId21"/>
    <p:sldId id="283" r:id="rId22"/>
    <p:sldId id="284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4800" dirty="0" smtClean="0"/>
              <a:t>Природные каменные материалы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70663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Штучные изделия из камня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chemeClr val="tx1"/>
                </a:solidFill>
              </a:rPr>
              <a:t>Природный камень, доставленный из карьеров, подвергается распиливанию, для получения штучных изделий:</a:t>
            </a:r>
          </a:p>
          <a:p>
            <a:pPr marL="0" indent="0">
              <a:buNone/>
            </a:pPr>
            <a:r>
              <a:rPr lang="ru-RU" sz="2600" b="1" u="sng" dirty="0" smtClean="0">
                <a:solidFill>
                  <a:schemeClr val="tx1"/>
                </a:solidFill>
              </a:rPr>
              <a:t>Стеновые камни </a:t>
            </a:r>
            <a:r>
              <a:rPr lang="ru-RU" sz="2600" b="1" dirty="0" smtClean="0">
                <a:solidFill>
                  <a:schemeClr val="tx1"/>
                </a:solidFill>
              </a:rPr>
              <a:t>– получают из туфов и пористых известняков путем выпиливания из массива горной породы. Каждый камень заменяет в кладке 8-12 кирпичей.</a:t>
            </a:r>
          </a:p>
          <a:p>
            <a:pPr marL="0" indent="0">
              <a:buNone/>
            </a:pPr>
            <a:r>
              <a:rPr lang="ru-RU" sz="2600" b="1" u="sng" dirty="0" smtClean="0">
                <a:solidFill>
                  <a:schemeClr val="tx1"/>
                </a:solidFill>
              </a:rPr>
              <a:t>Стеновые блоки </a:t>
            </a:r>
            <a:r>
              <a:rPr lang="ru-RU" sz="2600" b="1" dirty="0" smtClean="0">
                <a:solidFill>
                  <a:schemeClr val="tx1"/>
                </a:solidFill>
              </a:rPr>
              <a:t>– масса 0,5…1,5 т, размер 3х0,5х1м</a:t>
            </a:r>
          </a:p>
          <a:p>
            <a:pPr marL="0" indent="0">
              <a:buNone/>
            </a:pPr>
            <a:endParaRPr lang="ru-RU" sz="2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05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Штучные изделия из камня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Кровельные плитки- </a:t>
            </a:r>
            <a:r>
              <a:rPr lang="ru-RU" b="1" dirty="0">
                <a:solidFill>
                  <a:schemeClr val="tx1"/>
                </a:solidFill>
              </a:rPr>
              <a:t>природный шифер размер 250х150 до 600х350мм и толщиной 4…8 мм. Раскалывание и обрезка – глинистого сланца.</a:t>
            </a:r>
          </a:p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Шашка для мощения- </a:t>
            </a:r>
            <a:r>
              <a:rPr lang="ru-RU" b="1" dirty="0">
                <a:solidFill>
                  <a:schemeClr val="tx1"/>
                </a:solidFill>
              </a:rPr>
              <a:t>грубоколотые камни неправильной формы, приближающиеся к призме или пирамиде. Устройство дорожного покрытия.</a:t>
            </a:r>
          </a:p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Брусчатка</a:t>
            </a:r>
            <a:r>
              <a:rPr lang="ru-RU" b="1" dirty="0">
                <a:solidFill>
                  <a:schemeClr val="tx1"/>
                </a:solidFill>
              </a:rPr>
              <a:t> – колотые и тесаные куски камня, близки по форме к параллелепипеду.</a:t>
            </a:r>
          </a:p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Бортовой камень- </a:t>
            </a:r>
            <a:r>
              <a:rPr lang="ru-RU" b="1" dirty="0">
                <a:solidFill>
                  <a:schemeClr val="tx1"/>
                </a:solidFill>
              </a:rPr>
              <a:t>служит для отделения проезжей части дороги от тротуара.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78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Штучные изделия из камня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</a:rPr>
              <a:t>Средняя плотность</a:t>
            </a:r>
            <a:r>
              <a:rPr lang="ru-RU" b="1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	</a:t>
            </a:r>
            <a:r>
              <a:rPr lang="ru-RU" b="1" u="sng" dirty="0" smtClean="0">
                <a:solidFill>
                  <a:schemeClr val="tx1"/>
                </a:solidFill>
              </a:rPr>
              <a:t>легкие - менее 1800 кг/м3;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Вулканический туф, пемза, известняк-ракушечник – виде штучного камня и блоков для стен зданий, заполнителей для легкого бетона, теплоизоляционных материалов.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	</a:t>
            </a:r>
            <a:r>
              <a:rPr lang="ru-RU" b="1" u="sng" dirty="0" smtClean="0">
                <a:solidFill>
                  <a:schemeClr val="tx1"/>
                </a:solidFill>
              </a:rPr>
              <a:t>тяжелые – более 1800 кг/м3;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Гранит, сиенит – для несущих конструкций, дорог, мостов.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2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Штучные изделия из камня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По прочность на сжатие </a:t>
            </a:r>
            <a:r>
              <a:rPr lang="ru-RU" b="1" dirty="0" smtClean="0">
                <a:solidFill>
                  <a:schemeClr val="tx1"/>
                </a:solidFill>
              </a:rPr>
              <a:t>каменные материалы делятся на следующие марки (кг/см2):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Легкие</a:t>
            </a:r>
            <a:r>
              <a:rPr lang="ru-RU" b="1" dirty="0" smtClean="0">
                <a:solidFill>
                  <a:schemeClr val="tx1"/>
                </a:solidFill>
              </a:rPr>
              <a:t>:4,7,10,15,25,35,50,75,100,150,200;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Тяжелые</a:t>
            </a:r>
            <a:r>
              <a:rPr lang="ru-RU" b="1" dirty="0" smtClean="0">
                <a:solidFill>
                  <a:schemeClr val="tx1"/>
                </a:solidFill>
              </a:rPr>
              <a:t>: 100,150,200,300,400,500,600,800,1000,1200;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По морозостойкости</a:t>
            </a:r>
            <a:r>
              <a:rPr lang="ru-RU" b="1" dirty="0" smtClean="0">
                <a:solidFill>
                  <a:schemeClr val="tx1"/>
                </a:solidFill>
              </a:rPr>
              <a:t>: </a:t>
            </a:r>
            <a:r>
              <a:rPr lang="en-US" b="1" dirty="0" smtClean="0">
                <a:solidFill>
                  <a:schemeClr val="tx1"/>
                </a:solidFill>
              </a:rPr>
              <a:t>F</a:t>
            </a:r>
            <a:r>
              <a:rPr lang="ru-RU" b="1" dirty="0" smtClean="0">
                <a:solidFill>
                  <a:schemeClr val="tx1"/>
                </a:solidFill>
              </a:rPr>
              <a:t>10,15,25,50,100,150,200,300, 500;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По водостойкости</a:t>
            </a:r>
            <a:r>
              <a:rPr lang="ru-RU" b="1" dirty="0" smtClean="0">
                <a:solidFill>
                  <a:schemeClr val="tx1"/>
                </a:solidFill>
              </a:rPr>
              <a:t>: с коэффициентом размягчения 0,6; 0,75; 0,9 и 1;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1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Гравий. Требования к гравию.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Гравий</a:t>
            </a:r>
            <a:r>
              <a:rPr lang="ru-RU" b="1" u="sng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– сыпучий зерновой материал с окатанной поверхностью, получаемый после рассева природных гравийно-песчаных смесей. 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Выпускают фракции: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От 5 (3) до 10 мм;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Свыше 10 до 20 мм;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Свыше 20 до 40 мм;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Свыше 40 до 80 (70) мм;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Смеси фракций от 5(3) до 20 мм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Смеси фракций от 5(3) до 40 мм и 5 до 70мм;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8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щебень\Grav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2"/>
            <a:ext cx="9144000" cy="685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99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щебень\Gravel_on_a_beach_in_Thirasia,_Santorini,_Gree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77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User\Desktop\щебень\graviynyy-shcheben-20-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45" y="0"/>
            <a:ext cx="64221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00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щебень\5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048"/>
            <a:ext cx="9144000" cy="608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92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щебень\100411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0686"/>
            <a:ext cx="374441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щебень\it_4238_218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0686"/>
            <a:ext cx="3672408" cy="304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щебень\kazan-graviy_ot_proizvoditelya_dostavka_4265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36" y="3573016"/>
            <a:ext cx="4572000" cy="311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94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Общие сведения о природных каменных материалах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Природными каменными материалами называют материалы, полученные из различных горных пород путем их механической обработки: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tx1"/>
                </a:solidFill>
              </a:rPr>
              <a:t>Дроблением;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tx1"/>
                </a:solidFill>
              </a:rPr>
              <a:t>Раскалыванием;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tx1"/>
                </a:solidFill>
              </a:rPr>
              <a:t>Пилением;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tx1"/>
                </a:solidFill>
              </a:rPr>
              <a:t>Шлифовкой;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tx1"/>
                </a:solidFill>
              </a:rPr>
              <a:t>Плавлением.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E:\Материаловедение\1318182516_shebenraz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2996952"/>
            <a:ext cx="4896545" cy="360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45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User\Desktop\щебень\DSC02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078"/>
            <a:ext cx="8064896" cy="588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34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Добыча и переработка природных каменных материалов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Горные породы становятся </a:t>
            </a:r>
            <a:r>
              <a:rPr lang="ru-RU" b="1" u="sng" dirty="0" smtClean="0">
                <a:solidFill>
                  <a:srgbClr val="FF0000"/>
                </a:solidFill>
              </a:rPr>
              <a:t>дорожно-строительным материалом</a:t>
            </a:r>
            <a:r>
              <a:rPr lang="ru-RU" b="1" u="sng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после их добычи из земной коры и переработки.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Скопления горных пород в земной коре называют </a:t>
            </a:r>
            <a:r>
              <a:rPr lang="ru-RU" b="1" u="sng" dirty="0" smtClean="0">
                <a:solidFill>
                  <a:srgbClr val="FF0000"/>
                </a:solidFill>
              </a:rPr>
              <a:t>месторождениями</a:t>
            </a:r>
            <a:r>
              <a:rPr lang="ru-RU" b="1" dirty="0" smtClean="0">
                <a:solidFill>
                  <a:schemeClr val="tx1"/>
                </a:solidFill>
              </a:rPr>
              <a:t>. Разработка месторождений горных пород называют </a:t>
            </a:r>
            <a:r>
              <a:rPr lang="ru-RU" b="1" u="sng" dirty="0" smtClean="0">
                <a:solidFill>
                  <a:srgbClr val="FF0000"/>
                </a:solidFill>
              </a:rPr>
              <a:t>карьерами.</a:t>
            </a:r>
            <a:endParaRPr lang="ru-RU" b="1" u="sng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Для решения вопроса о целесообразности разработки месторождения производят разведку для установления:</a:t>
            </a:r>
          </a:p>
          <a:p>
            <a:pPr lvl="1"/>
            <a:r>
              <a:rPr lang="ru-RU" b="1" dirty="0" smtClean="0">
                <a:solidFill>
                  <a:schemeClr val="tx1"/>
                </a:solidFill>
              </a:rPr>
              <a:t>-запасов горной породы;</a:t>
            </a:r>
          </a:p>
          <a:p>
            <a:pPr lvl="1"/>
            <a:r>
              <a:rPr lang="ru-RU" b="1" dirty="0" smtClean="0">
                <a:solidFill>
                  <a:schemeClr val="tx1"/>
                </a:solidFill>
              </a:rPr>
              <a:t>- её строительно-технических свойств;</a:t>
            </a:r>
          </a:p>
          <a:p>
            <a:pPr lvl="1"/>
            <a:r>
              <a:rPr lang="ru-RU" b="1" dirty="0" smtClean="0">
                <a:solidFill>
                  <a:schemeClr val="tx1"/>
                </a:solidFill>
              </a:rPr>
              <a:t>- рентабельности разработки, которая будет зависеть от верхнего слоя (вскрыши), толщины слоя породы, способа разработки и транспортирования горной породы.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42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Добыча и переработка природных каменных материалов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В зависимости от условий залегания разработка рыхлых горных пород может вестись открытым способом в карьерах, реже подземным или подводным.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При разработке месторождения вначале удаляют верхний слой (вскрышу), а затем снимают верхние выветрившиеся слои горной породы. Работы </a:t>
            </a:r>
            <a:r>
              <a:rPr lang="ru-RU" b="1" smtClean="0">
                <a:solidFill>
                  <a:schemeClr val="tx1"/>
                </a:solidFill>
              </a:rPr>
              <a:t>ведут уступами 2…10м.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54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46"/>
            <a:ext cx="9001156" cy="592935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В природе найдено более трех тысяч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минералов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, но лишь 50 из них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участвуют в образовании горных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пород и носят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название 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породообразующих. </a:t>
            </a:r>
          </a:p>
          <a:p>
            <a:pPr algn="ctr">
              <a:buNone/>
            </a:pPr>
            <a:r>
              <a:rPr lang="ru-RU" sz="3200" b="1" i="1" u="sng" dirty="0" smtClean="0">
                <a:solidFill>
                  <a:schemeClr val="accent2">
                    <a:lumMod val="50000"/>
                  </a:schemeClr>
                </a:solidFill>
              </a:rPr>
              <a:t>Главные </a:t>
            </a:r>
            <a:r>
              <a:rPr lang="ru-RU" sz="3200" b="1" i="1" u="sng" dirty="0" smtClean="0">
                <a:solidFill>
                  <a:schemeClr val="accent2">
                    <a:lumMod val="50000"/>
                  </a:schemeClr>
                </a:solidFill>
              </a:rPr>
              <a:t>минералы: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оливин                            слюда  </a:t>
            </a:r>
          </a:p>
          <a:p>
            <a:pPr>
              <a:buNone/>
            </a:pP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полевой шпат            кварц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9286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Породообразующие минералы.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9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*цвет       оптические </a:t>
            </a:r>
          </a:p>
          <a:p>
            <a:pPr>
              <a:buNone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*блеск       свойства</a:t>
            </a:r>
          </a:p>
          <a:p>
            <a:pPr>
              <a:buNone/>
            </a:pPr>
            <a:endParaRPr lang="ru-RU" sz="4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*спайность              *твердость     </a:t>
            </a:r>
          </a:p>
          <a:p>
            <a:pPr>
              <a:buNone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*плотность              *излом </a:t>
            </a:r>
          </a:p>
          <a:p>
            <a:pPr>
              <a:buNone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            *</a:t>
            </a:r>
            <a:r>
              <a:rPr lang="ru-RU" sz="4400" b="1" dirty="0" err="1" smtClean="0">
                <a:solidFill>
                  <a:schemeClr val="accent2">
                    <a:lumMod val="50000"/>
                  </a:schemeClr>
                </a:solidFill>
              </a:rPr>
              <a:t>выветриваемость</a:t>
            </a:r>
            <a:endParaRPr lang="ru-RU" sz="4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4000" b="1" i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Физико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механические свойства </a:t>
            </a:r>
            <a:endParaRPr lang="ru-RU" sz="40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928794" y="1357298"/>
            <a:ext cx="500066" cy="1557342"/>
          </a:xfrm>
          <a:prstGeom prst="rightBrace">
            <a:avLst>
              <a:gd name="adj1" fmla="val 52000"/>
              <a:gd name="adj2" fmla="val 50000"/>
            </a:avLst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28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56792"/>
            <a:ext cx="8858280" cy="53012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Блеск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–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способность минералов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отражать своими поверхностями свет.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                    Различают блеск: *металлический (пирит)     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*стеклянный (кварц)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*шелковистый (гипс)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*перламутровый (мусковит) 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*жирный (тальк) и др.       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25252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Блеск  минералов.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40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Спайность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– способность минералов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раскалываться по определенным направлениям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 образованием ровных, гладких и блестящих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поверхностей.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Например: слюда, кальцит.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Спайность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характерный признак минералов,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имеющих кристаллическое строение.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отсутствии спайности минерал под ударом,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раскалывается по случайным, неровным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поверхностям.    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Например у кварца.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5143536" cy="7857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Спайность.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6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500042"/>
            <a:ext cx="9144000" cy="4857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!!!Спайность отрицательное 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свойство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т.к. уменьшается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стойкость и прочность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соответствующей горной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породы и ухудшает ее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обрабатываемость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(шлифовку, полировку).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9439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4294967295"/>
          </p:nvPr>
        </p:nvSpPr>
        <p:spPr>
          <a:xfrm>
            <a:off x="0" y="357166"/>
            <a:ext cx="9144000" cy="62865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/>
              <a:t>      </a:t>
            </a:r>
            <a:r>
              <a:rPr lang="ru-RU" sz="3200" b="1" i="1" u="sng" dirty="0" smtClean="0">
                <a:solidFill>
                  <a:schemeClr val="accent2">
                    <a:lumMod val="50000"/>
                  </a:schemeClr>
                </a:solidFill>
              </a:rPr>
              <a:t>Излом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– характер поверхности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раскола минерала . Различают :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раковистый (кварц),землистый (мел), зернистый (мрамор) и др.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32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Выветриваемость</a:t>
            </a:r>
            <a:r>
              <a:rPr lang="ru-RU" sz="32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это   подверженность минералов(и ГП.)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  разрушению под действием  атмосферных факторов(газов, воды,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  смены температур, растительных и 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  животных организмов).   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3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56792"/>
            <a:ext cx="8715404" cy="53012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Твердость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–степень сопротивления минерала внешнему механическому воздействию.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Метод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определения твердости – царапание одного минерала другим.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Принята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шкала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</a:rPr>
              <a:t>Мооса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из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минералов, в которой каждый  последующий царапает все предыдущие.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Шкала предложена в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1811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г.немецким минерологом Фридрихом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Моосом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4286280" cy="92867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Твердость.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18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Общие сведения о природных каменных материалах</a:t>
            </a:r>
            <a:endParaRPr lang="ru-RU" dirty="0"/>
          </a:p>
        </p:txBody>
      </p:sp>
      <p:pic>
        <p:nvPicPr>
          <p:cNvPr id="2051" name="Picture 3" descr="E:\Материаловедение\stroitelnye_kamennye_materialy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76872"/>
            <a:ext cx="28083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2054154"/>
            <a:ext cx="4680520" cy="4190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/>
              <a:t>Природный каменный материал сохраняет свои физико-механические свойства горной породы, без изменения химического состава.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/>
              <a:t>Изменяются форма частиц (дробление),степень обработки поверхности </a:t>
            </a:r>
            <a:r>
              <a:rPr lang="ru-RU" sz="2000" b="1" dirty="0"/>
              <a:t>(</a:t>
            </a:r>
            <a:r>
              <a:rPr lang="ru-RU" sz="2000" b="1" dirty="0" smtClean="0"/>
              <a:t>при шлифовании), внешние качества.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45917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14414" y="0"/>
            <a:ext cx="6143668" cy="71435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Шкала </a:t>
            </a:r>
            <a:r>
              <a:rPr lang="ru-RU" sz="3200" dirty="0" err="1" smtClean="0">
                <a:solidFill>
                  <a:schemeClr val="tx1"/>
                </a:solidFill>
              </a:rPr>
              <a:t>Мооса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357158" y="2285992"/>
            <a:ext cx="1000132" cy="4286259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7.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8.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9.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10.</a:t>
            </a:r>
            <a:endParaRPr lang="ru-RU" sz="20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1714480" y="1357298"/>
            <a:ext cx="2000265" cy="7143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>
                <a:solidFill>
                  <a:schemeClr val="tx1"/>
                </a:solidFill>
              </a:rPr>
              <a:t> минерал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1571604" y="2285992"/>
            <a:ext cx="2928958" cy="4357718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chemeClr val="tx1"/>
                </a:solidFill>
              </a:rPr>
              <a:t>Тальк.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Гипс.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Кальцит.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Флюорит.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Апатит.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Полевой шпат.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Кварц.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Топаз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Корунд.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Алмаз.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2918"/>
            <a:ext cx="1785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 минерала по шкале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Мооса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4744" y="642918"/>
            <a:ext cx="2000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Ориентировочная твердость в МПа.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72132" y="642918"/>
            <a:ext cx="3429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Предмет, оставляющий царапину на данном минерале.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357686" y="2214554"/>
            <a:ext cx="16430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20.</a:t>
            </a:r>
          </a:p>
          <a:p>
            <a:r>
              <a:rPr lang="ru-RU" sz="2000" b="1" i="1" dirty="0" smtClean="0"/>
              <a:t>360.</a:t>
            </a:r>
          </a:p>
          <a:p>
            <a:r>
              <a:rPr lang="ru-RU" sz="2000" b="1" i="1" dirty="0" smtClean="0"/>
              <a:t>1 090.</a:t>
            </a:r>
          </a:p>
          <a:p>
            <a:r>
              <a:rPr lang="ru-RU" sz="2000" b="1" i="1" dirty="0" smtClean="0"/>
              <a:t>1 890.</a:t>
            </a:r>
          </a:p>
          <a:p>
            <a:r>
              <a:rPr lang="ru-RU" sz="2000" b="1" i="1" dirty="0" smtClean="0"/>
              <a:t>5 360.</a:t>
            </a:r>
          </a:p>
          <a:p>
            <a:r>
              <a:rPr lang="ru-RU" sz="2000" b="1" i="1" dirty="0" smtClean="0"/>
              <a:t>7 950.</a:t>
            </a:r>
          </a:p>
          <a:p>
            <a:r>
              <a:rPr lang="ru-RU" sz="2000" b="1" i="1" dirty="0" smtClean="0"/>
              <a:t>11 200.</a:t>
            </a:r>
          </a:p>
          <a:p>
            <a:r>
              <a:rPr lang="ru-RU" sz="2000" b="1" i="1" dirty="0" smtClean="0"/>
              <a:t>14 270.</a:t>
            </a:r>
          </a:p>
          <a:p>
            <a:r>
              <a:rPr lang="ru-RU" sz="2000" b="1" i="1" dirty="0" smtClean="0"/>
              <a:t>20 600.</a:t>
            </a:r>
          </a:p>
          <a:p>
            <a:r>
              <a:rPr lang="ru-RU" sz="2000" b="1" i="1" dirty="0" smtClean="0"/>
              <a:t>100 600.</a:t>
            </a:r>
            <a:endParaRPr lang="ru-RU" sz="20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15008" y="2285992"/>
            <a:ext cx="4071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Мягкий карандаш.</a:t>
            </a:r>
          </a:p>
          <a:p>
            <a:r>
              <a:rPr lang="ru-RU" sz="2000" b="1" i="1" dirty="0" smtClean="0"/>
              <a:t>Ноготь.</a:t>
            </a:r>
          </a:p>
          <a:p>
            <a:r>
              <a:rPr lang="ru-RU" sz="2000" b="1" i="1" dirty="0" smtClean="0"/>
              <a:t>Медная монета.</a:t>
            </a:r>
          </a:p>
          <a:p>
            <a:r>
              <a:rPr lang="ru-RU" sz="2000" b="1" i="1" dirty="0" smtClean="0"/>
              <a:t>Железный гвоздь.</a:t>
            </a:r>
          </a:p>
          <a:p>
            <a:r>
              <a:rPr lang="ru-RU" sz="2000" b="1" i="1" dirty="0" smtClean="0"/>
              <a:t>Острие ножа.</a:t>
            </a:r>
          </a:p>
          <a:p>
            <a:r>
              <a:rPr lang="ru-RU" sz="2000" b="1" i="1" dirty="0" smtClean="0"/>
              <a:t>Стекло.</a:t>
            </a:r>
          </a:p>
          <a:p>
            <a:r>
              <a:rPr lang="ru-RU" sz="2000" b="1" i="1" dirty="0" smtClean="0"/>
              <a:t>Острие напильника.</a:t>
            </a:r>
          </a:p>
          <a:p>
            <a:r>
              <a:rPr lang="ru-RU" sz="2000" b="1" i="1" dirty="0" smtClean="0"/>
              <a:t>Наждачный круг.</a:t>
            </a:r>
          </a:p>
          <a:p>
            <a:r>
              <a:rPr lang="ru-RU" sz="2000" b="1" i="1" dirty="0" smtClean="0"/>
              <a:t>Алмаз.</a:t>
            </a:r>
          </a:p>
          <a:p>
            <a:r>
              <a:rPr lang="ru-RU" sz="2000" b="1" i="1" dirty="0" smtClean="0"/>
              <a:t>Не царапается ничем.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-750131" y="4536289"/>
            <a:ext cx="42148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2071670" y="4429132"/>
            <a:ext cx="4429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2678893" y="3607595"/>
            <a:ext cx="60722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1178695" y="1321579"/>
            <a:ext cx="10715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3143240" y="1357298"/>
            <a:ext cx="1143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52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Общие сведения о природных каменных материалах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9"/>
            <a:ext cx="4968552" cy="36004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На протяжении тысячелетий для строительства, в начале примитивных сооружений, а затем более сложных и величественных (египетские пирамиды, греческие пантеоны, акведуки, арены, храмы), применялся простой и доступный строительный материал – природный камень.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АППИЕВА ДОРОГА (312-244 до н.э.) между Римом и Бриндизием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08920"/>
            <a:ext cx="2917190" cy="3998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12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Общие сведения о природных каменных материал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8052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chemeClr val="tx1"/>
                </a:solidFill>
              </a:rPr>
              <a:t>В настоящее время его используют в качестве:</a:t>
            </a:r>
          </a:p>
          <a:p>
            <a:pPr>
              <a:buFont typeface="Wingdings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</a:rPr>
              <a:t>з</a:t>
            </a:r>
            <a:r>
              <a:rPr lang="ru-RU" sz="2200" b="1" dirty="0" smtClean="0">
                <a:solidFill>
                  <a:schemeClr val="tx1"/>
                </a:solidFill>
              </a:rPr>
              <a:t>аполнителя в строительных и дорожных бетонах;</a:t>
            </a:r>
          </a:p>
          <a:p>
            <a:pP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tx1"/>
                </a:solidFill>
              </a:rPr>
              <a:t>сырья для получения вяжущих веществ и минеральной ваты;</a:t>
            </a:r>
            <a:endParaRPr lang="ru-RU" sz="2200" b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</a:rPr>
              <a:t>т</a:t>
            </a:r>
            <a:r>
              <a:rPr lang="ru-RU" sz="2200" b="1" dirty="0" smtClean="0">
                <a:solidFill>
                  <a:schemeClr val="tx1"/>
                </a:solidFill>
              </a:rPr>
              <a:t>еплоизоляционной облицовки зданий;</a:t>
            </a:r>
          </a:p>
          <a:p>
            <a:pPr>
              <a:buFont typeface="Wingdings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</a:rPr>
              <a:t>м</a:t>
            </a:r>
            <a:r>
              <a:rPr lang="ru-RU" sz="2200" b="1" dirty="0" smtClean="0">
                <a:solidFill>
                  <a:schemeClr val="tx1"/>
                </a:solidFill>
              </a:rPr>
              <a:t>естного строительного материала для кладки стен;</a:t>
            </a:r>
          </a:p>
          <a:p>
            <a:pPr>
              <a:buFont typeface="Wingdings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</a:rPr>
              <a:t>б</a:t>
            </a:r>
            <a:r>
              <a:rPr lang="ru-RU" sz="2200" b="1" dirty="0" smtClean="0">
                <a:solidFill>
                  <a:schemeClr val="tx1"/>
                </a:solidFill>
              </a:rPr>
              <a:t>алластного слоя при строительстве железных дорог;</a:t>
            </a:r>
          </a:p>
          <a:p>
            <a:pPr>
              <a:buFont typeface="Wingdings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</a:rPr>
              <a:t>ф</a:t>
            </a:r>
            <a:r>
              <a:rPr lang="ru-RU" sz="2200" b="1" dirty="0" smtClean="0">
                <a:solidFill>
                  <a:schemeClr val="tx1"/>
                </a:solidFill>
              </a:rPr>
              <a:t>ильтрующего материала при устройстве дренажей.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	</a:t>
            </a:r>
            <a:endParaRPr lang="ru-RU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99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Общие сведения о природных каменных материал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Каменный материал является основным исходным сырьем для производства :</a:t>
            </a:r>
          </a:p>
          <a:p>
            <a:pPr lvl="2"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tx1"/>
                </a:solidFill>
              </a:rPr>
              <a:t>Портландцемент</a:t>
            </a:r>
          </a:p>
          <a:p>
            <a:pPr lvl="2"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tx1"/>
                </a:solidFill>
              </a:rPr>
              <a:t>Известь</a:t>
            </a:r>
          </a:p>
          <a:p>
            <a:pPr lvl="2"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tx1"/>
                </a:solidFill>
              </a:rPr>
              <a:t>Гипс</a:t>
            </a:r>
          </a:p>
          <a:p>
            <a:pPr lvl="2"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tx1"/>
                </a:solidFill>
              </a:rPr>
              <a:t>Стекло.</a:t>
            </a:r>
            <a:endParaRPr lang="ru-RU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2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Разновидности природных каменных ма­териалов.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В зависимости от способа получения (происхождения) различают:</a:t>
            </a:r>
          </a:p>
          <a:p>
            <a:pPr lvl="1"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tx1"/>
                </a:solidFill>
              </a:rPr>
              <a:t>Дисперсные (рыхлые) природные и искусственные каменные материалы;</a:t>
            </a:r>
          </a:p>
          <a:p>
            <a:pPr lvl="1">
              <a:buFont typeface="Wingdings" pitchFamily="2" charset="2"/>
              <a:buChar char="§"/>
            </a:pPr>
            <a:r>
              <a:rPr lang="ru-RU" b="1" dirty="0" err="1" smtClean="0">
                <a:solidFill>
                  <a:schemeClr val="tx1"/>
                </a:solidFill>
              </a:rPr>
              <a:t>Грубообработанные</a:t>
            </a:r>
            <a:r>
              <a:rPr lang="ru-RU" b="1" dirty="0" smtClean="0">
                <a:solidFill>
                  <a:schemeClr val="tx1"/>
                </a:solidFill>
              </a:rPr>
              <a:t> в природной среде каменные материалы;</a:t>
            </a:r>
          </a:p>
          <a:p>
            <a:pPr lvl="1"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tx1"/>
                </a:solidFill>
              </a:rPr>
              <a:t>Штучные изделия из камня, получаемые специальной обработкой.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10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Дисперсные (рыхлые) природные и искусственные каменные материалы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u="sng" dirty="0" smtClean="0">
                <a:solidFill>
                  <a:schemeClr val="tx1"/>
                </a:solidFill>
              </a:rPr>
              <a:t>К этой группе материалов относятся</a:t>
            </a:r>
            <a:r>
              <a:rPr lang="ru-RU" b="1" dirty="0" smtClean="0">
                <a:solidFill>
                  <a:schemeClr val="tx1"/>
                </a:solidFill>
              </a:rPr>
              <a:t>: </a:t>
            </a:r>
          </a:p>
          <a:p>
            <a:r>
              <a:rPr lang="ru-RU" b="1" u="sng" dirty="0" smtClean="0">
                <a:solidFill>
                  <a:schemeClr val="tx1"/>
                </a:solidFill>
              </a:rPr>
              <a:t>Галька </a:t>
            </a:r>
            <a:r>
              <a:rPr lang="ru-RU" b="1" dirty="0" smtClean="0">
                <a:solidFill>
                  <a:schemeClr val="tx1"/>
                </a:solidFill>
              </a:rPr>
              <a:t>– окатанные в воде обломки горных пород 70…100мм.</a:t>
            </a:r>
          </a:p>
          <a:p>
            <a:r>
              <a:rPr lang="ru-RU" b="1" u="sng" dirty="0" smtClean="0">
                <a:solidFill>
                  <a:schemeClr val="tx1"/>
                </a:solidFill>
              </a:rPr>
              <a:t>Гравий</a:t>
            </a:r>
            <a:r>
              <a:rPr lang="ru-RU" b="1" dirty="0" smtClean="0">
                <a:solidFill>
                  <a:schemeClr val="tx1"/>
                </a:solidFill>
              </a:rPr>
              <a:t> – зернистый сыпучий материал 5…120мм.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природный щебень (дресва), </a:t>
            </a:r>
          </a:p>
          <a:p>
            <a:r>
              <a:rPr lang="ru-RU" b="1" u="sng" dirty="0">
                <a:solidFill>
                  <a:schemeClr val="tx1"/>
                </a:solidFill>
              </a:rPr>
              <a:t>К</a:t>
            </a:r>
            <a:r>
              <a:rPr lang="ru-RU" b="1" u="sng" dirty="0" smtClean="0">
                <a:solidFill>
                  <a:schemeClr val="tx1"/>
                </a:solidFill>
              </a:rPr>
              <a:t>варцевый песо</a:t>
            </a:r>
            <a:r>
              <a:rPr lang="ru-RU" b="1" dirty="0" smtClean="0">
                <a:solidFill>
                  <a:schemeClr val="tx1"/>
                </a:solidFill>
              </a:rPr>
              <a:t>к –зернистый сыпучий материал менее 5мм.</a:t>
            </a:r>
          </a:p>
          <a:p>
            <a:r>
              <a:rPr lang="ru-RU" b="1" u="sng" dirty="0">
                <a:solidFill>
                  <a:schemeClr val="tx1"/>
                </a:solidFill>
              </a:rPr>
              <a:t>И</a:t>
            </a:r>
            <a:r>
              <a:rPr lang="ru-RU" b="1" u="sng" dirty="0" smtClean="0">
                <a:solidFill>
                  <a:schemeClr val="tx1"/>
                </a:solidFill>
              </a:rPr>
              <a:t>скусственный щебень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b="1" u="sng" dirty="0">
                <a:solidFill>
                  <a:schemeClr val="tx1"/>
                </a:solidFill>
              </a:rPr>
              <a:t>О</a:t>
            </a:r>
            <a:r>
              <a:rPr lang="ru-RU" b="1" u="sng" dirty="0" smtClean="0">
                <a:solidFill>
                  <a:schemeClr val="tx1"/>
                </a:solidFill>
              </a:rPr>
              <a:t>тходы производства </a:t>
            </a:r>
            <a:r>
              <a:rPr lang="ru-RU" b="1" dirty="0" smtClean="0">
                <a:solidFill>
                  <a:schemeClr val="tx1"/>
                </a:solidFill>
              </a:rPr>
              <a:t>(шлак, отработанные формовочные смеси).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8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err="1" smtClean="0"/>
              <a:t>Грубообработанные</a:t>
            </a:r>
            <a:r>
              <a:rPr lang="ru-RU" sz="3600" dirty="0" smtClean="0"/>
              <a:t> природные каменные материалы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b="1" u="sng" dirty="0" smtClean="0">
                <a:solidFill>
                  <a:schemeClr val="tx1"/>
                </a:solidFill>
              </a:rPr>
              <a:t>Валунный камень </a:t>
            </a:r>
            <a:r>
              <a:rPr lang="ru-RU" b="1" dirty="0" smtClean="0">
                <a:solidFill>
                  <a:schemeClr val="tx1"/>
                </a:solidFill>
              </a:rPr>
              <a:t>– состоит из </a:t>
            </a:r>
            <a:r>
              <a:rPr lang="ru-RU" b="1" dirty="0" err="1" smtClean="0">
                <a:solidFill>
                  <a:schemeClr val="tx1"/>
                </a:solidFill>
              </a:rPr>
              <a:t>грубоокатанных</a:t>
            </a:r>
            <a:r>
              <a:rPr lang="ru-RU" b="1" dirty="0" smtClean="0">
                <a:solidFill>
                  <a:schemeClr val="tx1"/>
                </a:solidFill>
              </a:rPr>
              <a:t> обломков горных пород размером более 100мм, обработанных и перенесенных водой и ледником.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По генезису может быть – ледниковым, речным, морским, озерным.</a:t>
            </a:r>
          </a:p>
          <a:p>
            <a:r>
              <a:rPr lang="ru-RU" b="1" u="sng" dirty="0" smtClean="0">
                <a:solidFill>
                  <a:schemeClr val="tx1"/>
                </a:solidFill>
              </a:rPr>
              <a:t>Бутовый камень  (бут) </a:t>
            </a:r>
            <a:r>
              <a:rPr lang="ru-RU" b="1" dirty="0" smtClean="0">
                <a:solidFill>
                  <a:schemeClr val="tx1"/>
                </a:solidFill>
              </a:rPr>
              <a:t>– крупные куски породы неправильной (рваной) формы размером 150…500мм, полученные буровзрывным способом. Разновидность булыжный камень  (300мм). Кладка фундаментов, стен вспомогательных помещений, гидротехнических сооружений.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11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582</TotalTime>
  <Words>1145</Words>
  <Application>Microsoft Office PowerPoint</Application>
  <PresentationFormat>Экран (4:3)</PresentationFormat>
  <Paragraphs>185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Decatur</vt:lpstr>
      <vt:lpstr>Природные каменные материалы</vt:lpstr>
      <vt:lpstr>Общие сведения о природных каменных материалах</vt:lpstr>
      <vt:lpstr>Общие сведения о природных каменных материалах</vt:lpstr>
      <vt:lpstr>Общие сведения о природных каменных материалах</vt:lpstr>
      <vt:lpstr>Общие сведения о природных каменных материал</vt:lpstr>
      <vt:lpstr>Общие сведения о природных каменных материал</vt:lpstr>
      <vt:lpstr>Разновидности природных каменных ма­териалов.  </vt:lpstr>
      <vt:lpstr>Дисперсные (рыхлые) природные и искусственные каменные материалы</vt:lpstr>
      <vt:lpstr>Грубообработанные природные каменные материалы</vt:lpstr>
      <vt:lpstr>Штучные изделия из камня</vt:lpstr>
      <vt:lpstr>Штучные изделия из камня</vt:lpstr>
      <vt:lpstr>Штучные изделия из камня</vt:lpstr>
      <vt:lpstr>Штучные изделия из камня</vt:lpstr>
      <vt:lpstr>Гравий. Требования к гравию.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Добыча и переработка природных каменных материалов</vt:lpstr>
      <vt:lpstr>Добыча и переработка природных каменных материалов</vt:lpstr>
      <vt:lpstr>Породообразующие минералы.</vt:lpstr>
      <vt:lpstr>Физико – механические свойства </vt:lpstr>
      <vt:lpstr>Блеск  минералов.</vt:lpstr>
      <vt:lpstr>Спайность. </vt:lpstr>
      <vt:lpstr>Презентация PowerPoint</vt:lpstr>
      <vt:lpstr>Презентация PowerPoint</vt:lpstr>
      <vt:lpstr>Твердость. </vt:lpstr>
      <vt:lpstr>Шкала Мооса.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Природные каменные материалы</dc:title>
  <dc:creator>User</dc:creator>
  <cp:lastModifiedBy>123</cp:lastModifiedBy>
  <cp:revision>41</cp:revision>
  <dcterms:created xsi:type="dcterms:W3CDTF">2015-01-21T09:34:52Z</dcterms:created>
  <dcterms:modified xsi:type="dcterms:W3CDTF">2023-11-20T06:53:07Z</dcterms:modified>
</cp:coreProperties>
</file>