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0" r:id="rId3"/>
    <p:sldId id="281" r:id="rId4"/>
    <p:sldId id="284" r:id="rId5"/>
    <p:sldId id="282" r:id="rId6"/>
    <p:sldId id="285" r:id="rId7"/>
    <p:sldId id="286" r:id="rId8"/>
    <p:sldId id="287" r:id="rId9"/>
    <p:sldId id="28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8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71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294B2-FCCA-435B-AFEB-CBAF766B33B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B058DE-30DE-4247-98CC-46DEB331044C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Медиапланирование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1F2B6B-253E-4E51-832C-A6C2B844152C}" type="parTrans" cxnId="{27025E18-1346-454C-A36C-BEE2CDC0E7CA}">
      <dgm:prSet/>
      <dgm:spPr/>
      <dgm:t>
        <a:bodyPr/>
        <a:lstStyle/>
        <a:p>
          <a:endParaRPr lang="ru-RU" sz="2000"/>
        </a:p>
      </dgm:t>
    </dgm:pt>
    <dgm:pt modelId="{EE029177-A88F-4042-AEC3-4B0711B85541}" type="sibTrans" cxnId="{27025E18-1346-454C-A36C-BEE2CDC0E7CA}">
      <dgm:prSet/>
      <dgm:spPr/>
      <dgm:t>
        <a:bodyPr/>
        <a:lstStyle/>
        <a:p>
          <a:endParaRPr lang="ru-RU" sz="2000"/>
        </a:p>
      </dgm:t>
    </dgm:pt>
    <dgm:pt modelId="{0F0EFC29-428D-4833-9B6D-901519BA6423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каналов коммуникации, оптимального времени и частоты показов рекламы для достижения ЦА. Медиаплан должен учитывать бюджет кампании и характеристики ЦА.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8F298A-9E3E-424A-8D26-013E433E3799}" type="parTrans" cxnId="{2B204F6A-4625-4B07-AC7F-96EEF7720D6B}">
      <dgm:prSet/>
      <dgm:spPr/>
      <dgm:t>
        <a:bodyPr/>
        <a:lstStyle/>
        <a:p>
          <a:endParaRPr lang="ru-RU" sz="2000"/>
        </a:p>
      </dgm:t>
    </dgm:pt>
    <dgm:pt modelId="{C1F48620-F075-4F47-B935-7D9EEAD7955E}" type="sibTrans" cxnId="{2B204F6A-4625-4B07-AC7F-96EEF7720D6B}">
      <dgm:prSet/>
      <dgm:spPr/>
      <dgm:t>
        <a:bodyPr/>
        <a:lstStyle/>
        <a:p>
          <a:endParaRPr lang="ru-RU" sz="2000"/>
        </a:p>
      </dgm:t>
    </dgm:pt>
    <dgm:pt modelId="{371B8CEB-B1AC-472C-A915-1EBC8D34988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и оптимизация</a:t>
          </a:r>
          <a:endParaRPr lang="ru-RU" sz="20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AFE8F3-12D3-41F2-8791-95B5B0501EE6}" type="parTrans" cxnId="{B00A040E-CE2B-47FD-8A57-74CE37229D37}">
      <dgm:prSet/>
      <dgm:spPr/>
      <dgm:t>
        <a:bodyPr/>
        <a:lstStyle/>
        <a:p>
          <a:endParaRPr lang="ru-RU" sz="2000"/>
        </a:p>
      </dgm:t>
    </dgm:pt>
    <dgm:pt modelId="{6F2B52D1-5C13-4629-A807-36FC6BCAA284}" type="sibTrans" cxnId="{B00A040E-CE2B-47FD-8A57-74CE37229D37}">
      <dgm:prSet/>
      <dgm:spPr/>
      <dgm:t>
        <a:bodyPr/>
        <a:lstStyle/>
        <a:p>
          <a:endParaRPr lang="ru-RU" sz="2000"/>
        </a:p>
      </dgm:t>
    </dgm:pt>
    <dgm:pt modelId="{D7F8F622-2158-4CC4-91D7-802C7DF71A61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Закупка медиа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39C9EC-1664-4F80-BCDB-AA3494B319D0}" type="parTrans" cxnId="{6F1E6699-484D-4223-9F4D-37E86F6BC0A6}">
      <dgm:prSet/>
      <dgm:spPr/>
      <dgm:t>
        <a:bodyPr/>
        <a:lstStyle/>
        <a:p>
          <a:endParaRPr lang="ru-RU" sz="2000"/>
        </a:p>
      </dgm:t>
    </dgm:pt>
    <dgm:pt modelId="{61773D04-71F8-4E85-B9E4-1AD3589D20C3}" type="sibTrans" cxnId="{6F1E6699-484D-4223-9F4D-37E86F6BC0A6}">
      <dgm:prSet/>
      <dgm:spPr/>
      <dgm:t>
        <a:bodyPr/>
        <a:lstStyle/>
        <a:p>
          <a:endParaRPr lang="ru-RU" sz="2000"/>
        </a:p>
      </dgm:t>
    </dgm:pt>
    <dgm:pt modelId="{292292C0-DA7D-483E-BC07-C1F9E3D763F5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Размещение рекламы в выбранных каналах коммуникации.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21CFC9-348F-414F-8CFE-A08F3B076756}" type="parTrans" cxnId="{C898A1BB-17B4-4BD1-A479-6AE19BAC73E8}">
      <dgm:prSet/>
      <dgm:spPr/>
      <dgm:t>
        <a:bodyPr/>
        <a:lstStyle/>
        <a:p>
          <a:endParaRPr lang="ru-RU" sz="2000"/>
        </a:p>
      </dgm:t>
    </dgm:pt>
    <dgm:pt modelId="{F52D82EE-028C-4627-86A9-F4282692622A}" type="sibTrans" cxnId="{C898A1BB-17B4-4BD1-A479-6AE19BAC73E8}">
      <dgm:prSet/>
      <dgm:spPr/>
      <dgm:t>
        <a:bodyPr/>
        <a:lstStyle/>
        <a:p>
          <a:endParaRPr lang="ru-RU" sz="2000"/>
        </a:p>
      </dgm:t>
    </dgm:pt>
    <dgm:pt modelId="{746FDD3B-535C-4E70-A4ED-15233FDF7BD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Отслеживание результатов размещения рекламы и внесение корректировок в медиаплан для повышения эффективности.</a:t>
          </a:r>
        </a:p>
      </dgm:t>
    </dgm:pt>
    <dgm:pt modelId="{222A232D-D08B-4F4E-A353-82FEE695FACF}" type="parTrans" cxnId="{63EDFD56-99F2-4B78-A303-AE8214299CD1}">
      <dgm:prSet/>
      <dgm:spPr/>
      <dgm:t>
        <a:bodyPr/>
        <a:lstStyle/>
        <a:p>
          <a:endParaRPr lang="ru-RU" sz="2000"/>
        </a:p>
      </dgm:t>
    </dgm:pt>
    <dgm:pt modelId="{F58B79D8-FBA3-43FB-AC38-E0F2A9C14097}" type="sibTrans" cxnId="{63EDFD56-99F2-4B78-A303-AE8214299CD1}">
      <dgm:prSet/>
      <dgm:spPr/>
      <dgm:t>
        <a:bodyPr/>
        <a:lstStyle/>
        <a:p>
          <a:endParaRPr lang="ru-RU" sz="2000"/>
        </a:p>
      </dgm:t>
    </dgm:pt>
    <dgm:pt modelId="{D6212443-BCCB-4C00-AA66-6105AC058406}" type="pres">
      <dgm:prSet presAssocID="{BCF294B2-FCCA-435B-AFEB-CBAF766B33BD}" presName="Name0" presStyleCnt="0">
        <dgm:presLayoutVars>
          <dgm:dir/>
          <dgm:animLvl val="lvl"/>
          <dgm:resizeHandles val="exact"/>
        </dgm:presLayoutVars>
      </dgm:prSet>
      <dgm:spPr/>
    </dgm:pt>
    <dgm:pt modelId="{1A8D25F9-E1EE-493A-96D0-244F1C22DE80}" type="pres">
      <dgm:prSet presAssocID="{371B8CEB-B1AC-472C-A915-1EBC8D34988B}" presName="boxAndChildren" presStyleCnt="0"/>
      <dgm:spPr/>
    </dgm:pt>
    <dgm:pt modelId="{3B2374C4-2975-468C-86E4-7594BDD25333}" type="pres">
      <dgm:prSet presAssocID="{371B8CEB-B1AC-472C-A915-1EBC8D34988B}" presName="parentTextBox" presStyleLbl="node1" presStyleIdx="0" presStyleCnt="3"/>
      <dgm:spPr/>
    </dgm:pt>
    <dgm:pt modelId="{17396B65-B7EC-4C46-8765-8EFDA073938B}" type="pres">
      <dgm:prSet presAssocID="{371B8CEB-B1AC-472C-A915-1EBC8D34988B}" presName="entireBox" presStyleLbl="node1" presStyleIdx="0" presStyleCnt="3"/>
      <dgm:spPr/>
    </dgm:pt>
    <dgm:pt modelId="{F40FFBF6-D846-4883-AE9E-F36F88289287}" type="pres">
      <dgm:prSet presAssocID="{371B8CEB-B1AC-472C-A915-1EBC8D34988B}" presName="descendantBox" presStyleCnt="0"/>
      <dgm:spPr/>
    </dgm:pt>
    <dgm:pt modelId="{106579C0-2ADB-474D-A3B5-F587DEC34BDF}" type="pres">
      <dgm:prSet presAssocID="{746FDD3B-535C-4E70-A4ED-15233FDF7BD2}" presName="childTextBox" presStyleLbl="fgAccFollowNode1" presStyleIdx="0" presStyleCnt="3">
        <dgm:presLayoutVars>
          <dgm:bulletEnabled val="1"/>
        </dgm:presLayoutVars>
      </dgm:prSet>
      <dgm:spPr/>
    </dgm:pt>
    <dgm:pt modelId="{198307AB-75EE-4A57-99F9-4B4A9EA9031C}" type="pres">
      <dgm:prSet presAssocID="{61773D04-71F8-4E85-B9E4-1AD3589D20C3}" presName="sp" presStyleCnt="0"/>
      <dgm:spPr/>
    </dgm:pt>
    <dgm:pt modelId="{88F6A741-5874-4C6E-A0C7-EDD58F279480}" type="pres">
      <dgm:prSet presAssocID="{D7F8F622-2158-4CC4-91D7-802C7DF71A61}" presName="arrowAndChildren" presStyleCnt="0"/>
      <dgm:spPr/>
    </dgm:pt>
    <dgm:pt modelId="{12EDA1F2-5CD9-4D5A-88DF-2BA4E71BA7BE}" type="pres">
      <dgm:prSet presAssocID="{D7F8F622-2158-4CC4-91D7-802C7DF71A61}" presName="parentTextArrow" presStyleLbl="node1" presStyleIdx="0" presStyleCnt="3"/>
      <dgm:spPr/>
    </dgm:pt>
    <dgm:pt modelId="{BDA4599E-9836-4DBE-8C5A-0CD6C3DE5E65}" type="pres">
      <dgm:prSet presAssocID="{D7F8F622-2158-4CC4-91D7-802C7DF71A61}" presName="arrow" presStyleLbl="node1" presStyleIdx="1" presStyleCnt="3"/>
      <dgm:spPr/>
    </dgm:pt>
    <dgm:pt modelId="{8FCE6635-DA69-4B37-A9FF-416084D673EA}" type="pres">
      <dgm:prSet presAssocID="{D7F8F622-2158-4CC4-91D7-802C7DF71A61}" presName="descendantArrow" presStyleCnt="0"/>
      <dgm:spPr/>
    </dgm:pt>
    <dgm:pt modelId="{84C2177B-FC8E-4C27-B362-61E94979375C}" type="pres">
      <dgm:prSet presAssocID="{292292C0-DA7D-483E-BC07-C1F9E3D763F5}" presName="childTextArrow" presStyleLbl="fgAccFollowNode1" presStyleIdx="1" presStyleCnt="3">
        <dgm:presLayoutVars>
          <dgm:bulletEnabled val="1"/>
        </dgm:presLayoutVars>
      </dgm:prSet>
      <dgm:spPr/>
    </dgm:pt>
    <dgm:pt modelId="{BD812C14-4BED-448B-A908-8C0B7124CFCC}" type="pres">
      <dgm:prSet presAssocID="{EE029177-A88F-4042-AEC3-4B0711B85541}" presName="sp" presStyleCnt="0"/>
      <dgm:spPr/>
    </dgm:pt>
    <dgm:pt modelId="{F29393D6-8FFB-4B6E-BDB6-34F2C25C4220}" type="pres">
      <dgm:prSet presAssocID="{CFB058DE-30DE-4247-98CC-46DEB331044C}" presName="arrowAndChildren" presStyleCnt="0"/>
      <dgm:spPr/>
    </dgm:pt>
    <dgm:pt modelId="{12CA6668-7B06-4A8F-9553-235C591EE7F7}" type="pres">
      <dgm:prSet presAssocID="{CFB058DE-30DE-4247-98CC-46DEB331044C}" presName="parentTextArrow" presStyleLbl="node1" presStyleIdx="1" presStyleCnt="3"/>
      <dgm:spPr/>
    </dgm:pt>
    <dgm:pt modelId="{B846ECB9-C299-4632-8F83-86CBDF8C04AE}" type="pres">
      <dgm:prSet presAssocID="{CFB058DE-30DE-4247-98CC-46DEB331044C}" presName="arrow" presStyleLbl="node1" presStyleIdx="2" presStyleCnt="3"/>
      <dgm:spPr/>
    </dgm:pt>
    <dgm:pt modelId="{8E0C5176-33EB-43AA-9B7C-CD8AF6FBBB59}" type="pres">
      <dgm:prSet presAssocID="{CFB058DE-30DE-4247-98CC-46DEB331044C}" presName="descendantArrow" presStyleCnt="0"/>
      <dgm:spPr/>
    </dgm:pt>
    <dgm:pt modelId="{CE21CDB0-E54C-4C72-895C-A7FF4A240675}" type="pres">
      <dgm:prSet presAssocID="{0F0EFC29-428D-4833-9B6D-901519BA6423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B00A040E-CE2B-47FD-8A57-74CE37229D37}" srcId="{BCF294B2-FCCA-435B-AFEB-CBAF766B33BD}" destId="{371B8CEB-B1AC-472C-A915-1EBC8D34988B}" srcOrd="2" destOrd="0" parTransId="{3BAFE8F3-12D3-41F2-8791-95B5B0501EE6}" sibTransId="{6F2B52D1-5C13-4629-A807-36FC6BCAA284}"/>
    <dgm:cxn modelId="{27025E18-1346-454C-A36C-BEE2CDC0E7CA}" srcId="{BCF294B2-FCCA-435B-AFEB-CBAF766B33BD}" destId="{CFB058DE-30DE-4247-98CC-46DEB331044C}" srcOrd="0" destOrd="0" parTransId="{261F2B6B-253E-4E51-832C-A6C2B844152C}" sibTransId="{EE029177-A88F-4042-AEC3-4B0711B85541}"/>
    <dgm:cxn modelId="{F6834A1C-340B-4F60-B443-146407C46E15}" type="presOf" srcId="{0F0EFC29-428D-4833-9B6D-901519BA6423}" destId="{CE21CDB0-E54C-4C72-895C-A7FF4A240675}" srcOrd="0" destOrd="0" presId="urn:microsoft.com/office/officeart/2005/8/layout/process4"/>
    <dgm:cxn modelId="{F562DE21-3487-43E2-AF1E-E29BF12BDF38}" type="presOf" srcId="{CFB058DE-30DE-4247-98CC-46DEB331044C}" destId="{12CA6668-7B06-4A8F-9553-235C591EE7F7}" srcOrd="0" destOrd="0" presId="urn:microsoft.com/office/officeart/2005/8/layout/process4"/>
    <dgm:cxn modelId="{01BA7A27-9C20-452A-A2D5-B7C5E6DA93E4}" type="presOf" srcId="{CFB058DE-30DE-4247-98CC-46DEB331044C}" destId="{B846ECB9-C299-4632-8F83-86CBDF8C04AE}" srcOrd="1" destOrd="0" presId="urn:microsoft.com/office/officeart/2005/8/layout/process4"/>
    <dgm:cxn modelId="{E5556048-F2A5-42AF-88BF-48B84E0A38CC}" type="presOf" srcId="{371B8CEB-B1AC-472C-A915-1EBC8D34988B}" destId="{17396B65-B7EC-4C46-8765-8EFDA073938B}" srcOrd="1" destOrd="0" presId="urn:microsoft.com/office/officeart/2005/8/layout/process4"/>
    <dgm:cxn modelId="{2B204F6A-4625-4B07-AC7F-96EEF7720D6B}" srcId="{CFB058DE-30DE-4247-98CC-46DEB331044C}" destId="{0F0EFC29-428D-4833-9B6D-901519BA6423}" srcOrd="0" destOrd="0" parTransId="{A48F298A-9E3E-424A-8D26-013E433E3799}" sibTransId="{C1F48620-F075-4F47-B935-7D9EEAD7955E}"/>
    <dgm:cxn modelId="{4CA47B6C-52BD-472B-AC9E-5FE6A7D32532}" type="presOf" srcId="{371B8CEB-B1AC-472C-A915-1EBC8D34988B}" destId="{3B2374C4-2975-468C-86E4-7594BDD25333}" srcOrd="0" destOrd="0" presId="urn:microsoft.com/office/officeart/2005/8/layout/process4"/>
    <dgm:cxn modelId="{63EDFD56-99F2-4B78-A303-AE8214299CD1}" srcId="{371B8CEB-B1AC-472C-A915-1EBC8D34988B}" destId="{746FDD3B-535C-4E70-A4ED-15233FDF7BD2}" srcOrd="0" destOrd="0" parTransId="{222A232D-D08B-4F4E-A353-82FEE695FACF}" sibTransId="{F58B79D8-FBA3-43FB-AC38-E0F2A9C14097}"/>
    <dgm:cxn modelId="{6F1E6699-484D-4223-9F4D-37E86F6BC0A6}" srcId="{BCF294B2-FCCA-435B-AFEB-CBAF766B33BD}" destId="{D7F8F622-2158-4CC4-91D7-802C7DF71A61}" srcOrd="1" destOrd="0" parTransId="{8C39C9EC-1664-4F80-BCDB-AA3494B319D0}" sibTransId="{61773D04-71F8-4E85-B9E4-1AD3589D20C3}"/>
    <dgm:cxn modelId="{C898A1BB-17B4-4BD1-A479-6AE19BAC73E8}" srcId="{D7F8F622-2158-4CC4-91D7-802C7DF71A61}" destId="{292292C0-DA7D-483E-BC07-C1F9E3D763F5}" srcOrd="0" destOrd="0" parTransId="{9821CFC9-348F-414F-8CFE-A08F3B076756}" sibTransId="{F52D82EE-028C-4627-86A9-F4282692622A}"/>
    <dgm:cxn modelId="{76FA08C2-8AB8-4637-86A1-68375B3A40CE}" type="presOf" srcId="{746FDD3B-535C-4E70-A4ED-15233FDF7BD2}" destId="{106579C0-2ADB-474D-A3B5-F587DEC34BDF}" srcOrd="0" destOrd="0" presId="urn:microsoft.com/office/officeart/2005/8/layout/process4"/>
    <dgm:cxn modelId="{C54F72D9-9AE8-4775-B9D9-51784CD67C0B}" type="presOf" srcId="{D7F8F622-2158-4CC4-91D7-802C7DF71A61}" destId="{12EDA1F2-5CD9-4D5A-88DF-2BA4E71BA7BE}" srcOrd="0" destOrd="0" presId="urn:microsoft.com/office/officeart/2005/8/layout/process4"/>
    <dgm:cxn modelId="{CB539BD9-F909-4766-A19B-7C53548EE29B}" type="presOf" srcId="{BCF294B2-FCCA-435B-AFEB-CBAF766B33BD}" destId="{D6212443-BCCB-4C00-AA66-6105AC058406}" srcOrd="0" destOrd="0" presId="urn:microsoft.com/office/officeart/2005/8/layout/process4"/>
    <dgm:cxn modelId="{3C3174E2-BE34-40D0-A5FD-391CF5CBA0F1}" type="presOf" srcId="{D7F8F622-2158-4CC4-91D7-802C7DF71A61}" destId="{BDA4599E-9836-4DBE-8C5A-0CD6C3DE5E65}" srcOrd="1" destOrd="0" presId="urn:microsoft.com/office/officeart/2005/8/layout/process4"/>
    <dgm:cxn modelId="{BB3564F2-DF0F-41D0-89A0-DBA8B93B47A5}" type="presOf" srcId="{292292C0-DA7D-483E-BC07-C1F9E3D763F5}" destId="{84C2177B-FC8E-4C27-B362-61E94979375C}" srcOrd="0" destOrd="0" presId="urn:microsoft.com/office/officeart/2005/8/layout/process4"/>
    <dgm:cxn modelId="{EE0D1B95-4B92-4F2F-BDF0-BD0A579A8551}" type="presParOf" srcId="{D6212443-BCCB-4C00-AA66-6105AC058406}" destId="{1A8D25F9-E1EE-493A-96D0-244F1C22DE80}" srcOrd="0" destOrd="0" presId="urn:microsoft.com/office/officeart/2005/8/layout/process4"/>
    <dgm:cxn modelId="{9EBCBB70-9B44-4DB6-B928-C9552C241503}" type="presParOf" srcId="{1A8D25F9-E1EE-493A-96D0-244F1C22DE80}" destId="{3B2374C4-2975-468C-86E4-7594BDD25333}" srcOrd="0" destOrd="0" presId="urn:microsoft.com/office/officeart/2005/8/layout/process4"/>
    <dgm:cxn modelId="{8B1EEAC7-FE1C-43F3-83CD-11E7763CCA4E}" type="presParOf" srcId="{1A8D25F9-E1EE-493A-96D0-244F1C22DE80}" destId="{17396B65-B7EC-4C46-8765-8EFDA073938B}" srcOrd="1" destOrd="0" presId="urn:microsoft.com/office/officeart/2005/8/layout/process4"/>
    <dgm:cxn modelId="{27CCAEBD-EE82-4505-B740-38C71AF68CF3}" type="presParOf" srcId="{1A8D25F9-E1EE-493A-96D0-244F1C22DE80}" destId="{F40FFBF6-D846-4883-AE9E-F36F88289287}" srcOrd="2" destOrd="0" presId="urn:microsoft.com/office/officeart/2005/8/layout/process4"/>
    <dgm:cxn modelId="{FF892997-A706-458B-B50A-B6F017E8327A}" type="presParOf" srcId="{F40FFBF6-D846-4883-AE9E-F36F88289287}" destId="{106579C0-2ADB-474D-A3B5-F587DEC34BDF}" srcOrd="0" destOrd="0" presId="urn:microsoft.com/office/officeart/2005/8/layout/process4"/>
    <dgm:cxn modelId="{0211AD13-D933-43D3-8806-5321B63E8D94}" type="presParOf" srcId="{D6212443-BCCB-4C00-AA66-6105AC058406}" destId="{198307AB-75EE-4A57-99F9-4B4A9EA9031C}" srcOrd="1" destOrd="0" presId="urn:microsoft.com/office/officeart/2005/8/layout/process4"/>
    <dgm:cxn modelId="{B85AFA57-0E11-4585-8CA6-4696FD89A6E3}" type="presParOf" srcId="{D6212443-BCCB-4C00-AA66-6105AC058406}" destId="{88F6A741-5874-4C6E-A0C7-EDD58F279480}" srcOrd="2" destOrd="0" presId="urn:microsoft.com/office/officeart/2005/8/layout/process4"/>
    <dgm:cxn modelId="{0CD6A539-53C4-4E0D-BB53-128C5A071927}" type="presParOf" srcId="{88F6A741-5874-4C6E-A0C7-EDD58F279480}" destId="{12EDA1F2-5CD9-4D5A-88DF-2BA4E71BA7BE}" srcOrd="0" destOrd="0" presId="urn:microsoft.com/office/officeart/2005/8/layout/process4"/>
    <dgm:cxn modelId="{5181D988-6D4E-47BE-9167-4D9C7BEB7476}" type="presParOf" srcId="{88F6A741-5874-4C6E-A0C7-EDD58F279480}" destId="{BDA4599E-9836-4DBE-8C5A-0CD6C3DE5E65}" srcOrd="1" destOrd="0" presId="urn:microsoft.com/office/officeart/2005/8/layout/process4"/>
    <dgm:cxn modelId="{445572B0-FB08-4238-A434-71E35724C0D5}" type="presParOf" srcId="{88F6A741-5874-4C6E-A0C7-EDD58F279480}" destId="{8FCE6635-DA69-4B37-A9FF-416084D673EA}" srcOrd="2" destOrd="0" presId="urn:microsoft.com/office/officeart/2005/8/layout/process4"/>
    <dgm:cxn modelId="{5EF25470-ACF5-4262-A38A-04F495579155}" type="presParOf" srcId="{8FCE6635-DA69-4B37-A9FF-416084D673EA}" destId="{84C2177B-FC8E-4C27-B362-61E94979375C}" srcOrd="0" destOrd="0" presId="urn:microsoft.com/office/officeart/2005/8/layout/process4"/>
    <dgm:cxn modelId="{F0453029-0B3A-4820-B90C-2F8026884B97}" type="presParOf" srcId="{D6212443-BCCB-4C00-AA66-6105AC058406}" destId="{BD812C14-4BED-448B-A908-8C0B7124CFCC}" srcOrd="3" destOrd="0" presId="urn:microsoft.com/office/officeart/2005/8/layout/process4"/>
    <dgm:cxn modelId="{B5161BE8-1476-4FB0-88BD-361E978C418A}" type="presParOf" srcId="{D6212443-BCCB-4C00-AA66-6105AC058406}" destId="{F29393D6-8FFB-4B6E-BDB6-34F2C25C4220}" srcOrd="4" destOrd="0" presId="urn:microsoft.com/office/officeart/2005/8/layout/process4"/>
    <dgm:cxn modelId="{63013F76-68C6-432F-9FD0-5C92A5D330A8}" type="presParOf" srcId="{F29393D6-8FFB-4B6E-BDB6-34F2C25C4220}" destId="{12CA6668-7B06-4A8F-9553-235C591EE7F7}" srcOrd="0" destOrd="0" presId="urn:microsoft.com/office/officeart/2005/8/layout/process4"/>
    <dgm:cxn modelId="{5127A9AE-6EB9-4D4D-8442-351A20F6028C}" type="presParOf" srcId="{F29393D6-8FFB-4B6E-BDB6-34F2C25C4220}" destId="{B846ECB9-C299-4632-8F83-86CBDF8C04AE}" srcOrd="1" destOrd="0" presId="urn:microsoft.com/office/officeart/2005/8/layout/process4"/>
    <dgm:cxn modelId="{F2FFA31B-139F-4A63-AFB0-5535AD163409}" type="presParOf" srcId="{F29393D6-8FFB-4B6E-BDB6-34F2C25C4220}" destId="{8E0C5176-33EB-43AA-9B7C-CD8AF6FBBB59}" srcOrd="2" destOrd="0" presId="urn:microsoft.com/office/officeart/2005/8/layout/process4"/>
    <dgm:cxn modelId="{DF720327-F3A8-45FD-9B46-63A778A4622B}" type="presParOf" srcId="{8E0C5176-33EB-43AA-9B7C-CD8AF6FBBB59}" destId="{CE21CDB0-E54C-4C72-895C-A7FF4A24067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96B65-B7EC-4C46-8765-8EFDA073938B}">
      <dsp:nvSpPr>
        <dsp:cNvPr id="0" name=""/>
        <dsp:cNvSpPr/>
      </dsp:nvSpPr>
      <dsp:spPr>
        <a:xfrm>
          <a:off x="0" y="3431994"/>
          <a:ext cx="10959308" cy="1126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и оптимизация</a:t>
          </a:r>
          <a:endParaRPr lang="ru-RU" sz="20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31994"/>
        <a:ext cx="10959308" cy="608286"/>
      </dsp:txXfrm>
    </dsp:sp>
    <dsp:sp modelId="{106579C0-2ADB-474D-A3B5-F587DEC34BDF}">
      <dsp:nvSpPr>
        <dsp:cNvPr id="0" name=""/>
        <dsp:cNvSpPr/>
      </dsp:nvSpPr>
      <dsp:spPr>
        <a:xfrm>
          <a:off x="0" y="4017751"/>
          <a:ext cx="10959308" cy="5181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Отслеживание результатов размещения рекламы и внесение корректировок в медиаплан для повышения эффективности.</a:t>
          </a:r>
        </a:p>
      </dsp:txBody>
      <dsp:txXfrm>
        <a:off x="0" y="4017751"/>
        <a:ext cx="10959308" cy="518170"/>
      </dsp:txXfrm>
    </dsp:sp>
    <dsp:sp modelId="{BDA4599E-9836-4DBE-8C5A-0CD6C3DE5E65}">
      <dsp:nvSpPr>
        <dsp:cNvPr id="0" name=""/>
        <dsp:cNvSpPr/>
      </dsp:nvSpPr>
      <dsp:spPr>
        <a:xfrm rot="10800000">
          <a:off x="0" y="1716399"/>
          <a:ext cx="10959308" cy="173249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Закупка медиа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1716399"/>
        <a:ext cx="10959308" cy="608104"/>
      </dsp:txXfrm>
    </dsp:sp>
    <dsp:sp modelId="{84C2177B-FC8E-4C27-B362-61E94979375C}">
      <dsp:nvSpPr>
        <dsp:cNvPr id="0" name=""/>
        <dsp:cNvSpPr/>
      </dsp:nvSpPr>
      <dsp:spPr>
        <a:xfrm>
          <a:off x="0" y="2324504"/>
          <a:ext cx="10959308" cy="5180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Размещение рекламы в выбранных каналах коммуникации.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24504"/>
        <a:ext cx="10959308" cy="518014"/>
      </dsp:txXfrm>
    </dsp:sp>
    <dsp:sp modelId="{B846ECB9-C299-4632-8F83-86CBDF8C04AE}">
      <dsp:nvSpPr>
        <dsp:cNvPr id="0" name=""/>
        <dsp:cNvSpPr/>
      </dsp:nvSpPr>
      <dsp:spPr>
        <a:xfrm rot="10800000">
          <a:off x="0" y="805"/>
          <a:ext cx="10959308" cy="173249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Медиапланирование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805"/>
        <a:ext cx="10959308" cy="608104"/>
      </dsp:txXfrm>
    </dsp:sp>
    <dsp:sp modelId="{CE21CDB0-E54C-4C72-895C-A7FF4A240675}">
      <dsp:nvSpPr>
        <dsp:cNvPr id="0" name=""/>
        <dsp:cNvSpPr/>
      </dsp:nvSpPr>
      <dsp:spPr>
        <a:xfrm>
          <a:off x="0" y="608910"/>
          <a:ext cx="10959308" cy="5180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каналов коммуникации, оптимального времени и частоты показов рекламы для достижения ЦА. Медиаплан должен учитывать бюджет кампании и характеристики ЦА.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08910"/>
        <a:ext cx="10959308" cy="518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38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32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703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94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90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24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14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0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8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34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59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5C89812-62CB-479F-AC49-8585C2CB1CE2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3CDF04-FE26-4600-8876-776422A349D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47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3D9C6-DCC8-44C5-BF83-B587C9ADE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9032" y="4375354"/>
            <a:ext cx="9144000" cy="1574237"/>
          </a:xfrm>
        </p:spPr>
        <p:txBody>
          <a:bodyPr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93FCC8-0BCF-4FC9-8147-2A09DA3FC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9032" y="2589571"/>
            <a:ext cx="9144000" cy="1678858"/>
          </a:xfrm>
        </p:spPr>
        <p:txBody>
          <a:bodyPr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планирования и разработки рекламной и коммуникационной кампании</a:t>
            </a:r>
          </a:p>
        </p:txBody>
      </p:sp>
    </p:spTree>
    <p:extLst>
      <p:ext uri="{BB962C8B-B14F-4D97-AF65-F5344CB8AC3E}">
        <p14:creationId xmlns:p14="http://schemas.microsoft.com/office/powerpoint/2010/main" val="185577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31F9F-8B5D-4B14-BEEA-A1A8487BB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27593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планирования и разработки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82034C-5A52-4EF1-8620-1FEFB77CB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274907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критически важный этап любой рекламной или коммуникационной кампании, определяющий ее успех. От качества планирования зависит эффективность достижения поставленных целей и оптимальное использование ресурсов.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26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AE6B13-B0E2-41EB-9F5C-ADF2C13C8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ru-RU" sz="4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задач рекламной или коммуникационной кампании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76D009-28D9-41BA-AAA9-8A35BE76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626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FC3AF0-34AD-41C5-9494-EE7C2E1309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«целью» понимается общее направление, желаемый результат. </a:t>
            </a:r>
          </a:p>
          <a:p>
            <a:pPr marL="447675" indent="-447675" algn="just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апример, увеличение узнаваемости бренда, повышение продаж, изменение общественного мнения. </a:t>
            </a: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должна быть измеримой, достижимой, релевантной и ограниченной по времени (SMART).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D8B4A96-E9B7-469C-B634-F62C4A6B05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6265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1B8AB0A-74FA-4ECF-817C-534A88F91F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«задачами» понимаются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онкретные шаги, необходимые для достижения цели. </a:t>
            </a:r>
          </a:p>
          <a:p>
            <a:pPr marL="447675" indent="-447675" algn="just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апример, увеличить посещаемость сайта на 20% в течение 3 месяцев, повысить уровень знания бренда среди целевой аудитории на 15% к концу года. </a:t>
            </a:r>
          </a:p>
          <a:p>
            <a:pPr algn="just"/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должны быть детализированными и ориентированными на результат.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1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3476A0-E9F0-4EE0-9798-4EAAE845A273}"/>
              </a:ext>
            </a:extLst>
          </p:cNvPr>
          <p:cNvSpPr txBox="1"/>
          <p:nvPr/>
        </p:nvSpPr>
        <p:spPr>
          <a:xfrm>
            <a:off x="2819400" y="2395626"/>
            <a:ext cx="890016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indent="-365125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личные беседы с представителями ЦА, чтобы получить глубокое понимание их мотиваций, потребностей, желаний и болей. </a:t>
            </a:r>
          </a:p>
          <a:p>
            <a:pPr marL="365125" indent="-365125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Фокус-группы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групповые дискуссии с представителями ЦА, цель которых — выявить общее мнение и реакции на продукт, услугу или маркетинговую кампанию. </a:t>
            </a:r>
          </a:p>
          <a:p>
            <a:pPr marL="365125" indent="-365125">
              <a:buFont typeface="+mj-lt"/>
              <a:buAutoNum type="arabicPeriod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Глубинные опросы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серия вопросов, направленных на получение подробной информации о мотивациях, ценностях и образе жизни представителей ЦА.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5D4363-88C4-4F3D-A20B-076C11EA5CE2}"/>
              </a:ext>
            </a:extLst>
          </p:cNvPr>
          <p:cNvSpPr/>
          <p:nvPr/>
        </p:nvSpPr>
        <p:spPr>
          <a:xfrm>
            <a:off x="1295400" y="140204"/>
            <a:ext cx="980554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целевой аудитории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5716B6B-BE99-4463-A759-F1FD6FAC428B}"/>
              </a:ext>
            </a:extLst>
          </p:cNvPr>
          <p:cNvSpPr/>
          <p:nvPr/>
        </p:nvSpPr>
        <p:spPr>
          <a:xfrm>
            <a:off x="1295400" y="1295400"/>
            <a:ext cx="6583680" cy="899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целей и задач, общей направленности рекламной кампании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7DC94D3-AEB7-4510-88EA-FC3F8589846F}"/>
              </a:ext>
            </a:extLst>
          </p:cNvPr>
          <p:cNvSpPr/>
          <p:nvPr/>
        </p:nvSpPr>
        <p:spPr>
          <a:xfrm>
            <a:off x="1295400" y="2383838"/>
            <a:ext cx="1341120" cy="17779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55786028-D6B3-42DB-A708-322960FE88CD}"/>
              </a:ext>
            </a:extLst>
          </p:cNvPr>
          <p:cNvSpPr/>
          <p:nvPr/>
        </p:nvSpPr>
        <p:spPr>
          <a:xfrm>
            <a:off x="1280160" y="4351019"/>
            <a:ext cx="6598920" cy="899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Сегментация аудитории (разделения широкой аудитории на более мелкие по схожим характеристикам)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E2742295-B9BF-40DD-8D9F-0CB9818700D4}"/>
              </a:ext>
            </a:extLst>
          </p:cNvPr>
          <p:cNvSpPr/>
          <p:nvPr/>
        </p:nvSpPr>
        <p:spPr>
          <a:xfrm>
            <a:off x="1295400" y="5427669"/>
            <a:ext cx="6598920" cy="7902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портрета ЦА (профиль потребителя, на которого ориентирована маркетинговая стратегия)</a:t>
            </a:r>
          </a:p>
        </p:txBody>
      </p:sp>
      <p:sp>
        <p:nvSpPr>
          <p:cNvPr id="9" name="Стрелка: изогнутая вправо 8">
            <a:extLst>
              <a:ext uri="{FF2B5EF4-FFF2-40B4-BE49-F238E27FC236}">
                <a16:creationId xmlns:a16="http://schemas.microsoft.com/office/drawing/2014/main" id="{74A0A134-2C89-4E5C-BCDC-71E3E343C06A}"/>
              </a:ext>
            </a:extLst>
          </p:cNvPr>
          <p:cNvSpPr/>
          <p:nvPr/>
        </p:nvSpPr>
        <p:spPr>
          <a:xfrm>
            <a:off x="609600" y="1854606"/>
            <a:ext cx="670560" cy="1082040"/>
          </a:xfrm>
          <a:prstGeom prst="curvedRightArrow">
            <a:avLst>
              <a:gd name="adj1" fmla="val 13521"/>
              <a:gd name="adj2" fmla="val 35224"/>
              <a:gd name="adj3" fmla="val 3629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трелка: изогнутая вправо 9">
            <a:extLst>
              <a:ext uri="{FF2B5EF4-FFF2-40B4-BE49-F238E27FC236}">
                <a16:creationId xmlns:a16="http://schemas.microsoft.com/office/drawing/2014/main" id="{6785A92A-C1E3-429E-9398-7C13998768D1}"/>
              </a:ext>
            </a:extLst>
          </p:cNvPr>
          <p:cNvSpPr/>
          <p:nvPr/>
        </p:nvSpPr>
        <p:spPr>
          <a:xfrm>
            <a:off x="609600" y="3709466"/>
            <a:ext cx="670560" cy="1082040"/>
          </a:xfrm>
          <a:prstGeom prst="curvedRightArrow">
            <a:avLst>
              <a:gd name="adj1" fmla="val 13521"/>
              <a:gd name="adj2" fmla="val 35224"/>
              <a:gd name="adj3" fmla="val 3629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изогнутая вправо 11">
            <a:extLst>
              <a:ext uri="{FF2B5EF4-FFF2-40B4-BE49-F238E27FC236}">
                <a16:creationId xmlns:a16="http://schemas.microsoft.com/office/drawing/2014/main" id="{076068FD-AE84-45DE-8181-3F59348A382C}"/>
              </a:ext>
            </a:extLst>
          </p:cNvPr>
          <p:cNvSpPr/>
          <p:nvPr/>
        </p:nvSpPr>
        <p:spPr>
          <a:xfrm>
            <a:off x="609600" y="4886649"/>
            <a:ext cx="670560" cy="1082040"/>
          </a:xfrm>
          <a:prstGeom prst="curvedRightArrow">
            <a:avLst>
              <a:gd name="adj1" fmla="val 13521"/>
              <a:gd name="adj2" fmla="val 35224"/>
              <a:gd name="adj3" fmla="val 3629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5FBEA5DF-5BF7-4DD7-A767-467C28641A40}"/>
              </a:ext>
            </a:extLst>
          </p:cNvPr>
          <p:cNvSpPr/>
          <p:nvPr/>
        </p:nvSpPr>
        <p:spPr>
          <a:xfrm>
            <a:off x="4234627" y="871724"/>
            <a:ext cx="401934" cy="492369"/>
          </a:xfrm>
          <a:prstGeom prst="downArrow">
            <a:avLst>
              <a:gd name="adj1" fmla="val 36043"/>
              <a:gd name="adj2" fmla="val 695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10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16F4B-5ECA-4D50-9BDE-06FCDC56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27788"/>
            <a:ext cx="10058400" cy="986496"/>
          </a:xfrm>
        </p:spPr>
        <p:txBody>
          <a:bodyPr anchor="ctr">
            <a:normAutofit/>
          </a:bodyPr>
          <a:lstStyle/>
          <a:p>
            <a:r>
              <a:rPr lang="ru-RU" sz="4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последнем этапе: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FA794B-D38A-429E-8F14-9A5002C5A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5116908" cy="4163180"/>
          </a:xfrm>
        </p:spPr>
        <p:txBody>
          <a:bodyPr anchor="ctr">
            <a:normAutofit/>
          </a:bodyPr>
          <a:lstStyle/>
          <a:p>
            <a:r>
              <a:rPr lang="ru-RU" sz="2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выявления ЦА – </a:t>
            </a:r>
            <a:r>
              <a:rPr lang="ru-RU" sz="2600" b="0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портрета ЦА </a:t>
            </a:r>
            <a:r>
              <a:rPr lang="ru-RU" sz="2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происходит </a:t>
            </a: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выбор эффективных каналов коммуникаций, так как он зависит от характеристик ЦА, бюджета и целей кампании;</a:t>
            </a: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ожидаемых результатов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1F96037-FDEB-4559-A22B-905C67BFBE5A}"/>
              </a:ext>
            </a:extLst>
          </p:cNvPr>
          <p:cNvSpPr/>
          <p:nvPr/>
        </p:nvSpPr>
        <p:spPr>
          <a:xfrm>
            <a:off x="7772400" y="2195804"/>
            <a:ext cx="3929743" cy="17868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результаты: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Измеримые показатели, отражающие успех кампании (например, количество показов рекламы, CTR, количество посетителей сайта, объем продаж, ROI).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78068ED-1E9B-4CEF-ADC5-939EED957C5E}"/>
              </a:ext>
            </a:extLst>
          </p:cNvPr>
          <p:cNvSpPr/>
          <p:nvPr/>
        </p:nvSpPr>
        <p:spPr>
          <a:xfrm>
            <a:off x="6214188" y="4114066"/>
            <a:ext cx="4147458" cy="20262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результаты: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восприятия бренда, изменение отношения к продукту/услуге, уровень вовлеченности аудитории (например, улучшение имиджа бренда, повышение лояльности клиентов, увеличение количества положительных отзывов).</a:t>
            </a:r>
          </a:p>
        </p:txBody>
      </p:sp>
      <p:sp>
        <p:nvSpPr>
          <p:cNvPr id="8" name="Стрелка: влево-вверх 7">
            <a:extLst>
              <a:ext uri="{FF2B5EF4-FFF2-40B4-BE49-F238E27FC236}">
                <a16:creationId xmlns:a16="http://schemas.microsoft.com/office/drawing/2014/main" id="{756ED9BF-4196-4003-9CC9-FEE28AF5A73C}"/>
              </a:ext>
            </a:extLst>
          </p:cNvPr>
          <p:cNvSpPr/>
          <p:nvPr/>
        </p:nvSpPr>
        <p:spPr>
          <a:xfrm>
            <a:off x="10423236" y="4033366"/>
            <a:ext cx="1001486" cy="1001486"/>
          </a:xfrm>
          <a:prstGeom prst="leftUpArrow">
            <a:avLst>
              <a:gd name="adj1" fmla="val 10244"/>
              <a:gd name="adj2" fmla="val 10936"/>
              <a:gd name="adj3" fmla="val 365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: штриховая вправо 8">
            <a:extLst>
              <a:ext uri="{FF2B5EF4-FFF2-40B4-BE49-F238E27FC236}">
                <a16:creationId xmlns:a16="http://schemas.microsoft.com/office/drawing/2014/main" id="{5237AB8B-F5A0-4404-8CAF-E3555751ACA2}"/>
              </a:ext>
            </a:extLst>
          </p:cNvPr>
          <p:cNvSpPr/>
          <p:nvPr/>
        </p:nvSpPr>
        <p:spPr>
          <a:xfrm>
            <a:off x="3223477" y="5420892"/>
            <a:ext cx="2872523" cy="279400"/>
          </a:xfrm>
          <a:prstGeom prst="stripedRightArrow">
            <a:avLst>
              <a:gd name="adj1" fmla="val 42936"/>
              <a:gd name="adj2" fmla="val 2230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442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5A159-6E33-4C8F-A40F-2E6554E26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определения результатов необходимо </a:t>
            </a:r>
            <a:r>
              <a:rPr lang="ru-RU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ресурсы для проведения рекламных и коммуникационных кампаний.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6F92C4-C5DF-4BBB-9972-44FA848F9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8882" y="1845734"/>
            <a:ext cx="5608318" cy="4311226"/>
          </a:xfrm>
        </p:spPr>
        <p:txBody>
          <a:bodyPr>
            <a:noAutofit/>
          </a:bodyPr>
          <a:lstStyle/>
          <a:p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команды организаторов кампании и формата реализации:</a:t>
            </a:r>
            <a:endParaRPr lang="ru-RU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ролей и ответственности участников кампании (руководитель проекта, координатор, специалисты по различным направлениям). Важно обеспечить четкую коммуникацию и эффективное взаимодействие между членами команды.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реализации: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Выбор формата реализации кампании (собственными силами, привлечение подрядчиков, аутсорсинг). Выбор зависит от компетенций команды, бюджета и сложности задач.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154BBDE-A8E5-4934-BFA5-627CCFAD24EE}"/>
              </a:ext>
            </a:extLst>
          </p:cNvPr>
          <p:cNvSpPr/>
          <p:nvPr/>
        </p:nvSpPr>
        <p:spPr>
          <a:xfrm>
            <a:off x="685800" y="3581400"/>
            <a:ext cx="5227320" cy="54864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ресурсов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3AD888D-D9F5-47F7-8603-D32ABE3F1883}"/>
              </a:ext>
            </a:extLst>
          </p:cNvPr>
          <p:cNvSpPr/>
          <p:nvPr/>
        </p:nvSpPr>
        <p:spPr>
          <a:xfrm>
            <a:off x="685800" y="1845734"/>
            <a:ext cx="2453640" cy="1320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и затраты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61AE10E-DA32-4D7E-839E-3C818B6BBF63}"/>
              </a:ext>
            </a:extLst>
          </p:cNvPr>
          <p:cNvSpPr/>
          <p:nvPr/>
        </p:nvSpPr>
        <p:spPr>
          <a:xfrm>
            <a:off x="3474720" y="4533381"/>
            <a:ext cx="2453640" cy="14287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Оборудование, ПО, платформы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6318EB6-DA3E-4C15-B777-6A0E03E5725E}"/>
              </a:ext>
            </a:extLst>
          </p:cNvPr>
          <p:cNvSpPr/>
          <p:nvPr/>
        </p:nvSpPr>
        <p:spPr>
          <a:xfrm>
            <a:off x="685800" y="4533381"/>
            <a:ext cx="2453640" cy="14287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реализации (сроки и дедлайны)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A85BE95-AC8C-4DE5-983D-640769F90801}"/>
              </a:ext>
            </a:extLst>
          </p:cNvPr>
          <p:cNvSpPr/>
          <p:nvPr/>
        </p:nvSpPr>
        <p:spPr>
          <a:xfrm>
            <a:off x="3474720" y="1845734"/>
            <a:ext cx="2453640" cy="1320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Человеческие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Команда, реализующая кампанию</a:t>
            </a:r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598B3B0B-F3EB-4E0F-84C4-DDA46ACD4877}"/>
              </a:ext>
            </a:extLst>
          </p:cNvPr>
          <p:cNvSpPr/>
          <p:nvPr/>
        </p:nvSpPr>
        <p:spPr>
          <a:xfrm>
            <a:off x="1819160" y="4130038"/>
            <a:ext cx="186920" cy="457201"/>
          </a:xfrm>
          <a:prstGeom prst="downArrow">
            <a:avLst>
              <a:gd name="adj1" fmla="val 42142"/>
              <a:gd name="adj2" fmla="val 91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546331B6-61DD-4177-8C33-E2454664F42D}"/>
              </a:ext>
            </a:extLst>
          </p:cNvPr>
          <p:cNvSpPr/>
          <p:nvPr/>
        </p:nvSpPr>
        <p:spPr>
          <a:xfrm>
            <a:off x="4608080" y="4130039"/>
            <a:ext cx="186920" cy="457201"/>
          </a:xfrm>
          <a:prstGeom prst="downArrow">
            <a:avLst>
              <a:gd name="adj1" fmla="val 42142"/>
              <a:gd name="adj2" fmla="val 91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4097AB74-513D-40E5-B8D1-8E195250EB95}"/>
              </a:ext>
            </a:extLst>
          </p:cNvPr>
          <p:cNvSpPr/>
          <p:nvPr/>
        </p:nvSpPr>
        <p:spPr>
          <a:xfrm rot="10800000">
            <a:off x="1819160" y="3124199"/>
            <a:ext cx="186920" cy="457201"/>
          </a:xfrm>
          <a:prstGeom prst="downArrow">
            <a:avLst>
              <a:gd name="adj1" fmla="val 42142"/>
              <a:gd name="adj2" fmla="val 91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5765D06F-3673-49A1-BB56-796D1C863A8E}"/>
              </a:ext>
            </a:extLst>
          </p:cNvPr>
          <p:cNvSpPr/>
          <p:nvPr/>
        </p:nvSpPr>
        <p:spPr>
          <a:xfrm rot="10800000">
            <a:off x="4623322" y="3124198"/>
            <a:ext cx="186920" cy="457201"/>
          </a:xfrm>
          <a:prstGeom prst="downArrow">
            <a:avLst>
              <a:gd name="adj1" fmla="val 42142"/>
              <a:gd name="adj2" fmla="val 91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6B3059C8-D14A-4BBE-9B60-A7352160E530}"/>
              </a:ext>
            </a:extLst>
          </p:cNvPr>
          <p:cNvSpPr/>
          <p:nvPr/>
        </p:nvSpPr>
        <p:spPr>
          <a:xfrm>
            <a:off x="5735782" y="2015231"/>
            <a:ext cx="601956" cy="204186"/>
          </a:xfrm>
          <a:prstGeom prst="rightArrow">
            <a:avLst>
              <a:gd name="adj1" fmla="val 41577"/>
              <a:gd name="adj2" fmla="val 977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39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DF634-3489-4891-85E2-C7AE3C7BF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865" y="286603"/>
            <a:ext cx="10884514" cy="1450757"/>
          </a:xfrm>
        </p:spPr>
        <p:txBody>
          <a:bodyPr anchor="ctr">
            <a:norm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определения ресурсов, необходимых для проведения кампаний происходит окончательное согласование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и креатива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9199E4-A261-407D-ADD2-B97CE567EC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6865" y="2219962"/>
            <a:ext cx="4315549" cy="32749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266700" indent="-2667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бюджета </a:t>
            </a:r>
            <a:r>
              <a:rPr lang="ru-RU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распределение 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финансовых ресурсов по различным статьям затрат (производство материалов, размещение рекламы, оплата труда, мониторинг).</a:t>
            </a:r>
          </a:p>
          <a:p>
            <a:pPr marL="266700" indent="-2667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бюджета -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тверждение бюджета руководством компании или заказчиком.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DAA75F-3604-4066-9B77-8A06A7041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401" y="1791547"/>
            <a:ext cx="6190593" cy="4131735"/>
          </a:xfrm>
        </p:spPr>
        <p:txBody>
          <a:bodyPr>
            <a:noAutofit/>
          </a:bodyPr>
          <a:lstStyle/>
          <a:p>
            <a:pPr algn="l"/>
            <a:r>
              <a:rPr lang="ru-RU" sz="2200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согласование креатива кампании:</a:t>
            </a:r>
            <a:endParaRPr lang="ru-RU" sz="22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Креативная концепция: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Основная идея, которая лежит в основе рекламного сообщения. Концепция должна быть оригинальной, запоминающейся и соответствовать целям и задачам кампании.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материалов: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Создание рекламных материалов (видеоролики, баннеры, печатная реклама, контент для социальных сетей). Важно обеспечить высокое качество материалов и соответствие бренд-айдентике.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креатива: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Утверждение разработанных материалов заинтересованными сторонами.</a:t>
            </a:r>
          </a:p>
        </p:txBody>
      </p:sp>
    </p:spTree>
    <p:extLst>
      <p:ext uri="{BB962C8B-B14F-4D97-AF65-F5344CB8AC3E}">
        <p14:creationId xmlns:p14="http://schemas.microsoft.com/office/powerpoint/2010/main" val="2881343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1185E-5BA3-49CA-976F-FCC081B7B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94" y="286603"/>
            <a:ext cx="10058400" cy="1058721"/>
          </a:xfrm>
        </p:spPr>
        <p:txBody>
          <a:bodyPr anchor="ctr">
            <a:normAutofit/>
          </a:bodyPr>
          <a:lstStyle/>
          <a:p>
            <a:pPr algn="ctr"/>
            <a:r>
              <a:rPr lang="ru-RU" sz="40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медиастратегии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697D317-4CC2-4F88-89FC-BC2A26448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304072"/>
              </p:ext>
            </p:extLst>
          </p:nvPr>
        </p:nvGraphicFramePr>
        <p:xfrm>
          <a:off x="616346" y="1521502"/>
          <a:ext cx="10959308" cy="4559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8967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419939-1B8B-4625-9907-AE5641DEA322}"/>
              </a:ext>
            </a:extLst>
          </p:cNvPr>
          <p:cNvSpPr txBox="1"/>
          <p:nvPr/>
        </p:nvSpPr>
        <p:spPr>
          <a:xfrm>
            <a:off x="399393" y="3429000"/>
            <a:ext cx="11550869" cy="2862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</a:p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в тетрадь и выучить лекцию.</a:t>
            </a:r>
          </a:p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лекции на следующем очном занятии будет практическая работа: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Поэтапное выполнение действий по планированию и разработке рекламной кампании в мини-командах.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2415A-3359-416E-A4BD-0D976E46D2F5}"/>
              </a:ext>
            </a:extLst>
          </p:cNvPr>
          <p:cNvSpPr txBox="1"/>
          <p:nvPr/>
        </p:nvSpPr>
        <p:spPr>
          <a:xfrm>
            <a:off x="515007" y="566678"/>
            <a:ext cx="1116198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Тщательное планирование и разработка являются залогом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рекламной или коммуникационной кампании. Уделяя должное внимание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этапу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обеспечить эффективное достижение поставленных целей и оптимальное использование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191147416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380</TotalTime>
  <Words>677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Ретро</vt:lpstr>
      <vt:lpstr>Тема 3</vt:lpstr>
      <vt:lpstr>Этап планирования и разработки </vt:lpstr>
      <vt:lpstr>Постановка целей и задач рекламной или коммуникационной кампании</vt:lpstr>
      <vt:lpstr>Презентация PowerPoint</vt:lpstr>
      <vt:lpstr>На последнем этапе:</vt:lpstr>
      <vt:lpstr>После определения результатов необходимо оценить и найти ресурсы для проведения рекламных и коммуникационных кампаний.</vt:lpstr>
      <vt:lpstr>После определения ресурсов, необходимых для проведения кампаний происходит окончательное согласование бюджета и креатива.</vt:lpstr>
      <vt:lpstr>Разработка медиастратегии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Админ</dc:creator>
  <cp:lastModifiedBy>Админ</cp:lastModifiedBy>
  <cp:revision>53</cp:revision>
  <dcterms:created xsi:type="dcterms:W3CDTF">2025-10-17T15:40:00Z</dcterms:created>
  <dcterms:modified xsi:type="dcterms:W3CDTF">2025-11-28T20:27:16Z</dcterms:modified>
</cp:coreProperties>
</file>