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0" r:id="rId3"/>
    <p:sldId id="274" r:id="rId4"/>
    <p:sldId id="272" r:id="rId5"/>
    <p:sldId id="261" r:id="rId6"/>
    <p:sldId id="267" r:id="rId7"/>
    <p:sldId id="268" r:id="rId8"/>
    <p:sldId id="269" r:id="rId9"/>
    <p:sldId id="257" r:id="rId10"/>
    <p:sldId id="256" r:id="rId11"/>
    <p:sldId id="264" r:id="rId12"/>
    <p:sldId id="273" r:id="rId13"/>
    <p:sldId id="278" r:id="rId14"/>
    <p:sldId id="279" r:id="rId15"/>
    <p:sldId id="275" r:id="rId16"/>
    <p:sldId id="276" r:id="rId17"/>
    <p:sldId id="277" r:id="rId18"/>
    <p:sldId id="280" r:id="rId19"/>
    <p:sldId id="270" r:id="rId20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CCFF"/>
    <a:srgbClr val="FFCC66"/>
    <a:srgbClr val="1120AA"/>
    <a:srgbClr val="CCECFF"/>
    <a:srgbClr val="CCFF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 autoAdjust="0"/>
    <p:restoredTop sz="82676" autoAdjust="0"/>
  </p:normalViewPr>
  <p:slideViewPr>
    <p:cSldViewPr snapToGrid="0">
      <p:cViewPr varScale="1">
        <p:scale>
          <a:sx n="111" d="100"/>
          <a:sy n="111" d="100"/>
        </p:scale>
        <p:origin x="-138" y="-84"/>
      </p:cViewPr>
      <p:guideLst>
        <p:guide orient="horz" pos="2432"/>
        <p:guide orient="horz" pos="3974"/>
        <p:guide orient="horz" pos="890"/>
        <p:guide orient="horz" pos="709"/>
        <p:guide orient="horz" pos="527"/>
        <p:guide orient="horz" pos="346"/>
        <p:guide pos="204"/>
        <p:guide pos="5556"/>
        <p:guide pos="2880"/>
        <p:guide pos="2744"/>
        <p:guide pos="30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5A1A47-4375-47AF-9681-660E3D36D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77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177CCB-4F14-46F2-B5AC-32EABABB3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99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DCDC1-F268-4094-91B9-91CE5A46AC1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EAC5C-DB61-48D9-9CF3-E6D66B08117E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97145-007A-4BAD-9626-7E21F7FE8D03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20443-E542-4125-B70B-2D266BD73D1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55DA8-A71B-4CD3-B620-450EE296D24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DB2F5-AD3B-41CE-BB55-8FB59EE0D9F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0A9F4-134C-4822-8BE1-106359AA2151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16AAB-D7D1-4B26-B69B-D27EEDF4148B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2143E-7044-4445-A0A1-3D3FCDD4646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7E6FD-3BFC-4AAB-B6C9-01B445DAC0E7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FF4EB-6A40-4918-92BE-4604D88345B5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51763" y="6381750"/>
            <a:ext cx="241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66088" y="6489700"/>
            <a:ext cx="7191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r.ru/Article.aspx?id=1735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/>
          <p:cNvSpPr>
            <a:spLocks noChangeShapeType="1"/>
          </p:cNvSpPr>
          <p:nvPr/>
        </p:nvSpPr>
        <p:spPr bwMode="auto">
          <a:xfrm>
            <a:off x="300038" y="2589213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336550" y="3429000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0038" y="2662238"/>
            <a:ext cx="8507412" cy="7080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Основы шрифтовой графики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323850" y="3517900"/>
            <a:ext cx="8496300" cy="279558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2400" b="1" dirty="0" smtClean="0"/>
              <a:t>Письмо </a:t>
            </a:r>
            <a:r>
              <a:rPr lang="ru-RU" sz="2400" b="1" dirty="0"/>
              <a:t>раннего средневековья. Каролингский минускул. Готическое письмо.   Письмо эпохи возрождения. Гуманистическое письмо (антиква). Эпоха классицизма. Стиль модерн. Египетский или брусковый шрифт. Рубленый шрифт.</a:t>
            </a:r>
            <a:endParaRPr lang="ru-RU" sz="2400" dirty="0"/>
          </a:p>
          <a:p>
            <a:pPr algn="ctr">
              <a:spcBef>
                <a:spcPts val="1000"/>
              </a:spcBef>
              <a:defRPr/>
            </a:pPr>
            <a:r>
              <a:rPr lang="ru-RU" sz="2400" dirty="0"/>
              <a:t>Лекция </a:t>
            </a:r>
            <a:r>
              <a:rPr lang="en-US" sz="2400" dirty="0"/>
              <a:t>9</a:t>
            </a:r>
            <a:r>
              <a:rPr lang="ru-RU" sz="2400" dirty="0"/>
              <a:t>. Литеры готической эпохи. Возрождение</a:t>
            </a:r>
            <a:r>
              <a:rPr lang="ru-RU" sz="2400" b="1" dirty="0"/>
              <a:t>.</a:t>
            </a:r>
            <a:r>
              <a:rPr lang="ru-RU" sz="2400" dirty="0"/>
              <a:t>.</a:t>
            </a: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336550" y="508000"/>
            <a:ext cx="84963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Литеры </a:t>
            </a:r>
            <a:r>
              <a:rPr lang="ru-RU" sz="2800" dirty="0"/>
              <a:t>готической эпохи. </a:t>
            </a:r>
            <a:r>
              <a:rPr lang="ru-RU" sz="2800" dirty="0" smtClean="0"/>
              <a:t>Возрождение</a:t>
            </a:r>
          </a:p>
          <a:p>
            <a:pPr algn="ctr"/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323850" y="63087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68507FFC-A151-482E-8F93-34906C2873FF}" type="slidenum">
              <a:rPr lang="ru-RU"/>
              <a:pPr/>
              <a:t>10</a:t>
            </a:fld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9477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3200" b="1" dirty="0">
                <a:solidFill>
                  <a:srgbClr val="1120AA"/>
                </a:solidFill>
              </a:rPr>
              <a:t>Каролингский минускул.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Иллюстрации.</a:t>
            </a:r>
            <a:endParaRPr lang="ru-RU" sz="2800" kern="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4000" dirty="0">
              <a:solidFill>
                <a:srgbClr val="1120AA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10239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3200" b="1" dirty="0">
                <a:solidFill>
                  <a:srgbClr val="1120AA"/>
                </a:solidFill>
              </a:rPr>
              <a:t>Готическая письменность.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Выводы:</a:t>
            </a:r>
            <a:endParaRPr lang="ru-RU" sz="2800" kern="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4000" dirty="0">
              <a:solidFill>
                <a:srgbClr val="1120AA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84225" y="2484438"/>
            <a:ext cx="7604125" cy="457200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dirty="0" smtClean="0"/>
              <a:t>Низкий ритм.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77875" y="3133725"/>
            <a:ext cx="76041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Узкая историческая привязка.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77875" y="3829050"/>
            <a:ext cx="76041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Тяжеловесность.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77875" y="4505325"/>
            <a:ext cx="76041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Проблемы зрительного восприятия.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323850" y="63087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192C432D-690F-4E75-B04A-0ADFEF998B38}" type="slidenum">
              <a:rPr lang="ru-RU"/>
              <a:pPr/>
              <a:t>11</a:t>
            </a:fld>
            <a:endParaRPr lang="ru-RU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6889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3200" b="1">
                <a:solidFill>
                  <a:srgbClr val="1120AA"/>
                </a:solidFill>
              </a:rPr>
              <a:t>Вопросы для самоконтроля.</a:t>
            </a:r>
          </a:p>
          <a:p>
            <a:endParaRPr lang="ru-RU" sz="4000">
              <a:solidFill>
                <a:srgbClr val="1120AA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76263" y="1868488"/>
            <a:ext cx="8089900" cy="3836987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1" hangingPunct="1">
              <a:lnSpc>
                <a:spcPct val="80000"/>
              </a:lnSpc>
              <a:spcBef>
                <a:spcPts val="1600"/>
              </a:spcBef>
              <a:buFontTx/>
              <a:buAutoNum type="arabicPeriod"/>
              <a:defRPr/>
            </a:pPr>
            <a:r>
              <a:rPr lang="ru-RU" sz="2800" b="1" smtClean="0"/>
              <a:t>Почему готический стиль письма получил распространение в Европе в Средние века?</a:t>
            </a:r>
          </a:p>
          <a:p>
            <a:pPr marL="457200" indent="-457200" algn="l" eaLnBrk="1" hangingPunct="1">
              <a:lnSpc>
                <a:spcPct val="80000"/>
              </a:lnSpc>
              <a:spcBef>
                <a:spcPts val="800"/>
              </a:spcBef>
              <a:buFontTx/>
              <a:buAutoNum type="arabicPeriod"/>
              <a:defRPr/>
            </a:pPr>
            <a:r>
              <a:rPr lang="ru-RU" sz="2800" b="1" smtClean="0"/>
              <a:t>Какова связь формообразования литер с особенностями языка, на котором записывались тексты?</a:t>
            </a:r>
          </a:p>
          <a:p>
            <a:pPr marL="457200" indent="-457200" algn="l" eaLnBrk="1" hangingPunct="1">
              <a:lnSpc>
                <a:spcPct val="80000"/>
              </a:lnSpc>
              <a:spcBef>
                <a:spcPts val="800"/>
              </a:spcBef>
              <a:buFontTx/>
              <a:buAutoNum type="arabicPeriod"/>
              <a:defRPr/>
            </a:pPr>
            <a:r>
              <a:rPr lang="ru-RU" sz="2800" b="1" smtClean="0"/>
              <a:t>Как экономические причины могли повлиять на дизайн букв?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10858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3200" b="1" dirty="0">
                <a:solidFill>
                  <a:srgbClr val="1120AA"/>
                </a:solidFill>
              </a:rPr>
              <a:t>Возрождение.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Гуманистическое письмо (антиква).</a:t>
            </a:r>
            <a:endParaRPr lang="ru-RU" sz="2800" kern="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4000" dirty="0">
              <a:solidFill>
                <a:srgbClr val="1120AA"/>
              </a:solidFill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 flipH="1">
            <a:off x="3641725" y="5948363"/>
            <a:ext cx="1789113" cy="393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i="1" kern="0" dirty="0">
                <a:latin typeface="+mn-lt"/>
              </a:rPr>
              <a:t>Рис 5</a:t>
            </a:r>
            <a:r>
              <a:rPr lang="ru-RU" i="1" kern="0" dirty="0">
                <a:latin typeface="+mn-lt"/>
              </a:rPr>
              <a:t>.</a:t>
            </a:r>
          </a:p>
        </p:txBody>
      </p:sp>
      <p:pic>
        <p:nvPicPr>
          <p:cNvPr id="13316" name="Picture 6" descr="D:\ВГУЭиС\История Шрифтов\Л_10.Ренесанс\дюрер_этюд_93_летнего_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63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14813" y="1868488"/>
            <a:ext cx="4392612" cy="38369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1600"/>
              </a:spcBef>
              <a:defRPr/>
            </a:pPr>
            <a:r>
              <a:rPr lang="ru-RU" sz="2800" b="1" kern="0" dirty="0">
                <a:latin typeface="+mn-lt"/>
              </a:rPr>
              <a:t>Письмо Петрарки – первая попытка переосмыслить формообразование букв.</a:t>
            </a:r>
          </a:p>
          <a:p>
            <a:pPr marL="457200" indent="-457200">
              <a:lnSpc>
                <a:spcPct val="80000"/>
              </a:lnSpc>
              <a:spcBef>
                <a:spcPts val="1600"/>
              </a:spcBef>
              <a:defRPr/>
            </a:pPr>
            <a:r>
              <a:rPr lang="ru-RU" sz="2800" b="1" kern="0" dirty="0" err="1">
                <a:latin typeface="+mn-lt"/>
              </a:rPr>
              <a:t>Гуманизация</a:t>
            </a:r>
            <a:r>
              <a:rPr lang="ru-RU" sz="2800" b="1" kern="0" dirty="0">
                <a:latin typeface="+mn-lt"/>
              </a:rPr>
              <a:t>  общественных взглядов, науки, философских учений.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Поиск новых принципов построения литер в совершенстве геометрии</a:t>
            </a:r>
          </a:p>
          <a:p>
            <a:r>
              <a:rPr lang="ru-RU" smtClean="0"/>
              <a:t>Пропорции человеческого тела в построении новых литер</a:t>
            </a:r>
          </a:p>
          <a:p>
            <a:r>
              <a:rPr lang="ru-RU" smtClean="0"/>
              <a:t>Переосмысление культурного наследия Рима в поисках совершенной формы</a:t>
            </a:r>
          </a:p>
          <a:p>
            <a:endParaRPr lang="ru-RU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10858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3200" b="1" dirty="0">
                <a:solidFill>
                  <a:srgbClr val="1120AA"/>
                </a:solidFill>
              </a:rPr>
              <a:t>Возрождение.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Гуманистическое письмо (антиква).</a:t>
            </a:r>
            <a:endParaRPr lang="ru-RU" sz="2800" kern="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4000" dirty="0">
              <a:solidFill>
                <a:srgbClr val="1120AA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Рис. 8. &#10;Графические рекомендации Жоффруа Тори по конструированию антиквы могли &#10;бы вполне заменить книжные инициалы. «Цветущий луг». Париж, 1529 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662238"/>
            <a:ext cx="47625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10858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3200" b="1" dirty="0">
                <a:solidFill>
                  <a:srgbClr val="1120AA"/>
                </a:solidFill>
              </a:rPr>
              <a:t>Возрождение.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Гуманистическое письмо (антиква).</a:t>
            </a:r>
            <a:endParaRPr lang="ru-RU" sz="2800" kern="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4000" dirty="0">
              <a:solidFill>
                <a:srgbClr val="1120AA"/>
              </a:solidFill>
            </a:endParaRPr>
          </a:p>
        </p:txBody>
      </p:sp>
      <p:sp>
        <p:nvSpPr>
          <p:cNvPr id="1536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4632325"/>
            <a:ext cx="8229600" cy="14938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smtClean="0"/>
              <a:t>Жоффруа Тори </a:t>
            </a:r>
          </a:p>
          <a:p>
            <a:pPr algn="ctr">
              <a:buFontTx/>
              <a:buNone/>
            </a:pPr>
            <a:r>
              <a:rPr lang="ru-RU" i="1" smtClean="0"/>
              <a:t>«Цветущий луг». Париж, 1529 год</a:t>
            </a:r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10858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3200" b="1" dirty="0">
                <a:solidFill>
                  <a:srgbClr val="1120AA"/>
                </a:solidFill>
              </a:rPr>
              <a:t>Возрождение.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Гуманистическое письмо (антиква).</a:t>
            </a:r>
            <a:endParaRPr lang="ru-RU" sz="2800" kern="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4000" dirty="0">
              <a:solidFill>
                <a:srgbClr val="1120AA"/>
              </a:solidFill>
            </a:endParaRPr>
          </a:p>
        </p:txBody>
      </p:sp>
      <p:pic>
        <p:nvPicPr>
          <p:cNvPr id="16387" name="Picture 2" descr="D:\ВГУЭиС\История Шрифтов\Л_10.Ренесанс\ДА винч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450" y="1563688"/>
            <a:ext cx="69516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 txBox="1">
            <a:spLocks/>
          </p:cNvSpPr>
          <p:nvPr/>
        </p:nvSpPr>
        <p:spPr>
          <a:xfrm flipH="1">
            <a:off x="7354888" y="5510213"/>
            <a:ext cx="1789112" cy="393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i="1" kern="0" dirty="0">
                <a:latin typeface="+mn-lt"/>
              </a:rPr>
              <a:t>Рис 6.</a:t>
            </a:r>
            <a:endParaRPr lang="ru-RU" i="1" kern="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10858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3200" b="1" dirty="0">
                <a:solidFill>
                  <a:srgbClr val="1120AA"/>
                </a:solidFill>
              </a:rPr>
              <a:t>Возрождение.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Антиква Дюрера.</a:t>
            </a:r>
            <a:endParaRPr lang="ru-RU" sz="2800" kern="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4000" dirty="0">
              <a:solidFill>
                <a:srgbClr val="1120AA"/>
              </a:solidFill>
            </a:endParaRPr>
          </a:p>
        </p:txBody>
      </p:sp>
      <p:pic>
        <p:nvPicPr>
          <p:cNvPr id="17411" name="Picture 2" descr="D:\ВГУЭиС\История Шрифтов\Л_10.Ренесанс\pic07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2236788"/>
            <a:ext cx="4762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5"/>
          <p:cNvSpPr txBox="1">
            <a:spLocks/>
          </p:cNvSpPr>
          <p:nvPr/>
        </p:nvSpPr>
        <p:spPr>
          <a:xfrm flipH="1">
            <a:off x="7354888" y="5510213"/>
            <a:ext cx="1789112" cy="393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i="1" kern="0" dirty="0">
                <a:latin typeface="+mn-lt"/>
              </a:rPr>
              <a:t>Рис 7.</a:t>
            </a:r>
            <a:endParaRPr lang="ru-RU" i="1" kern="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4f8178831fd49158a2785b100e0e10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1570038"/>
            <a:ext cx="63246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10858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3200" b="1" dirty="0">
                <a:solidFill>
                  <a:srgbClr val="1120AA"/>
                </a:solidFill>
              </a:rPr>
              <a:t>Возрождение.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Антиква Николая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Иенсона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800" kern="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4000" dirty="0">
              <a:solidFill>
                <a:srgbClr val="1120AA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6889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3200" b="1">
                <a:solidFill>
                  <a:srgbClr val="1120AA"/>
                </a:solidFill>
              </a:rPr>
              <a:t>Вопросы для самоконтроля.</a:t>
            </a:r>
          </a:p>
          <a:p>
            <a:endParaRPr lang="ru-RU" sz="4000">
              <a:solidFill>
                <a:srgbClr val="1120AA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5625" y="1670050"/>
            <a:ext cx="8089900" cy="46307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1600"/>
              </a:spcBef>
              <a:buFontTx/>
              <a:buAutoNum type="arabicPeriod"/>
              <a:defRPr/>
            </a:pPr>
            <a:r>
              <a:rPr lang="ru-RU" sz="2800" b="1" kern="0" dirty="0">
                <a:latin typeface="+mn-lt"/>
              </a:rPr>
              <a:t>Почему готический стиль письма получил распространение в Европе в Средние века?</a:t>
            </a:r>
          </a:p>
          <a:p>
            <a:pPr marL="457200" indent="-457200">
              <a:lnSpc>
                <a:spcPct val="80000"/>
              </a:lnSpc>
              <a:spcBef>
                <a:spcPts val="800"/>
              </a:spcBef>
              <a:buFontTx/>
              <a:buAutoNum type="arabicPeriod"/>
              <a:defRPr/>
            </a:pPr>
            <a:r>
              <a:rPr lang="ru-RU" sz="2800" b="1" kern="0" dirty="0">
                <a:latin typeface="+mn-lt"/>
              </a:rPr>
              <a:t>Какова связь формообразования литер с особенностями языка, на котором записывались тексты?</a:t>
            </a:r>
          </a:p>
          <a:p>
            <a:pPr marL="457200" indent="-457200">
              <a:lnSpc>
                <a:spcPct val="80000"/>
              </a:lnSpc>
              <a:spcBef>
                <a:spcPts val="800"/>
              </a:spcBef>
              <a:buFontTx/>
              <a:buAutoNum type="arabicPeriod"/>
              <a:defRPr/>
            </a:pPr>
            <a:r>
              <a:rPr lang="ru-RU" sz="2800" b="1" kern="0" dirty="0">
                <a:latin typeface="+mn-lt"/>
              </a:rPr>
              <a:t>Как экономические причины могли повлиять на дизайн букв?</a:t>
            </a:r>
          </a:p>
          <a:p>
            <a:pPr marL="457200" indent="-457200">
              <a:lnSpc>
                <a:spcPct val="80000"/>
              </a:lnSpc>
              <a:spcBef>
                <a:spcPts val="800"/>
              </a:spcBef>
              <a:buFontTx/>
              <a:buAutoNum type="arabicPeriod"/>
              <a:defRPr/>
            </a:pPr>
            <a:r>
              <a:rPr lang="ru-RU" sz="2800" b="1" kern="0" dirty="0">
                <a:latin typeface="+mn-lt"/>
              </a:rPr>
              <a:t>Каковы предпосылки появления новой графики?</a:t>
            </a:r>
          </a:p>
          <a:p>
            <a:pPr marL="457200" indent="-457200">
              <a:lnSpc>
                <a:spcPct val="80000"/>
              </a:lnSpc>
              <a:spcBef>
                <a:spcPts val="800"/>
              </a:spcBef>
              <a:buFontTx/>
              <a:buAutoNum type="arabicPeriod"/>
              <a:defRPr/>
            </a:pPr>
            <a:r>
              <a:rPr lang="ru-RU" sz="2800" b="1" kern="0" dirty="0">
                <a:latin typeface="+mn-lt"/>
              </a:rPr>
              <a:t>В чём заключались изменения в построении  знаков?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323850" y="1125538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3850" y="398463"/>
            <a:ext cx="84963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4000">
                <a:solidFill>
                  <a:srgbClr val="333399"/>
                </a:solidFill>
              </a:rPr>
              <a:t>Рекомендуемая литература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63087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6CCD56AA-B53D-43CD-9B4B-84C3F6BDE716}" type="slidenum">
              <a:rPr lang="ru-RU"/>
              <a:pPr/>
              <a:t>19</a:t>
            </a:fld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1858963"/>
            <a:ext cx="8496300" cy="4449762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buFont typeface="Arial" charset="0"/>
              <a:buAutoNum type="arabicPeriod"/>
            </a:pPr>
            <a:r>
              <a:rPr lang="ru-RU" sz="2400" b="1"/>
              <a:t>Каллиграфия. Рукописные шрифты Запада и Востока. 45 проектов с пошаговыми объяснениями</a:t>
            </a:r>
            <a:r>
              <a:rPr lang="ru-RU" sz="2400"/>
              <a:t> / [авт. : Р. Клеминсон, Ф. Грехэм-Флинн, К. Маккинтон и др.] ; под общ. ред. Р. Клеминсона ; пер. с англ. К. И. Молькова. - М. : Контэнт, </a:t>
            </a:r>
            <a:r>
              <a:rPr lang="ru-RU" sz="2400" b="1"/>
              <a:t>2008</a:t>
            </a:r>
            <a:r>
              <a:rPr lang="ru-RU" sz="2400"/>
              <a:t>. - 221 с. : ил.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400" b="1"/>
              <a:t> Ренессанс и барокко. Вёльфлин Г.</a:t>
            </a:r>
            <a:r>
              <a:rPr lang="ru-RU" sz="2400" i="1"/>
              <a:t> СПб., 2004. С. 135</a:t>
            </a:r>
            <a:endParaRPr lang="ru-RU" sz="2400"/>
          </a:p>
          <a:p>
            <a:pPr marL="457200" indent="-457200">
              <a:buFont typeface="Arial" charset="0"/>
              <a:buAutoNum type="arabicPeriod"/>
            </a:pPr>
            <a:endParaRPr lang="ru-RU" sz="2400"/>
          </a:p>
          <a:p>
            <a:pPr marL="457200" indent="-457200">
              <a:buFont typeface="Arial" charset="0"/>
              <a:buAutoNum type="arabicPeriod"/>
            </a:pPr>
            <a:endParaRPr lang="ru-RU" sz="2000"/>
          </a:p>
        </p:txBody>
      </p:sp>
      <p:pic>
        <p:nvPicPr>
          <p:cNvPr id="20486" name="Рисунок 2" descr="В начало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3" descr="В начало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3700" y="0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04800" eaLnBrk="0" hangingPunct="0"/>
            <a:r>
              <a:rPr lang="ru-RU" sz="1200" i="1">
                <a:latin typeface="Calibri" pitchFamily="34" charset="0"/>
                <a:cs typeface="Times New Roman" pitchFamily="18" charset="0"/>
              </a:rPr>
              <a:t>Вёльфлин Г. Ренессанс и барокко. СПб., 2004. С. 135.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8477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1000"/>
              </a:spcBef>
            </a:pPr>
            <a:r>
              <a:rPr lang="ru-RU" sz="2400"/>
              <a:t>Лекция </a:t>
            </a:r>
            <a:r>
              <a:rPr lang="en-US" sz="2400"/>
              <a:t>9</a:t>
            </a:r>
            <a:r>
              <a:rPr lang="ru-RU" sz="2400"/>
              <a:t>. Литеры готической эпохи. Возрождение.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23850" y="63087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C03516EB-65AD-4416-976C-6757647CF710}" type="slidenum">
              <a:rPr lang="ru-RU"/>
              <a:pPr/>
              <a:t>2</a:t>
            </a:fld>
            <a:endParaRPr lang="ru-RU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67325" y="1609725"/>
            <a:ext cx="3498850" cy="715963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dirty="0" smtClean="0"/>
              <a:t>Особенность формообразования.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267325" y="2643188"/>
            <a:ext cx="3498850" cy="993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Материалы и инструменты исполнения.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287963" y="3973513"/>
            <a:ext cx="3538537" cy="12747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Художественные достоинства.</a:t>
            </a:r>
          </a:p>
        </p:txBody>
      </p:sp>
      <p:pic>
        <p:nvPicPr>
          <p:cNvPr id="3079" name="Picture 8" descr="D:\ВГУЭиС\История Шрифтов\Л_9.Готика\untitled4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1579563"/>
            <a:ext cx="47625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00088" y="1931988"/>
            <a:ext cx="76041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Особенности выбора материала.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8477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1000"/>
              </a:spcBef>
            </a:pPr>
            <a:r>
              <a:rPr lang="ru-RU" sz="2400"/>
              <a:t> </a:t>
            </a:r>
            <a:r>
              <a:rPr lang="ru-RU" sz="2800"/>
              <a:t>Предпосылки</a:t>
            </a:r>
            <a:r>
              <a:rPr lang="ru-RU" sz="2400"/>
              <a:t> </a:t>
            </a:r>
            <a:r>
              <a:rPr lang="ru-RU" sz="2800"/>
              <a:t>возникновения</a:t>
            </a:r>
            <a:r>
              <a:rPr lang="ru-RU" sz="2400"/>
              <a:t>..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3738" y="2979738"/>
            <a:ext cx="76041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Узкая целевая группа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6438" y="4046538"/>
            <a:ext cx="76041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Экономическая обусловленность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336550" y="1039813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23850" y="63087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0F51CAD9-9800-4F70-A01B-15A52F286B77}" type="slidenum">
              <a:rPr lang="ru-RU"/>
              <a:pPr/>
              <a:t>4</a:t>
            </a:fld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92163" y="3178175"/>
            <a:ext cx="76041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Текстура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00100" y="4516438"/>
            <a:ext cx="76041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 err="1">
                <a:latin typeface="+mn-lt"/>
              </a:rPr>
              <a:t>Ротунда</a:t>
            </a:r>
            <a:endParaRPr lang="ru-RU" sz="2400" b="1" kern="0" dirty="0">
              <a:latin typeface="+mn-lt"/>
            </a:endParaRP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747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800" b="1"/>
          </a:p>
          <a:p>
            <a:pPr algn="ctr"/>
            <a:r>
              <a:rPr lang="ru-RU" sz="2800" b="1"/>
              <a:t>Готическая  письменность.</a:t>
            </a:r>
            <a:endParaRPr lang="ru-RU" sz="2800"/>
          </a:p>
        </p:txBody>
      </p:sp>
      <p:sp>
        <p:nvSpPr>
          <p:cNvPr id="5127" name="Прямоугольник 11"/>
          <p:cNvSpPr>
            <a:spLocks noChangeArrowheads="1"/>
          </p:cNvSpPr>
          <p:nvPr/>
        </p:nvSpPr>
        <p:spPr bwMode="auto">
          <a:xfrm>
            <a:off x="1841500" y="1457325"/>
            <a:ext cx="5389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Основные виды готической письменности</a:t>
            </a:r>
            <a:r>
              <a:rPr lang="ru-RU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92163" y="3854450"/>
            <a:ext cx="76041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Фрактура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23850" y="63087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7B66A40F-C7CD-4D23-9515-A5D161E25FA4}" type="slidenum">
              <a:rPr lang="ru-RU"/>
              <a:pPr/>
              <a:t>5</a:t>
            </a:fld>
            <a:endParaRPr lang="ru-RU"/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323850" y="1773238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84225" y="2484438"/>
            <a:ext cx="7604125" cy="457200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dirty="0" smtClean="0"/>
              <a:t>Пергамен.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0" y="525463"/>
            <a:ext cx="9144000" cy="10509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3200" b="1"/>
              <a:t>Готическая письменность.</a:t>
            </a:r>
          </a:p>
          <a:p>
            <a:pPr algn="ctr"/>
            <a:r>
              <a:rPr lang="ru-RU" sz="2400" b="1">
                <a:solidFill>
                  <a:srgbClr val="1120AA"/>
                </a:solidFill>
              </a:rPr>
              <a:t>Новые термины.</a:t>
            </a:r>
            <a:endParaRPr lang="ru-RU" sz="2400">
              <a:solidFill>
                <a:srgbClr val="1120AA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92163" y="3178175"/>
            <a:ext cx="76041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>
                <a:latin typeface="+mn-lt"/>
              </a:rPr>
              <a:t>Инициал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27075" y="3897313"/>
            <a:ext cx="76041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ru-RU" sz="2400" b="1" kern="0" dirty="0" err="1">
                <a:latin typeface="+mn-lt"/>
              </a:rPr>
              <a:t>Дукт</a:t>
            </a:r>
            <a:endParaRPr lang="ru-RU" sz="24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23850" y="63087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4E5D474D-4817-42FF-AA36-CFEE055B8FD0}" type="slidenum">
              <a:rPr lang="ru-RU"/>
              <a:pPr/>
              <a:t>6</a:t>
            </a:fld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107156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Готическая письменность.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Иллюстрации.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 flipH="1">
            <a:off x="7108825" y="5502275"/>
            <a:ext cx="1776413" cy="393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i="1" kern="0" dirty="0">
                <a:latin typeface="+mn-lt"/>
              </a:rPr>
              <a:t>Рис 1</a:t>
            </a:r>
            <a:r>
              <a:rPr lang="ru-RU" i="1" kern="0" dirty="0">
                <a:latin typeface="+mn-lt"/>
              </a:rPr>
              <a:t>.</a:t>
            </a:r>
          </a:p>
        </p:txBody>
      </p:sp>
      <p:pic>
        <p:nvPicPr>
          <p:cNvPr id="7173" name="Picture 6" descr="D:\ВГУЭиС\История Шрифтов\Л_9.Готика\Библ 13в Фр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813" y="1658938"/>
            <a:ext cx="5894387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23850" y="63087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A89C5973-42D2-4B96-BB46-8014E9C776B8}" type="slidenum">
              <a:rPr lang="ru-RU"/>
              <a:pPr/>
              <a:t>7</a:t>
            </a:fld>
            <a:endParaRPr lang="ru-RU"/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 flipH="1">
            <a:off x="7135813" y="5746750"/>
            <a:ext cx="1776412" cy="393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i="1" kern="0" dirty="0">
                <a:latin typeface="+mn-lt"/>
              </a:rPr>
              <a:t>Рис 2</a:t>
            </a:r>
            <a:r>
              <a:rPr lang="ru-RU" i="1" kern="0" dirty="0">
                <a:latin typeface="+mn-lt"/>
              </a:rPr>
              <a:t>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10239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3200" b="1" dirty="0">
                <a:solidFill>
                  <a:srgbClr val="1120AA"/>
                </a:solidFill>
              </a:rPr>
              <a:t>Готическая письменность.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Иллюстрации.</a:t>
            </a:r>
            <a:endParaRPr lang="ru-RU" sz="2800" kern="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4000" dirty="0">
              <a:solidFill>
                <a:srgbClr val="1120AA"/>
              </a:solidFill>
            </a:endParaRPr>
          </a:p>
        </p:txBody>
      </p:sp>
      <p:pic>
        <p:nvPicPr>
          <p:cNvPr id="8197" name="Picture 7" descr="D:\ВГУЭиС\История Шрифтов\Л_9.Готика\средн ве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447800"/>
            <a:ext cx="419735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23850" y="63087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34FA64C6-B62B-4B2D-B9F8-F32EC4ABBBAD}" type="slidenum">
              <a:rPr lang="ru-RU"/>
              <a:pPr/>
              <a:t>8</a:t>
            </a:fld>
            <a:endParaRPr lang="ru-RU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10239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3200" b="1" dirty="0">
                <a:solidFill>
                  <a:srgbClr val="1120AA"/>
                </a:solidFill>
              </a:rPr>
              <a:t>Готическая письменность.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Иллюстрации.</a:t>
            </a:r>
            <a:endParaRPr lang="ru-RU" sz="2800" kern="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4000" dirty="0">
              <a:solidFill>
                <a:srgbClr val="1120AA"/>
              </a:solidFill>
            </a:endParaRPr>
          </a:p>
        </p:txBody>
      </p:sp>
      <p:sp>
        <p:nvSpPr>
          <p:cNvPr id="17" name="Содержимое 5"/>
          <p:cNvSpPr txBox="1">
            <a:spLocks/>
          </p:cNvSpPr>
          <p:nvPr/>
        </p:nvSpPr>
        <p:spPr>
          <a:xfrm flipH="1">
            <a:off x="7367588" y="5607050"/>
            <a:ext cx="1776412" cy="393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i="1" kern="0" dirty="0">
                <a:latin typeface="+mn-lt"/>
              </a:rPr>
              <a:t>Рис 3</a:t>
            </a:r>
            <a:r>
              <a:rPr lang="ru-RU" i="1" kern="0" dirty="0">
                <a:latin typeface="+mn-lt"/>
              </a:rPr>
              <a:t>.</a:t>
            </a:r>
          </a:p>
        </p:txBody>
      </p:sp>
      <p:pic>
        <p:nvPicPr>
          <p:cNvPr id="9221" name="Picture 7" descr="D:\ВГУЭиС\История Шрифтов\Л_9.Готика\d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5738" y="1508125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323850" y="63087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096D1CDC-A34B-48D5-A46E-1CE0EFCDF39A}" type="slidenum">
              <a:rPr lang="ru-RU"/>
              <a:pPr/>
              <a:t>9</a:t>
            </a:fld>
            <a:endParaRPr lang="ru-RU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444500"/>
            <a:ext cx="9144000" cy="10239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3200" b="1" dirty="0">
                <a:solidFill>
                  <a:srgbClr val="1120AA"/>
                </a:solidFill>
              </a:rPr>
              <a:t>Готическая письменность.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Иллюстрации.</a:t>
            </a:r>
            <a:endParaRPr lang="ru-RU" sz="2800" kern="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4000" dirty="0">
              <a:solidFill>
                <a:srgbClr val="1120AA"/>
              </a:solidFill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 flipH="1">
            <a:off x="7367588" y="5607050"/>
            <a:ext cx="1776412" cy="393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i="1" kern="0" dirty="0">
                <a:latin typeface="+mn-lt"/>
              </a:rPr>
              <a:t>Рис 4</a:t>
            </a:r>
            <a:r>
              <a:rPr lang="ru-RU" i="1" kern="0" dirty="0">
                <a:latin typeface="+mn-lt"/>
              </a:rPr>
              <a:t>.</a:t>
            </a:r>
          </a:p>
        </p:txBody>
      </p:sp>
      <p:pic>
        <p:nvPicPr>
          <p:cNvPr id="10245" name="Рисунок 13" descr="http://www.citforum.nov.ru/open_source/fonts/theory/thumbs/ris2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1900" y="2008188"/>
            <a:ext cx="7018338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iBNaW5pYXR1cmUiLz4NCgkJPHVpdGV4dCBuYW1lPSJUQUJfTk9URVMiIHZhbHVlPSJOb3RlcyIvPg0KCQk8dWl0ZXh0IG5hbWU9IlRBQl9TRUFSQ0giIHZhbHVlPSIgQ2hlcmNoZXI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Tm90ZXMgZGVzIGRpYXBvc2l0aXZ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jwvY29uZmlndXJhdGlvbj4NCg=="/>
  <p:tag name="MMPROD_UIDATA" val="&lt;database version=&quot;6.0&quot;&gt;&lt;object type=&quot;1&quot; unique_id=&quot;10001&quot;&gt;&lt;property id=&quot;20139&quot; value=&quot;%n. %s&quot;/&gt;&lt;property id=&quot;20141&quot; value=&quot;01 lecture template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http://connectpro60727338.acrobat.com&quot;/&gt;&lt;property id=&quot;20192&quot; value=&quot;http://connectpro60727338.acrobat.comm&quot;/&gt;&lt;property id=&quot;20193&quot; value=&quot;0&quot;/&gt;&lt;property id=&quot;20250&quot; value=&quot;6&quot;/&gt;&lt;property id=&quot;20251&quot; value=&quot;0&quot;/&gt;&lt;property id=&quot;20259&quot; value=&quot;0&quot;/&gt;&lt;property id=&quot;20262&quot; value=&quot;731685214&quot;/&gt;&lt;object type=&quot;4&quot; unique_id=&quot;10424&quot;&gt;&lt;/object&gt;&lt;object type=&quot;8&quot; unique_id=&quot;10425&quot;&gt;&lt;/object&gt;&lt;object type=&quot;2&quot; unique_id=&quot;10426&quot;&gt;&lt;object type=&quot;3&quot; unique_id=&quot;10427&quot;&gt;&lt;property id=&quot;20148&quot; value=&quot;5&quot;/&gt;&lt;property id=&quot;20300&quot; value=&quot;Slide 1&quot;/&gt;&lt;property id=&quot;20303&quot; value=&quot;-1&quot;/&gt;&lt;property id=&quot;20307&quot; value=&quot;258&quot;/&gt;&lt;property id=&quot;20309&quot; value=&quot;-1&quot;/&gt;&lt;/object&gt;&lt;object type=&quot;3&quot; unique_id=&quot;10428&quot;&gt;&lt;property id=&quot;20148&quot; value=&quot;5&quot;/&gt;&lt;property id=&quot;20300&quot; value=&quot;Slide 2&quot;/&gt;&lt;property id=&quot;20303&quot; value=&quot;-1&quot;/&gt;&lt;property id=&quot;20307&quot; value=&quot;260&quot;/&gt;&lt;property id=&quot;20309&quot; value=&quot;-1&quot;/&gt;&lt;/object&gt;&lt;object type=&quot;3&quot; unique_id=&quot;10429&quot;&gt;&lt;property id=&quot;20148&quot; value=&quot;5&quot;/&gt;&lt;property id=&quot;20300&quot; value=&quot;Slide 4&quot;/&gt;&lt;property id=&quot;20303&quot; value=&quot;-1&quot;/&gt;&lt;property id=&quot;20307&quot; value=&quot;261&quot;/&gt;&lt;property id=&quot;20309&quot; value=&quot;-1&quot;/&gt;&lt;/object&gt;&lt;object type=&quot;3&quot; unique_id=&quot;10430&quot;&gt;&lt;property id=&quot;20148&quot; value=&quot;5&quot;/&gt;&lt;property id=&quot;20300&quot; value=&quot;Slide 5&quot;/&gt;&lt;property id=&quot;20303&quot; value=&quot;-1&quot;/&gt;&lt;property id=&quot;20307&quot; value=&quot;267&quot;/&gt;&lt;property id=&quot;20309&quot; value=&quot;-1&quot;/&gt;&lt;/object&gt;&lt;object type=&quot;3&quot; unique_id=&quot;10431&quot;&gt;&lt;property id=&quot;20148&quot; value=&quot;5&quot;/&gt;&lt;property id=&quot;20300&quot; value=&quot;Slide 6&quot;/&gt;&lt;property id=&quot;20303&quot; value=&quot;-1&quot;/&gt;&lt;property id=&quot;20307&quot; value=&quot;268&quot;/&gt;&lt;property id=&quot;20309&quot; value=&quot;-1&quot;/&gt;&lt;/object&gt;&lt;object type=&quot;3&quot; unique_id=&quot;10432&quot;&gt;&lt;property id=&quot;20148&quot; value=&quot;5&quot;/&gt;&lt;property id=&quot;20300&quot; value=&quot;Slide 7&quot;/&gt;&lt;property id=&quot;20303&quot; value=&quot;-1&quot;/&gt;&lt;property id=&quot;20307&quot; value=&quot;269&quot;/&gt;&lt;property id=&quot;20309&quot; value=&quot;-1&quot;/&gt;&lt;/object&gt;&lt;object type=&quot;3&quot; unique_id=&quot;10433&quot;&gt;&lt;property id=&quot;20148&quot; value=&quot;5&quot;/&gt;&lt;property id=&quot;20300&quot; value=&quot;Slide 8&quot;/&gt;&lt;property id=&quot;20303&quot; value=&quot;-1&quot;/&gt;&lt;property id=&quot;20307&quot; value=&quot;257&quot;/&gt;&lt;property id=&quot;20309&quot; value=&quot;-1&quot;/&gt;&lt;/object&gt;&lt;object type=&quot;3&quot; unique_id=&quot;10434&quot;&gt;&lt;property id=&quot;20148&quot; value=&quot;5&quot;/&gt;&lt;property id=&quot;20300&quot; value=&quot;Slide 9&quot;/&gt;&lt;property id=&quot;20303&quot; value=&quot;-1&quot;/&gt;&lt;property id=&quot;20307&quot; value=&quot;256&quot;/&gt;&lt;property id=&quot;20309&quot; value=&quot;-1&quot;/&gt;&lt;/object&gt;&lt;object type=&quot;3&quot; unique_id=&quot;10435&quot;&gt;&lt;property id=&quot;20148&quot; value=&quot;5&quot;/&gt;&lt;property id=&quot;20300&quot; value=&quot;Slide 10&quot;/&gt;&lt;property id=&quot;20303&quot; value=&quot;-1&quot;/&gt;&lt;property id=&quot;20307&quot; value=&quot;264&quot;/&gt;&lt;property id=&quot;20309&quot; value=&quot;-1&quot;/&gt;&lt;/object&gt;&lt;object type=&quot;3&quot; unique_id=&quot;10436&quot;&gt;&lt;property id=&quot;20148&quot; value=&quot;5&quot;/&gt;&lt;property id=&quot;20300&quot; value=&quot;Slide 11&quot;/&gt;&lt;property id=&quot;20303&quot; value=&quot;-1&quot;/&gt;&lt;property id=&quot;20307&quot; value=&quot;259&quot;/&gt;&lt;property id=&quot;20309&quot; value=&quot;-1&quot;/&gt;&lt;/object&gt;&lt;object type=&quot;3&quot; unique_id=&quot;10437&quot;&gt;&lt;property id=&quot;20148&quot; value=&quot;5&quot;/&gt;&lt;property id=&quot;20300&quot; value=&quot;Slide 13&quot;/&gt;&lt;property id=&quot;20303&quot; value=&quot;-1&quot;/&gt;&lt;property id=&quot;20307&quot; value=&quot;265&quot;/&gt;&lt;property id=&quot;20309&quot; value=&quot;-1&quot;/&gt;&lt;/object&gt;&lt;object type=&quot;3&quot; unique_id=&quot;10438&quot;&gt;&lt;property id=&quot;20148&quot; value=&quot;5&quot;/&gt;&lt;property id=&quot;20300&quot; value=&quot;Slide 14&quot;/&gt;&lt;property id=&quot;20303&quot; value=&quot;-1&quot;/&gt;&lt;property id=&quot;20307&quot; value=&quot;266&quot;/&gt;&lt;property id=&quot;20309&quot; value=&quot;-1&quot;/&gt;&lt;/object&gt;&lt;object type=&quot;3&quot; unique_id=&quot;10439&quot;&gt;&lt;property id=&quot;20148&quot; value=&quot;5&quot;/&gt;&lt;property id=&quot;20300&quot; value=&quot;Slide 15&quot;/&gt;&lt;property id=&quot;20303&quot; value=&quot;-1&quot;/&gt;&lt;property id=&quot;20307&quot; value=&quot;262&quot;/&gt;&lt;property id=&quot;20309&quot; value=&quot;-1&quot;/&gt;&lt;/object&gt;&lt;object type=&quot;3&quot; unique_id=&quot;10440&quot;&gt;&lt;property id=&quot;20148&quot; value=&quot;5&quot;/&gt;&lt;property id=&quot;20300&quot; value=&quot;Slide 16&quot;/&gt;&lt;property id=&quot;20303&quot; value=&quot;-1&quot;/&gt;&lt;property id=&quot;20307&quot; value=&quot;263&quot;/&gt;&lt;property id=&quot;20309&quot; value=&quot;-1&quot;/&gt;&lt;/object&gt;&lt;object type=&quot;3&quot; unique_id=&quot;10441&quot;&gt;&lt;property id=&quot;20148&quot; value=&quot;5&quot;/&gt;&lt;property id=&quot;20300&quot; value=&quot;Slide 18&quot;/&gt;&lt;property id=&quot;20303&quot; value=&quot;-1&quot;/&gt;&lt;property id=&quot;20307&quot; value=&quot;270&quot;/&gt;&lt;property id=&quot;20309&quot; value=&quot;-1&quot;/&gt;&lt;/object&gt;&lt;object type=&quot;3&quot; unique_id=&quot;10541&quot;&gt;&lt;property id=&quot;20148&quot; value=&quot;5&quot;/&gt;&lt;property id=&quot;20300&quot; value=&quot;Slide 19&quot;/&gt;&lt;property id=&quot;20307&quot; value=&quot;271&quot;/&gt;&lt;property id=&quot;20309&quot; value=&quot;-1&quot;/&gt;&lt;/object&gt;&lt;object type=&quot;3&quot; unique_id=&quot;10979&quot;&gt;&lt;property id=&quot;20148&quot; value=&quot;5&quot;/&gt;&lt;property id=&quot;20300&quot; value=&quot;Slide 3&quot;/&gt;&lt;property id=&quot;20307&quot; value=&quot;272&quot;/&gt;&lt;property id=&quot;20309&quot; value=&quot;-1&quot;/&gt;&lt;/object&gt;&lt;object type=&quot;3&quot; unique_id=&quot;11756&quot;&gt;&lt;property id=&quot;20148&quot; value=&quot;5&quot;/&gt;&lt;property id=&quot;20300&quot; value=&quot;Slide 12&quot;/&gt;&lt;property id=&quot;20307&quot; value=&quot;273&quot;/&gt;&lt;/object&gt;&lt;object type=&quot;3&quot; unique_id=&quot;11778&quot;&gt;&lt;property id=&quot;20148&quot; value=&quot;5&quot;/&gt;&lt;property id=&quot;20300&quot; value=&quot;Slide 17&quot;/&gt;&lt;property id=&quot;20307&quot; value=&quot;274&quot;/&gt;&lt;/object&gt;&lt;/object&gt;&lt;/object&gt;&lt;/database&gt;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6">
      <a:dk1>
        <a:srgbClr val="000000"/>
      </a:dk1>
      <a:lt1>
        <a:srgbClr val="FFFFFF"/>
      </a:lt1>
      <a:dk2>
        <a:srgbClr val="333399"/>
      </a:dk2>
      <a:lt2>
        <a:srgbClr val="808080"/>
      </a:lt2>
      <a:accent1>
        <a:srgbClr val="FFFFFF"/>
      </a:accent1>
      <a:accent2>
        <a:srgbClr val="0F2BEC"/>
      </a:accent2>
      <a:accent3>
        <a:srgbClr val="FFFFFF"/>
      </a:accent3>
      <a:accent4>
        <a:srgbClr val="000000"/>
      </a:accent4>
      <a:accent5>
        <a:srgbClr val="FFFFFF"/>
      </a:accent5>
      <a:accent6>
        <a:srgbClr val="0C26D6"/>
      </a:accent6>
      <a:hlink>
        <a:srgbClr val="000000"/>
      </a:hlink>
      <a:folHlink>
        <a:srgbClr val="29292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292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FFFF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8A"/>
        </a:accent6>
        <a:hlink>
          <a:srgbClr val="000000"/>
        </a:hlink>
        <a:folHlink>
          <a:srgbClr val="292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FFFFFF"/>
        </a:accent1>
        <a:accent2>
          <a:srgbClr val="0F2BE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C26D6"/>
        </a:accent6>
        <a:hlink>
          <a:srgbClr val="000000"/>
        </a:hlink>
        <a:folHlink>
          <a:srgbClr val="2929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469</Words>
  <Application>Microsoft Office PowerPoint</Application>
  <PresentationFormat>Экран (4:3)</PresentationFormat>
  <Paragraphs>102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OPITUP VVSU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Template</dc:title>
  <dc:creator>S.V.Ryzhkov</dc:creator>
  <cp:lastModifiedBy>Валентина</cp:lastModifiedBy>
  <cp:revision>165</cp:revision>
  <dcterms:created xsi:type="dcterms:W3CDTF">2007-04-22T06:20:01Z</dcterms:created>
  <dcterms:modified xsi:type="dcterms:W3CDTF">2023-01-13T14:12:06Z</dcterms:modified>
</cp:coreProperties>
</file>