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2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5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6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6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9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2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1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72BC-1014-4F39-B52C-E7FB90D0B983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69AF-9908-4D24-89E6-5C58827CE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045295"/>
            <a:ext cx="3310136" cy="110251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Плазма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3789"/>
            <a:ext cx="3332185" cy="249592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44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9502"/>
            <a:ext cx="676875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агрегатных состояния вещества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408450" y="1167806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6034494" y="1167705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139702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Твердое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2138408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Газообразное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25071" y="1237029"/>
            <a:ext cx="684076" cy="83066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5462" y="2139702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Жидкое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54" y="3458569"/>
            <a:ext cx="2133258" cy="948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1" y="3075806"/>
            <a:ext cx="1723360" cy="171363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169028" y="2641415"/>
            <a:ext cx="2448272" cy="1891148"/>
            <a:chOff x="4501123" y="2139702"/>
            <a:chExt cx="3068946" cy="237058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5148064" y="2139702"/>
              <a:ext cx="1773933" cy="158038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5436096" y="2929896"/>
              <a:ext cx="1773933" cy="1580389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18243275">
              <a:off x="4404351" y="2670874"/>
              <a:ext cx="1773933" cy="158038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>
              <a:off x="5796136" y="2556193"/>
              <a:ext cx="1773933" cy="1580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6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7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Плазма — четвертое агрегатное состояние вещества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26527" y="-355130"/>
            <a:ext cx="5199018" cy="5831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323" y="1352838"/>
            <a:ext cx="3384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частично или полностью ионизированный газ, в котором локальные плотности положительных и отрицательных зарядов совпадают.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31590"/>
            <a:ext cx="3456384" cy="340033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680671" y="3435846"/>
            <a:ext cx="338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целом электрически нейтральна!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267494"/>
            <a:ext cx="66455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Степени ионизации плазмы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408450" y="1095798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6034494" y="1095697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067694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Частично ионизированная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2066400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Полностью ионизированная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76644" y="2931790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81437" y="2933414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711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95 — 99%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ейтральных атомов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189504" y="3708146"/>
                <a:ext cx="2669920" cy="6638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0%</a:t>
                </a:r>
              </a:p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нейтральных атомов</a:t>
                </a: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04" y="3708146"/>
                <a:ext cx="2669920" cy="66380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 вниз 15"/>
          <p:cNvSpPr/>
          <p:nvPr/>
        </p:nvSpPr>
        <p:spPr>
          <a:xfrm>
            <a:off x="4225071" y="1165021"/>
            <a:ext cx="684076" cy="83066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5462" y="2067694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 ионизированная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344640" y="2931790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52707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— 95%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нейтральных атомов</a:t>
            </a:r>
          </a:p>
        </p:txBody>
      </p:sp>
    </p:spTree>
    <p:extLst>
      <p:ext uri="{BB962C8B-B14F-4D97-AF65-F5344CB8AC3E}">
        <p14:creationId xmlns:p14="http://schemas.microsoft.com/office/powerpoint/2010/main" val="25814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22685" y="330061"/>
            <a:ext cx="3649515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Плазма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696482" y="1158365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5818470" y="1158264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130261"/>
            <a:ext cx="316835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Низкотемпературная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128967"/>
            <a:ext cx="316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Высокотемпературная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24717" y="2995981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33053" y="2995981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932784" y="3780154"/>
                <a:ext cx="2669920" cy="6638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—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К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84" y="3780154"/>
                <a:ext cx="2669920" cy="66380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541120" y="3780154"/>
                <a:ext cx="2669920" cy="6638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&gt;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К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120" y="3780154"/>
                <a:ext cx="2669920" cy="66380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5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плазмы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26527" y="-355130"/>
            <a:ext cx="5199018" cy="5831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323" y="1352838"/>
            <a:ext cx="3384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обладает очень большим числом носителей зарядов, которые перемещаются с большими скоростями.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04048" y="1131590"/>
            <a:ext cx="3456384" cy="3456384"/>
            <a:chOff x="5004048" y="1131590"/>
            <a:chExt cx="3456384" cy="3456384"/>
          </a:xfrm>
        </p:grpSpPr>
        <p:sp>
          <p:nvSpPr>
            <p:cNvPr id="23" name="Овал 22"/>
            <p:cNvSpPr/>
            <p:nvPr/>
          </p:nvSpPr>
          <p:spPr>
            <a:xfrm>
              <a:off x="5004048" y="1131590"/>
              <a:ext cx="3456384" cy="3456384"/>
            </a:xfrm>
            <a:prstGeom prst="ellipse">
              <a:avLst/>
            </a:prstGeom>
            <a:gradFill flip="none" rotWithShape="1">
              <a:gsLst>
                <a:gs pos="100000">
                  <a:srgbClr val="000082"/>
                </a:gs>
                <a:gs pos="40000">
                  <a:srgbClr val="66008F"/>
                </a:gs>
                <a:gs pos="62000">
                  <a:srgbClr val="BA0066">
                    <a:alpha val="62000"/>
                  </a:srgbClr>
                </a:gs>
                <a:gs pos="75000">
                  <a:srgbClr val="C00000"/>
                </a:gs>
                <a:gs pos="18000">
                  <a:srgbClr val="C00000">
                    <a:alpha val="9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>
              <a:grpSpLocks noChangeAspect="1"/>
            </p:cNvGrpSpPr>
            <p:nvPr/>
          </p:nvGrpSpPr>
          <p:grpSpPr>
            <a:xfrm>
              <a:off x="5860676" y="173636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" name="Овал 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люс 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556483" y="2122690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" name="Овал 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Минус 1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7308279" y="1959343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5" name="Овал 2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люс 2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264677" y="1628340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8" name="Овал 2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Минус 2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>
              <a:grpSpLocks noChangeAspect="1"/>
            </p:cNvGrpSpPr>
            <p:nvPr/>
          </p:nvGrpSpPr>
          <p:grpSpPr>
            <a:xfrm>
              <a:off x="7743581" y="2446726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" name="Овал 3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люс 3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7319575" y="3827970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4" name="Овал 3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Минус 3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>
              <a:grpSpLocks noChangeAspect="1"/>
            </p:cNvGrpSpPr>
            <p:nvPr/>
          </p:nvGrpSpPr>
          <p:grpSpPr>
            <a:xfrm>
              <a:off x="6404573" y="4016677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7" name="Овал 3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люс 3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7052889" y="170802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40" name="Овал 3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Минус 4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/>
            <p:cNvGrpSpPr>
              <a:grpSpLocks noChangeAspect="1"/>
            </p:cNvGrpSpPr>
            <p:nvPr/>
          </p:nvGrpSpPr>
          <p:grpSpPr>
            <a:xfrm>
              <a:off x="7046971" y="3959543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3" name="Овал 4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люс 4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7219212" y="3290605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46" name="Овал 4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Минус 4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/>
            <p:cNvGrpSpPr>
              <a:grpSpLocks noChangeAspect="1"/>
            </p:cNvGrpSpPr>
            <p:nvPr/>
          </p:nvGrpSpPr>
          <p:grpSpPr>
            <a:xfrm>
              <a:off x="7531145" y="364595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9" name="Овал 4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люс 4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760365" y="3328373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52" name="Овал 5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Минус 5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7788048" y="303007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5" name="Овал 5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люс 5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7540759" y="223070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58" name="Овал 5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Минус 5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>
              <a:grpSpLocks noChangeAspect="1"/>
            </p:cNvGrpSpPr>
            <p:nvPr/>
          </p:nvGrpSpPr>
          <p:grpSpPr>
            <a:xfrm>
              <a:off x="5436096" y="2480740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1" name="Овал 6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люс 6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6076676" y="393598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64" name="Овал 6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Минус 6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>
              <a:grpSpLocks noChangeAspect="1"/>
            </p:cNvGrpSpPr>
            <p:nvPr/>
          </p:nvGrpSpPr>
          <p:grpSpPr>
            <a:xfrm>
              <a:off x="6705822" y="160598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7" name="Овал 6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люс 6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6684002" y="4022595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70" name="Овал 6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Минус 7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2" name="Группа 71"/>
            <p:cNvGrpSpPr>
              <a:grpSpLocks noChangeAspect="1"/>
            </p:cNvGrpSpPr>
            <p:nvPr/>
          </p:nvGrpSpPr>
          <p:grpSpPr>
            <a:xfrm>
              <a:off x="5797585" y="3799783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3" name="Овал 7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люс 7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5606871" y="354439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76" name="Овал 7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Минус 7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77"/>
            <p:cNvGrpSpPr>
              <a:grpSpLocks noChangeAspect="1"/>
            </p:cNvGrpSpPr>
            <p:nvPr/>
          </p:nvGrpSpPr>
          <p:grpSpPr>
            <a:xfrm>
              <a:off x="5498871" y="329214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9" name="Овал 7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люс 7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5436072" y="2929554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82" name="Овал 8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Минус 8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83"/>
            <p:cNvGrpSpPr>
              <a:grpSpLocks noChangeAspect="1"/>
            </p:cNvGrpSpPr>
            <p:nvPr/>
          </p:nvGrpSpPr>
          <p:grpSpPr>
            <a:xfrm>
              <a:off x="6210571" y="1920544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5" name="Овал 8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люс 8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5944563" y="2059398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88" name="Овал 8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Минус 8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0" name="Группа 89"/>
            <p:cNvGrpSpPr>
              <a:grpSpLocks noChangeAspect="1"/>
            </p:cNvGrpSpPr>
            <p:nvPr/>
          </p:nvGrpSpPr>
          <p:grpSpPr>
            <a:xfrm>
              <a:off x="7287849" y="2291236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Овал 9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люс 9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6595024" y="185727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94" name="Овал 9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Минус 9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Группа 95"/>
            <p:cNvGrpSpPr>
              <a:grpSpLocks noChangeAspect="1"/>
            </p:cNvGrpSpPr>
            <p:nvPr/>
          </p:nvGrpSpPr>
          <p:grpSpPr>
            <a:xfrm>
              <a:off x="7554245" y="2725437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7" name="Овал 9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люс 9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7244181" y="358363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0" name="Овал 9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Минус 10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01"/>
            <p:cNvGrpSpPr>
              <a:grpSpLocks noChangeAspect="1"/>
            </p:cNvGrpSpPr>
            <p:nvPr/>
          </p:nvGrpSpPr>
          <p:grpSpPr>
            <a:xfrm>
              <a:off x="6329179" y="3772339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3" name="Овал 10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люс 10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7129295" y="2047669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6" name="Овал 10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Минус 10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107"/>
            <p:cNvGrpSpPr>
              <a:grpSpLocks noChangeAspect="1"/>
            </p:cNvGrpSpPr>
            <p:nvPr/>
          </p:nvGrpSpPr>
          <p:grpSpPr>
            <a:xfrm>
              <a:off x="6971577" y="371520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9" name="Овал 10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люс 10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>
              <a:off x="7845627" y="2731378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12" name="Овал 11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Минус 11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4" name="Группа 113"/>
            <p:cNvGrpSpPr>
              <a:grpSpLocks noChangeAspect="1"/>
            </p:cNvGrpSpPr>
            <p:nvPr/>
          </p:nvGrpSpPr>
          <p:grpSpPr>
            <a:xfrm>
              <a:off x="7455751" y="3147007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5" name="Овал 11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Плюс 11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7560186" y="2978351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18" name="Овал 11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Минус 11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0" name="Группа 119"/>
            <p:cNvGrpSpPr>
              <a:grpSpLocks noChangeAspect="1"/>
            </p:cNvGrpSpPr>
            <p:nvPr/>
          </p:nvGrpSpPr>
          <p:grpSpPr>
            <a:xfrm>
              <a:off x="7474889" y="3417944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21" name="Овал 12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люс 12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7474889" y="2487086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4" name="Овал 12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Минус 12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6" name="Группа 125"/>
            <p:cNvGrpSpPr>
              <a:grpSpLocks noChangeAspect="1"/>
            </p:cNvGrpSpPr>
            <p:nvPr/>
          </p:nvGrpSpPr>
          <p:grpSpPr>
            <a:xfrm>
              <a:off x="5740458" y="2361087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27" name="Овал 12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люс 12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9" name="Группа 128"/>
            <p:cNvGrpSpPr/>
            <p:nvPr/>
          </p:nvGrpSpPr>
          <p:grpSpPr>
            <a:xfrm>
              <a:off x="6001282" y="3691644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0" name="Овал 12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Минус 13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2" name="Группа 131"/>
            <p:cNvGrpSpPr>
              <a:grpSpLocks noChangeAspect="1"/>
            </p:cNvGrpSpPr>
            <p:nvPr/>
          </p:nvGrpSpPr>
          <p:grpSpPr>
            <a:xfrm>
              <a:off x="6900026" y="1857272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33" name="Овал 13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люс 13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5" name="Группа 134"/>
            <p:cNvGrpSpPr/>
            <p:nvPr/>
          </p:nvGrpSpPr>
          <p:grpSpPr>
            <a:xfrm>
              <a:off x="6608608" y="377825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6" name="Овал 13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Минус 13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8" name="Группа 137"/>
            <p:cNvGrpSpPr>
              <a:grpSpLocks noChangeAspect="1"/>
            </p:cNvGrpSpPr>
            <p:nvPr/>
          </p:nvGrpSpPr>
          <p:grpSpPr>
            <a:xfrm>
              <a:off x="5842517" y="3424764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39" name="Овал 13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люс 13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1" name="Группа 140"/>
            <p:cNvGrpSpPr/>
            <p:nvPr/>
          </p:nvGrpSpPr>
          <p:grpSpPr>
            <a:xfrm>
              <a:off x="5770825" y="3139636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42" name="Овал 14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Минус 14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4" name="Группа 143"/>
            <p:cNvGrpSpPr>
              <a:grpSpLocks noChangeAspect="1"/>
            </p:cNvGrpSpPr>
            <p:nvPr/>
          </p:nvGrpSpPr>
          <p:grpSpPr>
            <a:xfrm>
              <a:off x="5697113" y="2827496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45" name="Овал 14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Плюс 14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7" name="Группа 146"/>
            <p:cNvGrpSpPr/>
            <p:nvPr/>
          </p:nvGrpSpPr>
          <p:grpSpPr>
            <a:xfrm>
              <a:off x="5683211" y="2617413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48" name="Овал 14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Минус 14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0" name="Группа 149"/>
            <p:cNvGrpSpPr>
              <a:grpSpLocks noChangeAspect="1"/>
            </p:cNvGrpSpPr>
            <p:nvPr/>
          </p:nvGrpSpPr>
          <p:grpSpPr>
            <a:xfrm>
              <a:off x="6978506" y="341099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51" name="Овал 15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люс 15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6678060" y="344232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54" name="Овал 15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Минус 15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6" name="Группа 155"/>
            <p:cNvGrpSpPr>
              <a:grpSpLocks noChangeAspect="1"/>
            </p:cNvGrpSpPr>
            <p:nvPr/>
          </p:nvGrpSpPr>
          <p:grpSpPr>
            <a:xfrm>
              <a:off x="6416952" y="3355660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57" name="Овал 15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люс 15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9" name="Группа 158"/>
            <p:cNvGrpSpPr/>
            <p:nvPr/>
          </p:nvGrpSpPr>
          <p:grpSpPr>
            <a:xfrm>
              <a:off x="6221154" y="3154641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60" name="Овал 15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Минус 16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2" name="Группа 161"/>
            <p:cNvGrpSpPr>
              <a:grpSpLocks noChangeAspect="1"/>
            </p:cNvGrpSpPr>
            <p:nvPr/>
          </p:nvGrpSpPr>
          <p:grpSpPr>
            <a:xfrm>
              <a:off x="6264677" y="243376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63" name="Овал 16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люс 16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5" name="Группа 164"/>
            <p:cNvGrpSpPr>
              <a:grpSpLocks noChangeAspect="1"/>
            </p:cNvGrpSpPr>
            <p:nvPr/>
          </p:nvGrpSpPr>
          <p:grpSpPr>
            <a:xfrm>
              <a:off x="6607973" y="2385028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66" name="Овал 16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Плюс 16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8" name="Группа 167"/>
            <p:cNvGrpSpPr>
              <a:grpSpLocks noChangeAspect="1"/>
            </p:cNvGrpSpPr>
            <p:nvPr/>
          </p:nvGrpSpPr>
          <p:grpSpPr>
            <a:xfrm>
              <a:off x="6323236" y="2713554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69" name="Овал 16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люс 16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1" name="Группа 170"/>
            <p:cNvGrpSpPr/>
            <p:nvPr/>
          </p:nvGrpSpPr>
          <p:grpSpPr>
            <a:xfrm>
              <a:off x="7067950" y="2611483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72" name="Овал 17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Минус 17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4" name="Группа 173"/>
            <p:cNvGrpSpPr/>
            <p:nvPr/>
          </p:nvGrpSpPr>
          <p:grpSpPr>
            <a:xfrm>
              <a:off x="7092919" y="2904510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75" name="Овал 174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Минус 175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7" name="Группа 176"/>
            <p:cNvGrpSpPr/>
            <p:nvPr/>
          </p:nvGrpSpPr>
          <p:grpSpPr>
            <a:xfrm>
              <a:off x="6954485" y="3074581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78" name="Овал 17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Минус 17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0" name="Группа 179"/>
            <p:cNvGrpSpPr>
              <a:grpSpLocks noChangeAspect="1"/>
            </p:cNvGrpSpPr>
            <p:nvPr/>
          </p:nvGrpSpPr>
          <p:grpSpPr>
            <a:xfrm>
              <a:off x="6533294" y="2574479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81" name="Овал 18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люс 18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3" name="Группа 182"/>
            <p:cNvGrpSpPr/>
            <p:nvPr/>
          </p:nvGrpSpPr>
          <p:grpSpPr>
            <a:xfrm>
              <a:off x="6869506" y="2812629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84" name="Овал 18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Минус 18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671541" y="3018304"/>
            <a:ext cx="3384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плазме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очень легко возбуждаются колебания и волны,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обладает высокой проводимостью.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0" name="Группа 18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4971694" y="1084437"/>
            <a:ext cx="3456384" cy="3456384"/>
            <a:chOff x="2814234" y="1149645"/>
            <a:chExt cx="3456384" cy="3456384"/>
          </a:xfrm>
        </p:grpSpPr>
        <p:sp>
          <p:nvSpPr>
            <p:cNvPr id="187" name="Овал 186"/>
            <p:cNvSpPr/>
            <p:nvPr/>
          </p:nvSpPr>
          <p:spPr>
            <a:xfrm>
              <a:off x="2814234" y="1149645"/>
              <a:ext cx="3456384" cy="3456384"/>
            </a:xfrm>
            <a:prstGeom prst="ellipse">
              <a:avLst/>
            </a:prstGeom>
            <a:gradFill flip="none" rotWithShape="1">
              <a:gsLst>
                <a:gs pos="100000">
                  <a:srgbClr val="000082"/>
                </a:gs>
                <a:gs pos="40000">
                  <a:srgbClr val="66008F"/>
                </a:gs>
                <a:gs pos="62000">
                  <a:srgbClr val="BA0066">
                    <a:alpha val="62000"/>
                  </a:srgbClr>
                </a:gs>
                <a:gs pos="75000">
                  <a:srgbClr val="C00000"/>
                </a:gs>
                <a:gs pos="18000">
                  <a:srgbClr val="C00000">
                    <a:alpha val="9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8" name="Группа 187"/>
            <p:cNvGrpSpPr>
              <a:grpSpLocks noChangeAspect="1"/>
            </p:cNvGrpSpPr>
            <p:nvPr/>
          </p:nvGrpSpPr>
          <p:grpSpPr>
            <a:xfrm>
              <a:off x="3670862" y="1754420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58" name="Овал 35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Плюс 35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3" name="Группа 192"/>
            <p:cNvGrpSpPr/>
            <p:nvPr/>
          </p:nvGrpSpPr>
          <p:grpSpPr>
            <a:xfrm>
              <a:off x="3366669" y="2140745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56" name="Овал 35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Минус 35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4" name="Группа 193"/>
            <p:cNvGrpSpPr>
              <a:grpSpLocks noChangeAspect="1"/>
            </p:cNvGrpSpPr>
            <p:nvPr/>
          </p:nvGrpSpPr>
          <p:grpSpPr>
            <a:xfrm>
              <a:off x="5118465" y="1977398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54" name="Овал 35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Плюс 35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" name="Группа 194"/>
            <p:cNvGrpSpPr/>
            <p:nvPr/>
          </p:nvGrpSpPr>
          <p:grpSpPr>
            <a:xfrm>
              <a:off x="4074863" y="1646395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52" name="Овал 35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Минус 35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6" name="Группа 195"/>
            <p:cNvGrpSpPr>
              <a:grpSpLocks noChangeAspect="1"/>
            </p:cNvGrpSpPr>
            <p:nvPr/>
          </p:nvGrpSpPr>
          <p:grpSpPr>
            <a:xfrm>
              <a:off x="5553767" y="246478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50" name="Овал 34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Плюс 35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7" name="Группа 196"/>
            <p:cNvGrpSpPr/>
            <p:nvPr/>
          </p:nvGrpSpPr>
          <p:grpSpPr>
            <a:xfrm>
              <a:off x="5129761" y="3846025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48" name="Овал 34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Минус 34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8" name="Группа 197"/>
            <p:cNvGrpSpPr>
              <a:grpSpLocks noChangeAspect="1"/>
            </p:cNvGrpSpPr>
            <p:nvPr/>
          </p:nvGrpSpPr>
          <p:grpSpPr>
            <a:xfrm>
              <a:off x="4214759" y="4034732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46" name="Овал 34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Плюс 34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9" name="Группа 198"/>
            <p:cNvGrpSpPr/>
            <p:nvPr/>
          </p:nvGrpSpPr>
          <p:grpSpPr>
            <a:xfrm>
              <a:off x="4863075" y="172608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44" name="Овал 34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Минус 34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0" name="Группа 199"/>
            <p:cNvGrpSpPr>
              <a:grpSpLocks noChangeAspect="1"/>
            </p:cNvGrpSpPr>
            <p:nvPr/>
          </p:nvGrpSpPr>
          <p:grpSpPr>
            <a:xfrm>
              <a:off x="4857157" y="3977598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42" name="Овал 34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Плюс 34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1" name="Группа 200"/>
            <p:cNvGrpSpPr/>
            <p:nvPr/>
          </p:nvGrpSpPr>
          <p:grpSpPr>
            <a:xfrm>
              <a:off x="5029398" y="3308660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40" name="Овал 33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Минус 34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2" name="Группа 201"/>
            <p:cNvGrpSpPr>
              <a:grpSpLocks noChangeAspect="1"/>
            </p:cNvGrpSpPr>
            <p:nvPr/>
          </p:nvGrpSpPr>
          <p:grpSpPr>
            <a:xfrm>
              <a:off x="5341331" y="3664010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38" name="Овал 33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Плюс 33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3" name="Группа 202"/>
            <p:cNvGrpSpPr/>
            <p:nvPr/>
          </p:nvGrpSpPr>
          <p:grpSpPr>
            <a:xfrm>
              <a:off x="5570551" y="3346428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36" name="Овал 33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Минус 33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4" name="Группа 203"/>
            <p:cNvGrpSpPr>
              <a:grpSpLocks noChangeAspect="1"/>
            </p:cNvGrpSpPr>
            <p:nvPr/>
          </p:nvGrpSpPr>
          <p:grpSpPr>
            <a:xfrm>
              <a:off x="5598234" y="3048126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34" name="Овал 33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Плюс 33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5" name="Группа 204"/>
            <p:cNvGrpSpPr/>
            <p:nvPr/>
          </p:nvGrpSpPr>
          <p:grpSpPr>
            <a:xfrm>
              <a:off x="5350945" y="224875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32" name="Овал 33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Минус 33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6" name="Группа 205"/>
            <p:cNvGrpSpPr>
              <a:grpSpLocks noChangeAspect="1"/>
            </p:cNvGrpSpPr>
            <p:nvPr/>
          </p:nvGrpSpPr>
          <p:grpSpPr>
            <a:xfrm>
              <a:off x="3246282" y="249879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30" name="Овал 32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Плюс 33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7" name="Группа 206"/>
            <p:cNvGrpSpPr/>
            <p:nvPr/>
          </p:nvGrpSpPr>
          <p:grpSpPr>
            <a:xfrm>
              <a:off x="3886862" y="395403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28" name="Овал 32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Минус 32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8" name="Группа 207"/>
            <p:cNvGrpSpPr>
              <a:grpSpLocks noChangeAspect="1"/>
            </p:cNvGrpSpPr>
            <p:nvPr/>
          </p:nvGrpSpPr>
          <p:grpSpPr>
            <a:xfrm>
              <a:off x="4516008" y="1624036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26" name="Овал 32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Плюс 32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9" name="Группа 208"/>
            <p:cNvGrpSpPr/>
            <p:nvPr/>
          </p:nvGrpSpPr>
          <p:grpSpPr>
            <a:xfrm>
              <a:off x="4494188" y="4040650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24" name="Овал 32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Минус 32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0" name="Группа 209"/>
            <p:cNvGrpSpPr>
              <a:grpSpLocks noChangeAspect="1"/>
            </p:cNvGrpSpPr>
            <p:nvPr/>
          </p:nvGrpSpPr>
          <p:grpSpPr>
            <a:xfrm>
              <a:off x="3607771" y="3817838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22" name="Овал 32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Плюс 32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1" name="Группа 210"/>
            <p:cNvGrpSpPr/>
            <p:nvPr/>
          </p:nvGrpSpPr>
          <p:grpSpPr>
            <a:xfrm>
              <a:off x="3417057" y="356245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20" name="Овал 31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Минус 32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2" name="Группа 211"/>
            <p:cNvGrpSpPr>
              <a:grpSpLocks noChangeAspect="1"/>
            </p:cNvGrpSpPr>
            <p:nvPr/>
          </p:nvGrpSpPr>
          <p:grpSpPr>
            <a:xfrm>
              <a:off x="3309057" y="3310200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8" name="Овал 31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Плюс 31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3" name="Группа 212"/>
            <p:cNvGrpSpPr/>
            <p:nvPr/>
          </p:nvGrpSpPr>
          <p:grpSpPr>
            <a:xfrm>
              <a:off x="3246258" y="2947609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16" name="Овал 31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Минус 31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4" name="Группа 213"/>
            <p:cNvGrpSpPr>
              <a:grpSpLocks noChangeAspect="1"/>
            </p:cNvGrpSpPr>
            <p:nvPr/>
          </p:nvGrpSpPr>
          <p:grpSpPr>
            <a:xfrm>
              <a:off x="4020757" y="1938599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4" name="Овал 31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Плюс 31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5" name="Группа 214"/>
            <p:cNvGrpSpPr/>
            <p:nvPr/>
          </p:nvGrpSpPr>
          <p:grpSpPr>
            <a:xfrm>
              <a:off x="3754749" y="2077453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12" name="Овал 31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Минус 31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6" name="Группа 215"/>
            <p:cNvGrpSpPr>
              <a:grpSpLocks noChangeAspect="1"/>
            </p:cNvGrpSpPr>
            <p:nvPr/>
          </p:nvGrpSpPr>
          <p:grpSpPr>
            <a:xfrm>
              <a:off x="5098035" y="230929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0" name="Овал 30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Плюс 31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7" name="Группа 216"/>
            <p:cNvGrpSpPr/>
            <p:nvPr/>
          </p:nvGrpSpPr>
          <p:grpSpPr>
            <a:xfrm>
              <a:off x="4405210" y="187532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8" name="Овал 30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Минус 30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8" name="Группа 217"/>
            <p:cNvGrpSpPr>
              <a:grpSpLocks noChangeAspect="1"/>
            </p:cNvGrpSpPr>
            <p:nvPr/>
          </p:nvGrpSpPr>
          <p:grpSpPr>
            <a:xfrm>
              <a:off x="5364431" y="2743492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06" name="Овал 30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Плюс 30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9" name="Группа 218"/>
            <p:cNvGrpSpPr/>
            <p:nvPr/>
          </p:nvGrpSpPr>
          <p:grpSpPr>
            <a:xfrm>
              <a:off x="5054367" y="360168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4" name="Овал 30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Минус 30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0" name="Группа 219"/>
            <p:cNvGrpSpPr>
              <a:grpSpLocks noChangeAspect="1"/>
            </p:cNvGrpSpPr>
            <p:nvPr/>
          </p:nvGrpSpPr>
          <p:grpSpPr>
            <a:xfrm>
              <a:off x="4139365" y="3790394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02" name="Овал 30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Плюс 30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1" name="Группа 220"/>
            <p:cNvGrpSpPr/>
            <p:nvPr/>
          </p:nvGrpSpPr>
          <p:grpSpPr>
            <a:xfrm>
              <a:off x="4939481" y="2065724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0" name="Овал 29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Минус 30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2" name="Группа 221"/>
            <p:cNvGrpSpPr>
              <a:grpSpLocks noChangeAspect="1"/>
            </p:cNvGrpSpPr>
            <p:nvPr/>
          </p:nvGrpSpPr>
          <p:grpSpPr>
            <a:xfrm>
              <a:off x="4781763" y="3733260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98" name="Овал 29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Плюс 29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3" name="Группа 222"/>
            <p:cNvGrpSpPr/>
            <p:nvPr/>
          </p:nvGrpSpPr>
          <p:grpSpPr>
            <a:xfrm>
              <a:off x="5655813" y="2749433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96" name="Овал 29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Минус 29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4" name="Группа 223"/>
            <p:cNvGrpSpPr>
              <a:grpSpLocks noChangeAspect="1"/>
            </p:cNvGrpSpPr>
            <p:nvPr/>
          </p:nvGrpSpPr>
          <p:grpSpPr>
            <a:xfrm>
              <a:off x="5265937" y="3165062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94" name="Овал 29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Плюс 29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5" name="Группа 224"/>
            <p:cNvGrpSpPr/>
            <p:nvPr/>
          </p:nvGrpSpPr>
          <p:grpSpPr>
            <a:xfrm>
              <a:off x="5370372" y="2996406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92" name="Овал 29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Минус 29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6" name="Группа 225"/>
            <p:cNvGrpSpPr>
              <a:grpSpLocks noChangeAspect="1"/>
            </p:cNvGrpSpPr>
            <p:nvPr/>
          </p:nvGrpSpPr>
          <p:grpSpPr>
            <a:xfrm>
              <a:off x="5285075" y="3435999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90" name="Овал 28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Плюс 29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7" name="Группа 226"/>
            <p:cNvGrpSpPr/>
            <p:nvPr/>
          </p:nvGrpSpPr>
          <p:grpSpPr>
            <a:xfrm>
              <a:off x="5285075" y="2505141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88" name="Овал 28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Минус 28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8" name="Группа 227"/>
            <p:cNvGrpSpPr>
              <a:grpSpLocks noChangeAspect="1"/>
            </p:cNvGrpSpPr>
            <p:nvPr/>
          </p:nvGrpSpPr>
          <p:grpSpPr>
            <a:xfrm>
              <a:off x="3550644" y="2379142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6" name="Овал 28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Плюс 28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9" name="Группа 228"/>
            <p:cNvGrpSpPr/>
            <p:nvPr/>
          </p:nvGrpSpPr>
          <p:grpSpPr>
            <a:xfrm>
              <a:off x="3811468" y="3709699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84" name="Овал 28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Минус 28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0" name="Группа 229"/>
            <p:cNvGrpSpPr>
              <a:grpSpLocks noChangeAspect="1"/>
            </p:cNvGrpSpPr>
            <p:nvPr/>
          </p:nvGrpSpPr>
          <p:grpSpPr>
            <a:xfrm>
              <a:off x="4710212" y="1875327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2" name="Овал 28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Плюс 28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1" name="Группа 230"/>
            <p:cNvGrpSpPr/>
            <p:nvPr/>
          </p:nvGrpSpPr>
          <p:grpSpPr>
            <a:xfrm>
              <a:off x="4418794" y="379631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80" name="Овал 27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Минус 28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2" name="Группа 231"/>
            <p:cNvGrpSpPr>
              <a:grpSpLocks noChangeAspect="1"/>
            </p:cNvGrpSpPr>
            <p:nvPr/>
          </p:nvGrpSpPr>
          <p:grpSpPr>
            <a:xfrm>
              <a:off x="3652703" y="3442819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78" name="Овал 27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Плюс 27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3" name="Группа 232"/>
            <p:cNvGrpSpPr/>
            <p:nvPr/>
          </p:nvGrpSpPr>
          <p:grpSpPr>
            <a:xfrm>
              <a:off x="3581011" y="3157691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76" name="Овал 27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Минус 27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4" name="Группа 233"/>
            <p:cNvGrpSpPr>
              <a:grpSpLocks noChangeAspect="1"/>
            </p:cNvGrpSpPr>
            <p:nvPr/>
          </p:nvGrpSpPr>
          <p:grpSpPr>
            <a:xfrm>
              <a:off x="3507299" y="2845551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74" name="Овал 27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Плюс 27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5" name="Группа 234"/>
            <p:cNvGrpSpPr/>
            <p:nvPr/>
          </p:nvGrpSpPr>
          <p:grpSpPr>
            <a:xfrm>
              <a:off x="3493397" y="2635468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72" name="Овал 27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Минус 27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6" name="Группа 235"/>
            <p:cNvGrpSpPr>
              <a:grpSpLocks noChangeAspect="1"/>
            </p:cNvGrpSpPr>
            <p:nvPr/>
          </p:nvGrpSpPr>
          <p:grpSpPr>
            <a:xfrm>
              <a:off x="4788692" y="3429046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70" name="Овал 26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Плюс 27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7" name="Группа 236"/>
            <p:cNvGrpSpPr/>
            <p:nvPr/>
          </p:nvGrpSpPr>
          <p:grpSpPr>
            <a:xfrm>
              <a:off x="4488246" y="3460382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68" name="Овал 26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Минус 26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8" name="Группа 237"/>
            <p:cNvGrpSpPr>
              <a:grpSpLocks noChangeAspect="1"/>
            </p:cNvGrpSpPr>
            <p:nvPr/>
          </p:nvGrpSpPr>
          <p:grpSpPr>
            <a:xfrm>
              <a:off x="4227138" y="337371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66" name="Овал 26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Плюс 26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9" name="Группа 238"/>
            <p:cNvGrpSpPr/>
            <p:nvPr/>
          </p:nvGrpSpPr>
          <p:grpSpPr>
            <a:xfrm>
              <a:off x="4031340" y="3172696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64" name="Овал 26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Минус 26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0" name="Группа 239"/>
            <p:cNvGrpSpPr>
              <a:grpSpLocks noChangeAspect="1"/>
            </p:cNvGrpSpPr>
            <p:nvPr/>
          </p:nvGrpSpPr>
          <p:grpSpPr>
            <a:xfrm>
              <a:off x="4284945" y="2365547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62" name="Овал 26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Плюс 26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1" name="Группа 240"/>
            <p:cNvGrpSpPr>
              <a:grpSpLocks noChangeAspect="1"/>
            </p:cNvGrpSpPr>
            <p:nvPr/>
          </p:nvGrpSpPr>
          <p:grpSpPr>
            <a:xfrm>
              <a:off x="4923152" y="2687545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60" name="Овал 25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Плюс 26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2" name="Группа 241"/>
            <p:cNvGrpSpPr>
              <a:grpSpLocks noChangeAspect="1"/>
            </p:cNvGrpSpPr>
            <p:nvPr/>
          </p:nvGrpSpPr>
          <p:grpSpPr>
            <a:xfrm>
              <a:off x="4122815" y="2789604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58" name="Овал 25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Плюс 25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3" name="Группа 242"/>
            <p:cNvGrpSpPr/>
            <p:nvPr/>
          </p:nvGrpSpPr>
          <p:grpSpPr>
            <a:xfrm>
              <a:off x="4020733" y="2401389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56" name="Овал 25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Минус 25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4" name="Группа 243"/>
            <p:cNvGrpSpPr/>
            <p:nvPr/>
          </p:nvGrpSpPr>
          <p:grpSpPr>
            <a:xfrm>
              <a:off x="4743674" y="2351224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54" name="Овал 25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Минус 25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5" name="Группа 244"/>
            <p:cNvGrpSpPr/>
            <p:nvPr/>
          </p:nvGrpSpPr>
          <p:grpSpPr>
            <a:xfrm>
              <a:off x="4820037" y="2969596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52" name="Овал 25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Минус 25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6" name="Группа 245"/>
            <p:cNvGrpSpPr>
              <a:grpSpLocks noChangeAspect="1"/>
            </p:cNvGrpSpPr>
            <p:nvPr/>
          </p:nvGrpSpPr>
          <p:grpSpPr>
            <a:xfrm>
              <a:off x="4445538" y="2982582"/>
              <a:ext cx="216000" cy="216000"/>
              <a:chOff x="1450504" y="2618606"/>
              <a:chExt cx="914400" cy="914400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50" name="Овал 24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Плюс 25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7" name="Группа 246"/>
            <p:cNvGrpSpPr/>
            <p:nvPr/>
          </p:nvGrpSpPr>
          <p:grpSpPr>
            <a:xfrm>
              <a:off x="4463988" y="2660127"/>
              <a:ext cx="216024" cy="216024"/>
              <a:chOff x="2826961" y="2665462"/>
              <a:chExt cx="914400" cy="914400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48" name="Овал 24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Минус 24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5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четвертое агрегатное состояние вещества.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частично или полностью ионизированный газ.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9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0151"/>
            <a:ext cx="8507288" cy="3394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четвертое агрегатное состояние вещества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частично или полностью ионизированный газ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Около 99% вещества во вселенной находится в плазменном состоянии.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находит применение во многих областях науки и техники.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098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160</Words>
  <Application>Microsoft Office PowerPoint</Application>
  <PresentationFormat>Экран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Wingdings</vt:lpstr>
      <vt:lpstr>Тема Office</vt:lpstr>
      <vt:lpstr>Плазма</vt:lpstr>
      <vt:lpstr>Презентация PowerPoint</vt:lpstr>
      <vt:lpstr>Плазма — четвертое агрегатное состояние вещества</vt:lpstr>
      <vt:lpstr>Презентация PowerPoint</vt:lpstr>
      <vt:lpstr>Презентация PowerPoint</vt:lpstr>
      <vt:lpstr>Свойства плазмы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Плазма</dc:title>
  <dc:creator>User</dc:creator>
  <cp:lastModifiedBy>Валентина</cp:lastModifiedBy>
  <cp:revision>30</cp:revision>
  <dcterms:created xsi:type="dcterms:W3CDTF">2014-09-12T05:50:48Z</dcterms:created>
  <dcterms:modified xsi:type="dcterms:W3CDTF">2023-03-04T16:59:45Z</dcterms:modified>
</cp:coreProperties>
</file>