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57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1014" y="-27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9F2A44-1BC2-406E-96B1-3209114C1D3A}" type="datetimeFigureOut">
              <a:rPr lang="ru-RU" smtClean="0"/>
              <a:t>21.08.2014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6963D4-191F-4DE1-88FC-13BD3EA984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3479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6963D4-191F-4DE1-88FC-13BD3EA984B7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4797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6963D4-191F-4DE1-88FC-13BD3EA984B7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479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6963D4-191F-4DE1-88FC-13BD3EA984B7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4797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6963D4-191F-4DE1-88FC-13BD3EA984B7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479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54510-CCE3-4C6D-98AB-DD647D154C4B}" type="datetimeFigureOut">
              <a:rPr lang="ru-RU" smtClean="0"/>
              <a:t>21.08.2014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D4A8C-788C-45A9-99BB-13EECC28DF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8960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54510-CCE3-4C6D-98AB-DD647D154C4B}" type="datetimeFigureOut">
              <a:rPr lang="ru-RU" smtClean="0"/>
              <a:t>21.08.2014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D4A8C-788C-45A9-99BB-13EECC28DF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5196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54510-CCE3-4C6D-98AB-DD647D154C4B}" type="datetimeFigureOut">
              <a:rPr lang="ru-RU" smtClean="0"/>
              <a:t>21.08.2014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D4A8C-788C-45A9-99BB-13EECC28DF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7049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54510-CCE3-4C6D-98AB-DD647D154C4B}" type="datetimeFigureOut">
              <a:rPr lang="ru-RU" smtClean="0"/>
              <a:t>21.08.2014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D4A8C-788C-45A9-99BB-13EECC28DF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175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54510-CCE3-4C6D-98AB-DD647D154C4B}" type="datetimeFigureOut">
              <a:rPr lang="ru-RU" smtClean="0"/>
              <a:t>21.08.2014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D4A8C-788C-45A9-99BB-13EECC28DF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928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54510-CCE3-4C6D-98AB-DD647D154C4B}" type="datetimeFigureOut">
              <a:rPr lang="ru-RU" smtClean="0"/>
              <a:t>21.08.2014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D4A8C-788C-45A9-99BB-13EECC28DF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2703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54510-CCE3-4C6D-98AB-DD647D154C4B}" type="datetimeFigureOut">
              <a:rPr lang="ru-RU" smtClean="0"/>
              <a:t>21.08.2014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D4A8C-788C-45A9-99BB-13EECC28DF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1680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54510-CCE3-4C6D-98AB-DD647D154C4B}" type="datetimeFigureOut">
              <a:rPr lang="ru-RU" smtClean="0"/>
              <a:t>21.08.2014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D4A8C-788C-45A9-99BB-13EECC28DF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1497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54510-CCE3-4C6D-98AB-DD647D154C4B}" type="datetimeFigureOut">
              <a:rPr lang="ru-RU" smtClean="0"/>
              <a:t>21.08.2014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D4A8C-788C-45A9-99BB-13EECC28DF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007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54510-CCE3-4C6D-98AB-DD647D154C4B}" type="datetimeFigureOut">
              <a:rPr lang="ru-RU" smtClean="0"/>
              <a:t>21.08.2014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D4A8C-788C-45A9-99BB-13EECC28DF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996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54510-CCE3-4C6D-98AB-DD647D154C4B}" type="datetimeFigureOut">
              <a:rPr lang="ru-RU" smtClean="0"/>
              <a:t>21.08.2014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D4A8C-788C-45A9-99BB-13EECC28DF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1954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554510-CCE3-4C6D-98AB-DD647D154C4B}" type="datetimeFigureOut">
              <a:rPr lang="ru-RU" smtClean="0"/>
              <a:t>21.08.2014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9D4A8C-788C-45A9-99BB-13EECC28DF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5105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3.png"/><Relationship Id="rId18" Type="http://schemas.openxmlformats.org/officeDocument/2006/relationships/image" Target="../media/image68.png"/><Relationship Id="rId3" Type="http://schemas.openxmlformats.org/officeDocument/2006/relationships/image" Target="../media/image54.png"/><Relationship Id="rId21" Type="http://schemas.openxmlformats.org/officeDocument/2006/relationships/image" Target="../media/image71.png"/><Relationship Id="rId7" Type="http://schemas.openxmlformats.org/officeDocument/2006/relationships/image" Target="../media/image57.png"/><Relationship Id="rId12" Type="http://schemas.openxmlformats.org/officeDocument/2006/relationships/image" Target="../media/image62.png"/><Relationship Id="rId17" Type="http://schemas.openxmlformats.org/officeDocument/2006/relationships/image" Target="../media/image67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66.png"/><Relationship Id="rId20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5" Type="http://schemas.openxmlformats.org/officeDocument/2006/relationships/image" Target="../media/image55.png"/><Relationship Id="rId15" Type="http://schemas.openxmlformats.org/officeDocument/2006/relationships/image" Target="../media/image65.png"/><Relationship Id="rId23" Type="http://schemas.openxmlformats.org/officeDocument/2006/relationships/image" Target="../media/image73.png"/><Relationship Id="rId10" Type="http://schemas.openxmlformats.org/officeDocument/2006/relationships/image" Target="../media/image60.png"/><Relationship Id="rId19" Type="http://schemas.openxmlformats.org/officeDocument/2006/relationships/image" Target="../media/image69.png"/><Relationship Id="rId4" Type="http://schemas.openxmlformats.org/officeDocument/2006/relationships/image" Target="../media/image1.png"/><Relationship Id="rId9" Type="http://schemas.openxmlformats.org/officeDocument/2006/relationships/image" Target="../media/image59.png"/><Relationship Id="rId14" Type="http://schemas.openxmlformats.org/officeDocument/2006/relationships/image" Target="../media/image64.png"/><Relationship Id="rId22" Type="http://schemas.openxmlformats.org/officeDocument/2006/relationships/image" Target="../media/image7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77.png"/><Relationship Id="rId18" Type="http://schemas.openxmlformats.org/officeDocument/2006/relationships/image" Target="../media/image82.png"/><Relationship Id="rId3" Type="http://schemas.openxmlformats.org/officeDocument/2006/relationships/image" Target="../media/image54.png"/><Relationship Id="rId21" Type="http://schemas.openxmlformats.org/officeDocument/2006/relationships/image" Target="../media/image85.png"/><Relationship Id="rId7" Type="http://schemas.openxmlformats.org/officeDocument/2006/relationships/image" Target="../media/image61.png"/><Relationship Id="rId12" Type="http://schemas.openxmlformats.org/officeDocument/2006/relationships/image" Target="../media/image58.png"/><Relationship Id="rId17" Type="http://schemas.openxmlformats.org/officeDocument/2006/relationships/image" Target="../media/image8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80.png"/><Relationship Id="rId20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11" Type="http://schemas.openxmlformats.org/officeDocument/2006/relationships/image" Target="../media/image76.png"/><Relationship Id="rId24" Type="http://schemas.openxmlformats.org/officeDocument/2006/relationships/image" Target="../media/image88.png"/><Relationship Id="rId5" Type="http://schemas.openxmlformats.org/officeDocument/2006/relationships/image" Target="../media/image59.png"/><Relationship Id="rId15" Type="http://schemas.openxmlformats.org/officeDocument/2006/relationships/image" Target="../media/image79.png"/><Relationship Id="rId23" Type="http://schemas.openxmlformats.org/officeDocument/2006/relationships/image" Target="../media/image87.png"/><Relationship Id="rId10" Type="http://schemas.openxmlformats.org/officeDocument/2006/relationships/image" Target="../media/image75.png"/><Relationship Id="rId19" Type="http://schemas.openxmlformats.org/officeDocument/2006/relationships/image" Target="../media/image83.png"/><Relationship Id="rId4" Type="http://schemas.openxmlformats.org/officeDocument/2006/relationships/image" Target="../media/image1.png"/><Relationship Id="rId9" Type="http://schemas.openxmlformats.org/officeDocument/2006/relationships/image" Target="../media/image74.png"/><Relationship Id="rId14" Type="http://schemas.openxmlformats.org/officeDocument/2006/relationships/image" Target="../media/image78.png"/><Relationship Id="rId22" Type="http://schemas.openxmlformats.org/officeDocument/2006/relationships/image" Target="../media/image8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93.png"/><Relationship Id="rId18" Type="http://schemas.openxmlformats.org/officeDocument/2006/relationships/image" Target="../media/image98.png"/><Relationship Id="rId3" Type="http://schemas.openxmlformats.org/officeDocument/2006/relationships/image" Target="../media/image54.png"/><Relationship Id="rId7" Type="http://schemas.openxmlformats.org/officeDocument/2006/relationships/image" Target="../media/image61.png"/><Relationship Id="rId12" Type="http://schemas.openxmlformats.org/officeDocument/2006/relationships/image" Target="../media/image92.png"/><Relationship Id="rId17" Type="http://schemas.openxmlformats.org/officeDocument/2006/relationships/image" Target="../media/image97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11" Type="http://schemas.openxmlformats.org/officeDocument/2006/relationships/image" Target="../media/image91.png"/><Relationship Id="rId5" Type="http://schemas.openxmlformats.org/officeDocument/2006/relationships/image" Target="../media/image59.png"/><Relationship Id="rId15" Type="http://schemas.openxmlformats.org/officeDocument/2006/relationships/image" Target="../media/image95.png"/><Relationship Id="rId10" Type="http://schemas.openxmlformats.org/officeDocument/2006/relationships/image" Target="../media/image90.png"/><Relationship Id="rId4" Type="http://schemas.openxmlformats.org/officeDocument/2006/relationships/image" Target="../media/image1.png"/><Relationship Id="rId9" Type="http://schemas.openxmlformats.org/officeDocument/2006/relationships/image" Target="../media/image89.png"/><Relationship Id="rId14" Type="http://schemas.openxmlformats.org/officeDocument/2006/relationships/image" Target="../media/image9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103.png"/><Relationship Id="rId3" Type="http://schemas.openxmlformats.org/officeDocument/2006/relationships/image" Target="../media/image54.png"/><Relationship Id="rId7" Type="http://schemas.openxmlformats.org/officeDocument/2006/relationships/image" Target="../media/image61.png"/><Relationship Id="rId12" Type="http://schemas.openxmlformats.org/officeDocument/2006/relationships/image" Target="../media/image10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11" Type="http://schemas.openxmlformats.org/officeDocument/2006/relationships/image" Target="../media/image101.png"/><Relationship Id="rId5" Type="http://schemas.openxmlformats.org/officeDocument/2006/relationships/image" Target="../media/image59.png"/><Relationship Id="rId10" Type="http://schemas.openxmlformats.org/officeDocument/2006/relationships/image" Target="../media/image100.png"/><Relationship Id="rId4" Type="http://schemas.openxmlformats.org/officeDocument/2006/relationships/image" Target="../media/image1.png"/><Relationship Id="rId9" Type="http://schemas.openxmlformats.org/officeDocument/2006/relationships/image" Target="../media/image9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13" Type="http://schemas.openxmlformats.org/officeDocument/2006/relationships/image" Target="../media/image115.png"/><Relationship Id="rId18" Type="http://schemas.openxmlformats.org/officeDocument/2006/relationships/image" Target="../media/image120.png"/><Relationship Id="rId3" Type="http://schemas.openxmlformats.org/officeDocument/2006/relationships/image" Target="../media/image105.png"/><Relationship Id="rId21" Type="http://schemas.openxmlformats.org/officeDocument/2006/relationships/image" Target="../media/image123.png"/><Relationship Id="rId7" Type="http://schemas.openxmlformats.org/officeDocument/2006/relationships/image" Target="../media/image109.png"/><Relationship Id="rId12" Type="http://schemas.openxmlformats.org/officeDocument/2006/relationships/image" Target="../media/image114.png"/><Relationship Id="rId17" Type="http://schemas.openxmlformats.org/officeDocument/2006/relationships/image" Target="../media/image119.png"/><Relationship Id="rId2" Type="http://schemas.openxmlformats.org/officeDocument/2006/relationships/image" Target="../media/image104.png"/><Relationship Id="rId16" Type="http://schemas.openxmlformats.org/officeDocument/2006/relationships/image" Target="../media/image118.png"/><Relationship Id="rId20" Type="http://schemas.openxmlformats.org/officeDocument/2006/relationships/image" Target="../media/image1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8.png"/><Relationship Id="rId11" Type="http://schemas.openxmlformats.org/officeDocument/2006/relationships/image" Target="../media/image113.png"/><Relationship Id="rId24" Type="http://schemas.openxmlformats.org/officeDocument/2006/relationships/image" Target="../media/image1.png"/><Relationship Id="rId5" Type="http://schemas.openxmlformats.org/officeDocument/2006/relationships/image" Target="../media/image107.png"/><Relationship Id="rId15" Type="http://schemas.openxmlformats.org/officeDocument/2006/relationships/image" Target="../media/image117.png"/><Relationship Id="rId23" Type="http://schemas.openxmlformats.org/officeDocument/2006/relationships/image" Target="../media/image125.png"/><Relationship Id="rId10" Type="http://schemas.openxmlformats.org/officeDocument/2006/relationships/image" Target="../media/image112.png"/><Relationship Id="rId19" Type="http://schemas.openxmlformats.org/officeDocument/2006/relationships/image" Target="../media/image121.png"/><Relationship Id="rId4" Type="http://schemas.openxmlformats.org/officeDocument/2006/relationships/image" Target="../media/image106.png"/><Relationship Id="rId9" Type="http://schemas.openxmlformats.org/officeDocument/2006/relationships/image" Target="../media/image111.png"/><Relationship Id="rId14" Type="http://schemas.openxmlformats.org/officeDocument/2006/relationships/image" Target="../media/image116.png"/><Relationship Id="rId22" Type="http://schemas.openxmlformats.org/officeDocument/2006/relationships/image" Target="../media/image12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13" Type="http://schemas.openxmlformats.org/officeDocument/2006/relationships/image" Target="../media/image117.png"/><Relationship Id="rId18" Type="http://schemas.openxmlformats.org/officeDocument/2006/relationships/image" Target="../media/image128.png"/><Relationship Id="rId3" Type="http://schemas.openxmlformats.org/officeDocument/2006/relationships/image" Target="../media/image105.png"/><Relationship Id="rId21" Type="http://schemas.openxmlformats.org/officeDocument/2006/relationships/image" Target="../media/image1.png"/><Relationship Id="rId7" Type="http://schemas.openxmlformats.org/officeDocument/2006/relationships/image" Target="../media/image111.png"/><Relationship Id="rId12" Type="http://schemas.openxmlformats.org/officeDocument/2006/relationships/image" Target="../media/image116.png"/><Relationship Id="rId17" Type="http://schemas.openxmlformats.org/officeDocument/2006/relationships/image" Target="../media/image127.png"/><Relationship Id="rId2" Type="http://schemas.openxmlformats.org/officeDocument/2006/relationships/image" Target="../media/image104.png"/><Relationship Id="rId16" Type="http://schemas.openxmlformats.org/officeDocument/2006/relationships/image" Target="../media/image126.png"/><Relationship Id="rId20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11" Type="http://schemas.openxmlformats.org/officeDocument/2006/relationships/image" Target="../media/image115.png"/><Relationship Id="rId5" Type="http://schemas.openxmlformats.org/officeDocument/2006/relationships/image" Target="../media/image107.png"/><Relationship Id="rId15" Type="http://schemas.openxmlformats.org/officeDocument/2006/relationships/image" Target="../media/image120.png"/><Relationship Id="rId10" Type="http://schemas.openxmlformats.org/officeDocument/2006/relationships/image" Target="../media/image114.png"/><Relationship Id="rId19" Type="http://schemas.openxmlformats.org/officeDocument/2006/relationships/image" Target="../media/image129.png"/><Relationship Id="rId4" Type="http://schemas.openxmlformats.org/officeDocument/2006/relationships/image" Target="../media/image106.png"/><Relationship Id="rId9" Type="http://schemas.openxmlformats.org/officeDocument/2006/relationships/image" Target="../media/image113.png"/><Relationship Id="rId14" Type="http://schemas.openxmlformats.org/officeDocument/2006/relationships/image" Target="../media/image1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0.pn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.png"/><Relationship Id="rId7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5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1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4.png"/><Relationship Id="rId18" Type="http://schemas.openxmlformats.org/officeDocument/2006/relationships/image" Target="../media/image48.png"/><Relationship Id="rId3" Type="http://schemas.openxmlformats.org/officeDocument/2006/relationships/image" Target="../media/image35.png"/><Relationship Id="rId21" Type="http://schemas.openxmlformats.org/officeDocument/2006/relationships/image" Target="../media/image50.png"/><Relationship Id="rId7" Type="http://schemas.openxmlformats.org/officeDocument/2006/relationships/image" Target="../media/image37.png"/><Relationship Id="rId12" Type="http://schemas.openxmlformats.org/officeDocument/2006/relationships/image" Target="../media/image410.png"/><Relationship Id="rId17" Type="http://schemas.openxmlformats.org/officeDocument/2006/relationships/image" Target="../media/image47.png"/><Relationship Id="rId2" Type="http://schemas.openxmlformats.org/officeDocument/2006/relationships/image" Target="../media/image160.png"/><Relationship Id="rId16" Type="http://schemas.openxmlformats.org/officeDocument/2006/relationships/image" Target="../media/image43.png"/><Relationship Id="rId20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24" Type="http://schemas.openxmlformats.org/officeDocument/2006/relationships/image" Target="../media/image1.png"/><Relationship Id="rId5" Type="http://schemas.openxmlformats.org/officeDocument/2006/relationships/image" Target="../media/image34.png"/><Relationship Id="rId15" Type="http://schemas.openxmlformats.org/officeDocument/2006/relationships/image" Target="../media/image42.png"/><Relationship Id="rId23" Type="http://schemas.openxmlformats.org/officeDocument/2006/relationships/image" Target="../media/image52.png"/><Relationship Id="rId10" Type="http://schemas.openxmlformats.org/officeDocument/2006/relationships/image" Target="../media/image40.png"/><Relationship Id="rId19" Type="http://schemas.openxmlformats.org/officeDocument/2006/relationships/image" Target="../media/image46.png"/><Relationship Id="rId4" Type="http://schemas.openxmlformats.org/officeDocument/2006/relationships/image" Target="../media/image20.png"/><Relationship Id="rId9" Type="http://schemas.openxmlformats.org/officeDocument/2006/relationships/image" Target="../media/image39.png"/><Relationship Id="rId14" Type="http://schemas.openxmlformats.org/officeDocument/2006/relationships/image" Target="../media/image45.png"/><Relationship Id="rId22" Type="http://schemas.openxmlformats.org/officeDocument/2006/relationships/image" Target="../media/image5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9532" y="483518"/>
            <a:ext cx="8424936" cy="1102519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Напряженность электрического поля. Принцип суперпозиции полей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2575371" y="1799252"/>
            <a:ext cx="3921125" cy="2716714"/>
            <a:chOff x="2619640" y="1126708"/>
            <a:chExt cx="3921125" cy="2716714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>
              <a:off x="2757282" y="2512595"/>
              <a:ext cx="3783483" cy="0"/>
            </a:xfrm>
            <a:prstGeom prst="line">
              <a:avLst/>
            </a:prstGeom>
            <a:ln>
              <a:solidFill>
                <a:srgbClr val="00FF00"/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6" name="Полилиния 5"/>
            <p:cNvSpPr/>
            <p:nvPr/>
          </p:nvSpPr>
          <p:spPr>
            <a:xfrm>
              <a:off x="3568267" y="2120011"/>
              <a:ext cx="1931350" cy="247840"/>
            </a:xfrm>
            <a:custGeom>
              <a:avLst/>
              <a:gdLst>
                <a:gd name="connsiteX0" fmla="*/ 0 w 1931350"/>
                <a:gd name="connsiteY0" fmla="*/ 239294 h 247840"/>
                <a:gd name="connsiteX1" fmla="*/ 948583 w 1931350"/>
                <a:gd name="connsiteY1" fmla="*/ 12 h 247840"/>
                <a:gd name="connsiteX2" fmla="*/ 1931350 w 1931350"/>
                <a:gd name="connsiteY2" fmla="*/ 247840 h 247840"/>
                <a:gd name="connsiteX3" fmla="*/ 1931350 w 1931350"/>
                <a:gd name="connsiteY3" fmla="*/ 247840 h 247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31350" h="247840">
                  <a:moveTo>
                    <a:pt x="0" y="239294"/>
                  </a:moveTo>
                  <a:cubicBezTo>
                    <a:pt x="313345" y="118941"/>
                    <a:pt x="626691" y="-1412"/>
                    <a:pt x="948583" y="12"/>
                  </a:cubicBezTo>
                  <a:cubicBezTo>
                    <a:pt x="1270475" y="1436"/>
                    <a:pt x="1931350" y="247840"/>
                    <a:pt x="1931350" y="247840"/>
                  </a:cubicBezTo>
                  <a:lnTo>
                    <a:pt x="1931350" y="247840"/>
                  </a:lnTo>
                </a:path>
              </a:pathLst>
            </a:custGeom>
            <a:ln>
              <a:solidFill>
                <a:srgbClr val="00FF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олилиния 6"/>
            <p:cNvSpPr/>
            <p:nvPr/>
          </p:nvSpPr>
          <p:spPr>
            <a:xfrm flipV="1">
              <a:off x="3570259" y="2624795"/>
              <a:ext cx="1931350" cy="247840"/>
            </a:xfrm>
            <a:custGeom>
              <a:avLst/>
              <a:gdLst>
                <a:gd name="connsiteX0" fmla="*/ 0 w 1931350"/>
                <a:gd name="connsiteY0" fmla="*/ 239294 h 247840"/>
                <a:gd name="connsiteX1" fmla="*/ 948583 w 1931350"/>
                <a:gd name="connsiteY1" fmla="*/ 12 h 247840"/>
                <a:gd name="connsiteX2" fmla="*/ 1931350 w 1931350"/>
                <a:gd name="connsiteY2" fmla="*/ 247840 h 247840"/>
                <a:gd name="connsiteX3" fmla="*/ 1931350 w 1931350"/>
                <a:gd name="connsiteY3" fmla="*/ 247840 h 247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31350" h="247840">
                  <a:moveTo>
                    <a:pt x="0" y="239294"/>
                  </a:moveTo>
                  <a:cubicBezTo>
                    <a:pt x="313345" y="118941"/>
                    <a:pt x="626691" y="-1412"/>
                    <a:pt x="948583" y="12"/>
                  </a:cubicBezTo>
                  <a:cubicBezTo>
                    <a:pt x="1270475" y="1436"/>
                    <a:pt x="1931350" y="247840"/>
                    <a:pt x="1931350" y="247840"/>
                  </a:cubicBezTo>
                  <a:lnTo>
                    <a:pt x="1931350" y="247840"/>
                  </a:lnTo>
                </a:path>
              </a:pathLst>
            </a:custGeom>
            <a:ln>
              <a:solidFill>
                <a:srgbClr val="00FF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3508447" y="1787131"/>
              <a:ext cx="2110811" cy="520900"/>
            </a:xfrm>
            <a:custGeom>
              <a:avLst/>
              <a:gdLst>
                <a:gd name="connsiteX0" fmla="*/ 0 w 2110811"/>
                <a:gd name="connsiteY0" fmla="*/ 640938 h 649484"/>
                <a:gd name="connsiteX1" fmla="*/ 837487 w 2110811"/>
                <a:gd name="connsiteY1" fmla="*/ 4 h 649484"/>
                <a:gd name="connsiteX2" fmla="*/ 2110811 w 2110811"/>
                <a:gd name="connsiteY2" fmla="*/ 649484 h 649484"/>
                <a:gd name="connsiteX0" fmla="*/ 0 w 2110811"/>
                <a:gd name="connsiteY0" fmla="*/ 521879 h 530425"/>
                <a:gd name="connsiteX1" fmla="*/ 1070850 w 2110811"/>
                <a:gd name="connsiteY1" fmla="*/ 8 h 530425"/>
                <a:gd name="connsiteX2" fmla="*/ 2110811 w 2110811"/>
                <a:gd name="connsiteY2" fmla="*/ 530425 h 530425"/>
                <a:gd name="connsiteX0" fmla="*/ 0 w 2110811"/>
                <a:gd name="connsiteY0" fmla="*/ 512354 h 520900"/>
                <a:gd name="connsiteX1" fmla="*/ 1027987 w 2110811"/>
                <a:gd name="connsiteY1" fmla="*/ 8 h 520900"/>
                <a:gd name="connsiteX2" fmla="*/ 2110811 w 2110811"/>
                <a:gd name="connsiteY2" fmla="*/ 520900 h 520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10811" h="520900">
                  <a:moveTo>
                    <a:pt x="0" y="512354"/>
                  </a:moveTo>
                  <a:cubicBezTo>
                    <a:pt x="242842" y="191175"/>
                    <a:pt x="676185" y="-1416"/>
                    <a:pt x="1027987" y="8"/>
                  </a:cubicBezTo>
                  <a:cubicBezTo>
                    <a:pt x="1379789" y="1432"/>
                    <a:pt x="1650050" y="196872"/>
                    <a:pt x="2110811" y="520900"/>
                  </a:cubicBezTo>
                </a:path>
              </a:pathLst>
            </a:custGeom>
            <a:ln>
              <a:solidFill>
                <a:srgbClr val="00FF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олилиния 8"/>
            <p:cNvSpPr/>
            <p:nvPr/>
          </p:nvSpPr>
          <p:spPr>
            <a:xfrm flipV="1">
              <a:off x="3508447" y="2690055"/>
              <a:ext cx="2110811" cy="520900"/>
            </a:xfrm>
            <a:custGeom>
              <a:avLst/>
              <a:gdLst>
                <a:gd name="connsiteX0" fmla="*/ 0 w 2110811"/>
                <a:gd name="connsiteY0" fmla="*/ 640938 h 649484"/>
                <a:gd name="connsiteX1" fmla="*/ 837487 w 2110811"/>
                <a:gd name="connsiteY1" fmla="*/ 4 h 649484"/>
                <a:gd name="connsiteX2" fmla="*/ 2110811 w 2110811"/>
                <a:gd name="connsiteY2" fmla="*/ 649484 h 649484"/>
                <a:gd name="connsiteX0" fmla="*/ 0 w 2110811"/>
                <a:gd name="connsiteY0" fmla="*/ 521879 h 530425"/>
                <a:gd name="connsiteX1" fmla="*/ 1070850 w 2110811"/>
                <a:gd name="connsiteY1" fmla="*/ 8 h 530425"/>
                <a:gd name="connsiteX2" fmla="*/ 2110811 w 2110811"/>
                <a:gd name="connsiteY2" fmla="*/ 530425 h 530425"/>
                <a:gd name="connsiteX0" fmla="*/ 0 w 2110811"/>
                <a:gd name="connsiteY0" fmla="*/ 512354 h 520900"/>
                <a:gd name="connsiteX1" fmla="*/ 1027987 w 2110811"/>
                <a:gd name="connsiteY1" fmla="*/ 8 h 520900"/>
                <a:gd name="connsiteX2" fmla="*/ 2110811 w 2110811"/>
                <a:gd name="connsiteY2" fmla="*/ 520900 h 520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10811" h="520900">
                  <a:moveTo>
                    <a:pt x="0" y="512354"/>
                  </a:moveTo>
                  <a:cubicBezTo>
                    <a:pt x="242842" y="191175"/>
                    <a:pt x="676185" y="-1416"/>
                    <a:pt x="1027987" y="8"/>
                  </a:cubicBezTo>
                  <a:cubicBezTo>
                    <a:pt x="1379789" y="1432"/>
                    <a:pt x="1650050" y="196872"/>
                    <a:pt x="2110811" y="520900"/>
                  </a:cubicBezTo>
                </a:path>
              </a:pathLst>
            </a:custGeom>
            <a:ln>
              <a:solidFill>
                <a:srgbClr val="00FF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3410215" y="1126708"/>
              <a:ext cx="690562" cy="1166812"/>
            </a:xfrm>
            <a:custGeom>
              <a:avLst/>
              <a:gdLst>
                <a:gd name="connsiteX0" fmla="*/ 0 w 690562"/>
                <a:gd name="connsiteY0" fmla="*/ 1166812 h 1166812"/>
                <a:gd name="connsiteX1" fmla="*/ 185737 w 690562"/>
                <a:gd name="connsiteY1" fmla="*/ 433387 h 1166812"/>
                <a:gd name="connsiteX2" fmla="*/ 690562 w 690562"/>
                <a:gd name="connsiteY2" fmla="*/ 0 h 1166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90562" h="1166812">
                  <a:moveTo>
                    <a:pt x="0" y="1166812"/>
                  </a:moveTo>
                  <a:cubicBezTo>
                    <a:pt x="35321" y="897334"/>
                    <a:pt x="70643" y="627856"/>
                    <a:pt x="185737" y="433387"/>
                  </a:cubicBezTo>
                  <a:cubicBezTo>
                    <a:pt x="300831" y="238918"/>
                    <a:pt x="495696" y="119459"/>
                    <a:pt x="690562" y="0"/>
                  </a:cubicBezTo>
                </a:path>
              </a:pathLst>
            </a:custGeom>
            <a:ln>
              <a:solidFill>
                <a:srgbClr val="00FF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2907805" y="1202908"/>
              <a:ext cx="364297" cy="1138237"/>
            </a:xfrm>
            <a:custGeom>
              <a:avLst/>
              <a:gdLst>
                <a:gd name="connsiteX0" fmla="*/ 364297 w 364297"/>
                <a:gd name="connsiteY0" fmla="*/ 1138237 h 1138237"/>
                <a:gd name="connsiteX1" fmla="*/ 45210 w 364297"/>
                <a:gd name="connsiteY1" fmla="*/ 633412 h 1138237"/>
                <a:gd name="connsiteX2" fmla="*/ 2347 w 364297"/>
                <a:gd name="connsiteY2" fmla="*/ 0 h 1138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4297" h="1138237">
                  <a:moveTo>
                    <a:pt x="364297" y="1138237"/>
                  </a:moveTo>
                  <a:cubicBezTo>
                    <a:pt x="234916" y="980677"/>
                    <a:pt x="105535" y="823118"/>
                    <a:pt x="45210" y="633412"/>
                  </a:cubicBezTo>
                  <a:cubicBezTo>
                    <a:pt x="-15115" y="443706"/>
                    <a:pt x="2347" y="0"/>
                    <a:pt x="2347" y="0"/>
                  </a:cubicBezTo>
                </a:path>
              </a:pathLst>
            </a:custGeom>
            <a:ln>
              <a:solidFill>
                <a:srgbClr val="00FF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2619640" y="2269708"/>
              <a:ext cx="604837" cy="157162"/>
            </a:xfrm>
            <a:custGeom>
              <a:avLst/>
              <a:gdLst>
                <a:gd name="connsiteX0" fmla="*/ 604837 w 604837"/>
                <a:gd name="connsiteY0" fmla="*/ 157162 h 157162"/>
                <a:gd name="connsiteX1" fmla="*/ 276225 w 604837"/>
                <a:gd name="connsiteY1" fmla="*/ 109537 h 157162"/>
                <a:gd name="connsiteX2" fmla="*/ 0 w 604837"/>
                <a:gd name="connsiteY2" fmla="*/ 0 h 157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4837" h="157162">
                  <a:moveTo>
                    <a:pt x="604837" y="157162"/>
                  </a:moveTo>
                  <a:cubicBezTo>
                    <a:pt x="490934" y="146446"/>
                    <a:pt x="377031" y="135731"/>
                    <a:pt x="276225" y="109537"/>
                  </a:cubicBezTo>
                  <a:cubicBezTo>
                    <a:pt x="175419" y="83343"/>
                    <a:pt x="87709" y="41671"/>
                    <a:pt x="0" y="0"/>
                  </a:cubicBezTo>
                </a:path>
              </a:pathLst>
            </a:custGeom>
            <a:ln>
              <a:solidFill>
                <a:srgbClr val="00FF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олилиния 12"/>
            <p:cNvSpPr/>
            <p:nvPr/>
          </p:nvSpPr>
          <p:spPr>
            <a:xfrm rot="17380142">
              <a:off x="3523079" y="2621952"/>
              <a:ext cx="690562" cy="1166812"/>
            </a:xfrm>
            <a:custGeom>
              <a:avLst/>
              <a:gdLst>
                <a:gd name="connsiteX0" fmla="*/ 0 w 690562"/>
                <a:gd name="connsiteY0" fmla="*/ 1166812 h 1166812"/>
                <a:gd name="connsiteX1" fmla="*/ 185737 w 690562"/>
                <a:gd name="connsiteY1" fmla="*/ 433387 h 1166812"/>
                <a:gd name="connsiteX2" fmla="*/ 690562 w 690562"/>
                <a:gd name="connsiteY2" fmla="*/ 0 h 1166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90562" h="1166812">
                  <a:moveTo>
                    <a:pt x="0" y="1166812"/>
                  </a:moveTo>
                  <a:cubicBezTo>
                    <a:pt x="35321" y="897334"/>
                    <a:pt x="70643" y="627856"/>
                    <a:pt x="185737" y="433387"/>
                  </a:cubicBezTo>
                  <a:cubicBezTo>
                    <a:pt x="300831" y="238918"/>
                    <a:pt x="495696" y="119459"/>
                    <a:pt x="690562" y="0"/>
                  </a:cubicBezTo>
                </a:path>
              </a:pathLst>
            </a:custGeom>
            <a:ln>
              <a:solidFill>
                <a:srgbClr val="00FF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олилиния 13"/>
            <p:cNvSpPr/>
            <p:nvPr/>
          </p:nvSpPr>
          <p:spPr>
            <a:xfrm rot="1149719">
              <a:off x="3127537" y="2647639"/>
              <a:ext cx="364297" cy="1138237"/>
            </a:xfrm>
            <a:custGeom>
              <a:avLst/>
              <a:gdLst>
                <a:gd name="connsiteX0" fmla="*/ 364297 w 364297"/>
                <a:gd name="connsiteY0" fmla="*/ 1138237 h 1138237"/>
                <a:gd name="connsiteX1" fmla="*/ 45210 w 364297"/>
                <a:gd name="connsiteY1" fmla="*/ 633412 h 1138237"/>
                <a:gd name="connsiteX2" fmla="*/ 2347 w 364297"/>
                <a:gd name="connsiteY2" fmla="*/ 0 h 1138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4297" h="1138237">
                  <a:moveTo>
                    <a:pt x="364297" y="1138237"/>
                  </a:moveTo>
                  <a:cubicBezTo>
                    <a:pt x="234916" y="980677"/>
                    <a:pt x="105535" y="823118"/>
                    <a:pt x="45210" y="633412"/>
                  </a:cubicBezTo>
                  <a:cubicBezTo>
                    <a:pt x="-15115" y="443706"/>
                    <a:pt x="2347" y="0"/>
                    <a:pt x="2347" y="0"/>
                  </a:cubicBezTo>
                </a:path>
              </a:pathLst>
            </a:custGeom>
            <a:ln>
              <a:solidFill>
                <a:srgbClr val="00FF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олилиния 14"/>
            <p:cNvSpPr/>
            <p:nvPr/>
          </p:nvSpPr>
          <p:spPr>
            <a:xfrm rot="8823207">
              <a:off x="2648404" y="2605275"/>
              <a:ext cx="604837" cy="157162"/>
            </a:xfrm>
            <a:custGeom>
              <a:avLst/>
              <a:gdLst>
                <a:gd name="connsiteX0" fmla="*/ 604837 w 604837"/>
                <a:gd name="connsiteY0" fmla="*/ 157162 h 157162"/>
                <a:gd name="connsiteX1" fmla="*/ 276225 w 604837"/>
                <a:gd name="connsiteY1" fmla="*/ 109537 h 157162"/>
                <a:gd name="connsiteX2" fmla="*/ 0 w 604837"/>
                <a:gd name="connsiteY2" fmla="*/ 0 h 157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4837" h="157162">
                  <a:moveTo>
                    <a:pt x="604837" y="157162"/>
                  </a:moveTo>
                  <a:cubicBezTo>
                    <a:pt x="490934" y="146446"/>
                    <a:pt x="377031" y="135731"/>
                    <a:pt x="276225" y="109537"/>
                  </a:cubicBezTo>
                  <a:cubicBezTo>
                    <a:pt x="175419" y="83343"/>
                    <a:pt x="87709" y="41671"/>
                    <a:pt x="0" y="0"/>
                  </a:cubicBezTo>
                </a:path>
              </a:pathLst>
            </a:custGeom>
            <a:ln>
              <a:solidFill>
                <a:srgbClr val="00FF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олилиния 15"/>
            <p:cNvSpPr/>
            <p:nvPr/>
          </p:nvSpPr>
          <p:spPr>
            <a:xfrm flipH="1">
              <a:off x="5038509" y="1167887"/>
              <a:ext cx="690562" cy="1166812"/>
            </a:xfrm>
            <a:custGeom>
              <a:avLst/>
              <a:gdLst>
                <a:gd name="connsiteX0" fmla="*/ 0 w 690562"/>
                <a:gd name="connsiteY0" fmla="*/ 1166812 h 1166812"/>
                <a:gd name="connsiteX1" fmla="*/ 185737 w 690562"/>
                <a:gd name="connsiteY1" fmla="*/ 433387 h 1166812"/>
                <a:gd name="connsiteX2" fmla="*/ 690562 w 690562"/>
                <a:gd name="connsiteY2" fmla="*/ 0 h 1166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90562" h="1166812">
                  <a:moveTo>
                    <a:pt x="0" y="1166812"/>
                  </a:moveTo>
                  <a:cubicBezTo>
                    <a:pt x="35321" y="897334"/>
                    <a:pt x="70643" y="627856"/>
                    <a:pt x="185737" y="433387"/>
                  </a:cubicBezTo>
                  <a:cubicBezTo>
                    <a:pt x="300831" y="238918"/>
                    <a:pt x="495696" y="119459"/>
                    <a:pt x="690562" y="0"/>
                  </a:cubicBezTo>
                </a:path>
              </a:pathLst>
            </a:custGeom>
            <a:ln>
              <a:solidFill>
                <a:srgbClr val="00FF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олилиния 16"/>
            <p:cNvSpPr/>
            <p:nvPr/>
          </p:nvSpPr>
          <p:spPr>
            <a:xfrm flipH="1">
              <a:off x="5798233" y="1229614"/>
              <a:ext cx="364297" cy="1138237"/>
            </a:xfrm>
            <a:custGeom>
              <a:avLst/>
              <a:gdLst>
                <a:gd name="connsiteX0" fmla="*/ 364297 w 364297"/>
                <a:gd name="connsiteY0" fmla="*/ 1138237 h 1138237"/>
                <a:gd name="connsiteX1" fmla="*/ 45210 w 364297"/>
                <a:gd name="connsiteY1" fmla="*/ 633412 h 1138237"/>
                <a:gd name="connsiteX2" fmla="*/ 2347 w 364297"/>
                <a:gd name="connsiteY2" fmla="*/ 0 h 1138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4297" h="1138237">
                  <a:moveTo>
                    <a:pt x="364297" y="1138237"/>
                  </a:moveTo>
                  <a:cubicBezTo>
                    <a:pt x="234916" y="980677"/>
                    <a:pt x="105535" y="823118"/>
                    <a:pt x="45210" y="633412"/>
                  </a:cubicBezTo>
                  <a:cubicBezTo>
                    <a:pt x="-15115" y="443706"/>
                    <a:pt x="2347" y="0"/>
                    <a:pt x="2347" y="0"/>
                  </a:cubicBezTo>
                </a:path>
              </a:pathLst>
            </a:custGeom>
            <a:ln>
              <a:solidFill>
                <a:srgbClr val="00FF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олилиния 17"/>
            <p:cNvSpPr/>
            <p:nvPr/>
          </p:nvSpPr>
          <p:spPr>
            <a:xfrm flipH="1">
              <a:off x="5820508" y="2256118"/>
              <a:ext cx="604837" cy="157162"/>
            </a:xfrm>
            <a:custGeom>
              <a:avLst/>
              <a:gdLst>
                <a:gd name="connsiteX0" fmla="*/ 604837 w 604837"/>
                <a:gd name="connsiteY0" fmla="*/ 157162 h 157162"/>
                <a:gd name="connsiteX1" fmla="*/ 276225 w 604837"/>
                <a:gd name="connsiteY1" fmla="*/ 109537 h 157162"/>
                <a:gd name="connsiteX2" fmla="*/ 0 w 604837"/>
                <a:gd name="connsiteY2" fmla="*/ 0 h 157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4837" h="157162">
                  <a:moveTo>
                    <a:pt x="604837" y="157162"/>
                  </a:moveTo>
                  <a:cubicBezTo>
                    <a:pt x="490934" y="146446"/>
                    <a:pt x="377031" y="135731"/>
                    <a:pt x="276225" y="109537"/>
                  </a:cubicBezTo>
                  <a:cubicBezTo>
                    <a:pt x="175419" y="83343"/>
                    <a:pt x="87709" y="41671"/>
                    <a:pt x="0" y="0"/>
                  </a:cubicBezTo>
                </a:path>
              </a:pathLst>
            </a:custGeom>
            <a:ln>
              <a:solidFill>
                <a:srgbClr val="00FF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олилиния 18"/>
            <p:cNvSpPr/>
            <p:nvPr/>
          </p:nvSpPr>
          <p:spPr>
            <a:xfrm rot="675853" flipH="1">
              <a:off x="5678416" y="2676610"/>
              <a:ext cx="690562" cy="1166812"/>
            </a:xfrm>
            <a:custGeom>
              <a:avLst/>
              <a:gdLst>
                <a:gd name="connsiteX0" fmla="*/ 0 w 690562"/>
                <a:gd name="connsiteY0" fmla="*/ 1166812 h 1166812"/>
                <a:gd name="connsiteX1" fmla="*/ 185737 w 690562"/>
                <a:gd name="connsiteY1" fmla="*/ 433387 h 1166812"/>
                <a:gd name="connsiteX2" fmla="*/ 690562 w 690562"/>
                <a:gd name="connsiteY2" fmla="*/ 0 h 1166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90562" h="1166812">
                  <a:moveTo>
                    <a:pt x="0" y="1166812"/>
                  </a:moveTo>
                  <a:cubicBezTo>
                    <a:pt x="35321" y="897334"/>
                    <a:pt x="70643" y="627856"/>
                    <a:pt x="185737" y="433387"/>
                  </a:cubicBezTo>
                  <a:cubicBezTo>
                    <a:pt x="300831" y="238918"/>
                    <a:pt x="495696" y="119459"/>
                    <a:pt x="690562" y="0"/>
                  </a:cubicBezTo>
                </a:path>
              </a:pathLst>
            </a:custGeom>
            <a:ln>
              <a:solidFill>
                <a:srgbClr val="00FF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олилиния 19"/>
            <p:cNvSpPr/>
            <p:nvPr/>
          </p:nvSpPr>
          <p:spPr>
            <a:xfrm flipH="1">
              <a:off x="5388959" y="2661520"/>
              <a:ext cx="364297" cy="1138237"/>
            </a:xfrm>
            <a:custGeom>
              <a:avLst/>
              <a:gdLst>
                <a:gd name="connsiteX0" fmla="*/ 364297 w 364297"/>
                <a:gd name="connsiteY0" fmla="*/ 1138237 h 1138237"/>
                <a:gd name="connsiteX1" fmla="*/ 45210 w 364297"/>
                <a:gd name="connsiteY1" fmla="*/ 633412 h 1138237"/>
                <a:gd name="connsiteX2" fmla="*/ 2347 w 364297"/>
                <a:gd name="connsiteY2" fmla="*/ 0 h 1138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4297" h="1138237">
                  <a:moveTo>
                    <a:pt x="364297" y="1138237"/>
                  </a:moveTo>
                  <a:cubicBezTo>
                    <a:pt x="234916" y="980677"/>
                    <a:pt x="105535" y="823118"/>
                    <a:pt x="45210" y="633412"/>
                  </a:cubicBezTo>
                  <a:cubicBezTo>
                    <a:pt x="-15115" y="443706"/>
                    <a:pt x="2347" y="0"/>
                    <a:pt x="2347" y="0"/>
                  </a:cubicBezTo>
                </a:path>
              </a:pathLst>
            </a:custGeom>
            <a:ln>
              <a:solidFill>
                <a:srgbClr val="00FF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олилиния 20"/>
            <p:cNvSpPr/>
            <p:nvPr/>
          </p:nvSpPr>
          <p:spPr>
            <a:xfrm rot="12776793" flipH="1">
              <a:off x="5819694" y="2582939"/>
              <a:ext cx="637002" cy="157162"/>
            </a:xfrm>
            <a:custGeom>
              <a:avLst/>
              <a:gdLst>
                <a:gd name="connsiteX0" fmla="*/ 604837 w 604837"/>
                <a:gd name="connsiteY0" fmla="*/ 157162 h 157162"/>
                <a:gd name="connsiteX1" fmla="*/ 276225 w 604837"/>
                <a:gd name="connsiteY1" fmla="*/ 109537 h 157162"/>
                <a:gd name="connsiteX2" fmla="*/ 0 w 604837"/>
                <a:gd name="connsiteY2" fmla="*/ 0 h 157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4837" h="157162">
                  <a:moveTo>
                    <a:pt x="604837" y="157162"/>
                  </a:moveTo>
                  <a:cubicBezTo>
                    <a:pt x="490934" y="146446"/>
                    <a:pt x="377031" y="135731"/>
                    <a:pt x="276225" y="109537"/>
                  </a:cubicBezTo>
                  <a:cubicBezTo>
                    <a:pt x="175419" y="83343"/>
                    <a:pt x="87709" y="41671"/>
                    <a:pt x="0" y="0"/>
                  </a:cubicBezTo>
                </a:path>
              </a:pathLst>
            </a:custGeom>
            <a:ln>
              <a:solidFill>
                <a:srgbClr val="00FF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2" name="Прямая со стрелкой 21"/>
            <p:cNvCxnSpPr/>
            <p:nvPr/>
          </p:nvCxnSpPr>
          <p:spPr>
            <a:xfrm flipV="1">
              <a:off x="3416269" y="1751293"/>
              <a:ext cx="0" cy="53530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Прямая со стрелкой 22"/>
            <p:cNvCxnSpPr/>
            <p:nvPr/>
          </p:nvCxnSpPr>
          <p:spPr>
            <a:xfrm>
              <a:off x="3593498" y="2510575"/>
              <a:ext cx="475079" cy="101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Прямая со стрелкой 23"/>
            <p:cNvCxnSpPr/>
            <p:nvPr/>
          </p:nvCxnSpPr>
          <p:spPr>
            <a:xfrm>
              <a:off x="3411507" y="2683856"/>
              <a:ext cx="0" cy="53530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Прямая со стрелкой 24"/>
            <p:cNvCxnSpPr/>
            <p:nvPr/>
          </p:nvCxnSpPr>
          <p:spPr>
            <a:xfrm flipH="1">
              <a:off x="2749398" y="2509565"/>
              <a:ext cx="475079" cy="101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Прямая со стрелкой 25"/>
            <p:cNvCxnSpPr/>
            <p:nvPr/>
          </p:nvCxnSpPr>
          <p:spPr>
            <a:xfrm flipH="1" flipV="1">
              <a:off x="2950821" y="2018947"/>
              <a:ext cx="308515" cy="33232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Прямая со стрелкой 26"/>
            <p:cNvCxnSpPr/>
            <p:nvPr/>
          </p:nvCxnSpPr>
          <p:spPr>
            <a:xfrm>
              <a:off x="3470425" y="2661520"/>
              <a:ext cx="271010" cy="39848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Прямая со стрелкой 27"/>
            <p:cNvCxnSpPr/>
            <p:nvPr/>
          </p:nvCxnSpPr>
          <p:spPr>
            <a:xfrm flipV="1">
              <a:off x="3523497" y="2096768"/>
              <a:ext cx="475079" cy="26646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Прямая со стрелкой 28"/>
            <p:cNvCxnSpPr/>
            <p:nvPr/>
          </p:nvCxnSpPr>
          <p:spPr>
            <a:xfrm flipH="1">
              <a:off x="3102428" y="2639338"/>
              <a:ext cx="195613" cy="50015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Прямая со стрелкой 29"/>
            <p:cNvCxnSpPr/>
            <p:nvPr/>
          </p:nvCxnSpPr>
          <p:spPr>
            <a:xfrm>
              <a:off x="4533942" y="1766219"/>
              <a:ext cx="791774" cy="580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Прямая со стрелкой 30"/>
            <p:cNvCxnSpPr/>
            <p:nvPr/>
          </p:nvCxnSpPr>
          <p:spPr>
            <a:xfrm>
              <a:off x="4452855" y="2894876"/>
              <a:ext cx="791774" cy="580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Прямая со стрелкой 31"/>
            <p:cNvCxnSpPr/>
            <p:nvPr/>
          </p:nvCxnSpPr>
          <p:spPr>
            <a:xfrm>
              <a:off x="5471073" y="1454148"/>
              <a:ext cx="346637" cy="55439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Прямая со стрелкой 32"/>
            <p:cNvCxnSpPr/>
            <p:nvPr/>
          </p:nvCxnSpPr>
          <p:spPr>
            <a:xfrm flipH="1">
              <a:off x="6048053" y="1576491"/>
              <a:ext cx="205002" cy="50832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Прямая со стрелкой 33"/>
            <p:cNvCxnSpPr/>
            <p:nvPr/>
          </p:nvCxnSpPr>
          <p:spPr>
            <a:xfrm flipH="1" flipV="1">
              <a:off x="6049955" y="2810739"/>
              <a:ext cx="272673" cy="57020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Прямая со стрелкой 34"/>
            <p:cNvCxnSpPr/>
            <p:nvPr/>
          </p:nvCxnSpPr>
          <p:spPr>
            <a:xfrm flipV="1">
              <a:off x="5653383" y="2914273"/>
              <a:ext cx="167126" cy="63084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36" name="Группа 35"/>
            <p:cNvGrpSpPr/>
            <p:nvPr/>
          </p:nvGrpSpPr>
          <p:grpSpPr>
            <a:xfrm>
              <a:off x="3148874" y="2274025"/>
              <a:ext cx="457200" cy="457200"/>
              <a:chOff x="1450504" y="2618606"/>
              <a:chExt cx="914400" cy="914400"/>
            </a:xfrm>
          </p:grpSpPr>
          <p:sp>
            <p:nvSpPr>
              <p:cNvPr id="40" name="Овал 39"/>
              <p:cNvSpPr/>
              <p:nvPr/>
            </p:nvSpPr>
            <p:spPr>
              <a:xfrm>
                <a:off x="1475656" y="2643758"/>
                <a:ext cx="864096" cy="86409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30000">
                    <a:srgbClr val="E08785"/>
                  </a:gs>
                  <a:gs pos="60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lumMod val="10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1" name="Плюс 40"/>
              <p:cNvSpPr/>
              <p:nvPr/>
            </p:nvSpPr>
            <p:spPr>
              <a:xfrm>
                <a:off x="1450504" y="2618606"/>
                <a:ext cx="914400" cy="914400"/>
              </a:xfrm>
              <a:prstGeom prst="mathPlus">
                <a:avLst/>
              </a:prstGeom>
              <a:gradFill flip="none" rotWithShape="1">
                <a:gsLst>
                  <a:gs pos="0">
                    <a:srgbClr val="C00000"/>
                  </a:gs>
                  <a:gs pos="67000">
                    <a:schemeClr val="accent2">
                      <a:lumMod val="60000"/>
                      <a:lumOff val="40000"/>
                    </a:schemeClr>
                  </a:gs>
                  <a:gs pos="33000">
                    <a:schemeClr val="accent2">
                      <a:lumMod val="60000"/>
                      <a:lumOff val="40000"/>
                    </a:schemeClr>
                  </a:gs>
                  <a:gs pos="100000">
                    <a:srgbClr val="C00000"/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7" name="Группа 36"/>
            <p:cNvGrpSpPr/>
            <p:nvPr/>
          </p:nvGrpSpPr>
          <p:grpSpPr>
            <a:xfrm>
              <a:off x="5468026" y="2286601"/>
              <a:ext cx="457200" cy="457200"/>
              <a:chOff x="2826961" y="2665462"/>
              <a:chExt cx="914400" cy="914400"/>
            </a:xfrm>
          </p:grpSpPr>
          <p:sp>
            <p:nvSpPr>
              <p:cNvPr id="38" name="Овал 37"/>
              <p:cNvSpPr/>
              <p:nvPr/>
            </p:nvSpPr>
            <p:spPr>
              <a:xfrm>
                <a:off x="2852113" y="2690614"/>
                <a:ext cx="864096" cy="864096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30000">
                    <a:schemeClr val="accent1">
                      <a:lumMod val="40000"/>
                      <a:lumOff val="60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tx2">
                      <a:lumMod val="60000"/>
                      <a:lumOff val="4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9" name="Минус 38"/>
              <p:cNvSpPr/>
              <p:nvPr/>
            </p:nvSpPr>
            <p:spPr>
              <a:xfrm>
                <a:off x="2826961" y="2665462"/>
                <a:ext cx="914400" cy="914400"/>
              </a:xfrm>
              <a:prstGeom prst="mathMinus">
                <a:avLst/>
              </a:prstGeom>
              <a:gradFill>
                <a:gsLst>
                  <a:gs pos="0">
                    <a:schemeClr val="tx2">
                      <a:lumMod val="50000"/>
                    </a:schemeClr>
                  </a:gs>
                  <a:gs pos="30000">
                    <a:schemeClr val="tx2">
                      <a:lumMod val="40000"/>
                      <a:lumOff val="60000"/>
                    </a:schemeClr>
                  </a:gs>
                  <a:gs pos="59000">
                    <a:schemeClr val="tx2">
                      <a:lumMod val="40000"/>
                      <a:lumOff val="60000"/>
                    </a:schemeClr>
                  </a:gs>
                  <a:gs pos="100000">
                    <a:schemeClr val="tx2">
                      <a:lumMod val="5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42" name="Группа 4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4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318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205978"/>
                <a:ext cx="8229600" cy="1141635"/>
              </a:xfrm>
            </p:spPr>
            <p:txBody>
              <a:bodyPr>
                <a:noAutofit/>
              </a:bodyPr>
              <a:lstStyle/>
              <a:p>
                <a:pPr algn="l"/>
                <a:r>
                  <a:rPr lang="ru-RU" sz="2000" b="1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Величины точечных зарядов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𝒒</m:t>
                        </m:r>
                      </m:e>
                      <m:sub>
                        <m:r>
                          <a:rPr lang="ru-RU" sz="20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ru-RU" sz="2000" b="1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000" b="1" dirty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𝒒</m:t>
                        </m:r>
                      </m:e>
                      <m:sub>
                        <m:r>
                          <a:rPr lang="ru-RU" sz="20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ru-RU" sz="2000" b="1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000" b="1" dirty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указаны на рисунке. Расстояние между зарядами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𝒒</m:t>
                        </m:r>
                      </m:e>
                      <m:sub>
                        <m:r>
                          <a:rPr lang="ru-RU" sz="20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ru-RU" sz="2000" b="1" dirty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𝒒</m:t>
                        </m:r>
                      </m:e>
                      <m:sub>
                        <m:r>
                          <a:rPr lang="ru-RU" sz="20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ru-RU" sz="2000" b="1" dirty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составляет </a:t>
                </a:r>
                <a:r>
                  <a:rPr lang="ru-RU" sz="2000" b="1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0,5 м. </a:t>
                </a:r>
                <a:r>
                  <a:rPr lang="ru-RU" sz="2000" b="1" dirty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Найдите такое положение заряда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𝒒</m:t>
                        </m:r>
                      </m:e>
                      <m:sub>
                        <m:r>
                          <a:rPr lang="ru-RU" sz="20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ru-RU" sz="2000" b="1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ru-RU" sz="2000" b="1" dirty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при котором он будет находиться в состоянии </a:t>
                </a:r>
                <a:r>
                  <a:rPr lang="ru-RU" sz="2000" b="1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покоя.</a:t>
                </a:r>
                <a:endParaRPr lang="ru-RU" sz="2000" b="1" dirty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205978"/>
                <a:ext cx="8229600" cy="1141635"/>
              </a:xfrm>
              <a:blipFill rotWithShape="1">
                <a:blip r:embed="rId3"/>
                <a:stretch>
                  <a:fillRect l="-741" r="-889" b="-37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Группа 20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22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3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7" name="Группа 36"/>
          <p:cNvGrpSpPr/>
          <p:nvPr/>
        </p:nvGrpSpPr>
        <p:grpSpPr>
          <a:xfrm>
            <a:off x="4217484" y="1533591"/>
            <a:ext cx="4788724" cy="2622335"/>
            <a:chOff x="4217484" y="1533591"/>
            <a:chExt cx="4788724" cy="2622335"/>
          </a:xfrm>
        </p:grpSpPr>
        <p:cxnSp>
          <p:nvCxnSpPr>
            <p:cNvPr id="18" name="Прямая соединительная линия 17"/>
            <p:cNvCxnSpPr/>
            <p:nvPr/>
          </p:nvCxnSpPr>
          <p:spPr>
            <a:xfrm>
              <a:off x="4752528" y="2229243"/>
              <a:ext cx="3851920" cy="0"/>
            </a:xfrm>
            <a:prstGeom prst="line">
              <a:avLst/>
            </a:prstGeom>
            <a:ln>
              <a:prstDash val="sysDash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" name="Прямая соединительная линия 4"/>
            <p:cNvCxnSpPr/>
            <p:nvPr/>
          </p:nvCxnSpPr>
          <p:spPr>
            <a:xfrm>
              <a:off x="5184576" y="2211710"/>
              <a:ext cx="0" cy="1944216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>
              <a:off x="8060429" y="2211710"/>
              <a:ext cx="0" cy="1944216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Группа 7"/>
            <p:cNvGrpSpPr/>
            <p:nvPr/>
          </p:nvGrpSpPr>
          <p:grpSpPr>
            <a:xfrm>
              <a:off x="4932548" y="1959682"/>
              <a:ext cx="504056" cy="504056"/>
              <a:chOff x="1450504" y="2618606"/>
              <a:chExt cx="914400" cy="914400"/>
            </a:xfrm>
          </p:grpSpPr>
          <p:sp>
            <p:nvSpPr>
              <p:cNvPr id="9" name="Овал 8"/>
              <p:cNvSpPr/>
              <p:nvPr/>
            </p:nvSpPr>
            <p:spPr>
              <a:xfrm>
                <a:off x="1475656" y="2643758"/>
                <a:ext cx="864096" cy="86409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30000">
                    <a:srgbClr val="E08785"/>
                  </a:gs>
                  <a:gs pos="60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lumMod val="10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Плюс 9"/>
              <p:cNvSpPr/>
              <p:nvPr/>
            </p:nvSpPr>
            <p:spPr>
              <a:xfrm>
                <a:off x="1450504" y="2618606"/>
                <a:ext cx="914400" cy="914400"/>
              </a:xfrm>
              <a:prstGeom prst="mathPlus">
                <a:avLst/>
              </a:prstGeom>
              <a:gradFill flip="none" rotWithShape="1">
                <a:gsLst>
                  <a:gs pos="0">
                    <a:srgbClr val="C00000"/>
                  </a:gs>
                  <a:gs pos="67000">
                    <a:schemeClr val="accent2">
                      <a:lumMod val="60000"/>
                      <a:lumOff val="40000"/>
                    </a:schemeClr>
                  </a:gs>
                  <a:gs pos="33000">
                    <a:schemeClr val="accent2">
                      <a:lumMod val="60000"/>
                      <a:lumOff val="40000"/>
                    </a:schemeClr>
                  </a:gs>
                  <a:gs pos="100000">
                    <a:srgbClr val="C00000"/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1" name="Группа 10"/>
            <p:cNvGrpSpPr/>
            <p:nvPr/>
          </p:nvGrpSpPr>
          <p:grpSpPr>
            <a:xfrm>
              <a:off x="6372708" y="1963350"/>
              <a:ext cx="504056" cy="504056"/>
              <a:chOff x="1450504" y="2618606"/>
              <a:chExt cx="914400" cy="914400"/>
            </a:xfrm>
          </p:grpSpPr>
          <p:sp>
            <p:nvSpPr>
              <p:cNvPr id="12" name="Овал 11"/>
              <p:cNvSpPr/>
              <p:nvPr/>
            </p:nvSpPr>
            <p:spPr>
              <a:xfrm>
                <a:off x="1475656" y="2643758"/>
                <a:ext cx="864096" cy="86409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30000">
                    <a:srgbClr val="E08785"/>
                  </a:gs>
                  <a:gs pos="60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lumMod val="10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Плюс 12"/>
              <p:cNvSpPr/>
              <p:nvPr/>
            </p:nvSpPr>
            <p:spPr>
              <a:xfrm>
                <a:off x="1450504" y="2618606"/>
                <a:ext cx="914400" cy="914400"/>
              </a:xfrm>
              <a:prstGeom prst="mathPlus">
                <a:avLst/>
              </a:prstGeom>
              <a:gradFill flip="none" rotWithShape="1">
                <a:gsLst>
                  <a:gs pos="0">
                    <a:srgbClr val="C00000"/>
                  </a:gs>
                  <a:gs pos="67000">
                    <a:schemeClr val="accent2">
                      <a:lumMod val="60000"/>
                      <a:lumOff val="40000"/>
                    </a:schemeClr>
                  </a:gs>
                  <a:gs pos="33000">
                    <a:schemeClr val="accent2">
                      <a:lumMod val="60000"/>
                      <a:lumOff val="40000"/>
                    </a:schemeClr>
                  </a:gs>
                  <a:gs pos="100000">
                    <a:srgbClr val="C00000"/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4" name="Группа 13"/>
            <p:cNvGrpSpPr/>
            <p:nvPr/>
          </p:nvGrpSpPr>
          <p:grpSpPr>
            <a:xfrm>
              <a:off x="7808401" y="1977215"/>
              <a:ext cx="504056" cy="504056"/>
              <a:chOff x="1450504" y="2618606"/>
              <a:chExt cx="914400" cy="914400"/>
            </a:xfrm>
          </p:grpSpPr>
          <p:sp>
            <p:nvSpPr>
              <p:cNvPr id="15" name="Овал 14"/>
              <p:cNvSpPr/>
              <p:nvPr/>
            </p:nvSpPr>
            <p:spPr>
              <a:xfrm>
                <a:off x="1475656" y="2643758"/>
                <a:ext cx="864096" cy="86409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30000">
                    <a:srgbClr val="E08785"/>
                  </a:gs>
                  <a:gs pos="60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lumMod val="10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Плюс 15"/>
              <p:cNvSpPr/>
              <p:nvPr/>
            </p:nvSpPr>
            <p:spPr>
              <a:xfrm>
                <a:off x="1450504" y="2618606"/>
                <a:ext cx="914400" cy="914400"/>
              </a:xfrm>
              <a:prstGeom prst="mathPlus">
                <a:avLst/>
              </a:prstGeom>
              <a:gradFill flip="none" rotWithShape="1">
                <a:gsLst>
                  <a:gs pos="0">
                    <a:srgbClr val="C00000"/>
                  </a:gs>
                  <a:gs pos="67000">
                    <a:schemeClr val="accent2">
                      <a:lumMod val="60000"/>
                      <a:lumOff val="40000"/>
                    </a:schemeClr>
                  </a:gs>
                  <a:gs pos="33000">
                    <a:schemeClr val="accent2">
                      <a:lumMod val="60000"/>
                      <a:lumOff val="40000"/>
                    </a:schemeClr>
                  </a:gs>
                  <a:gs pos="100000">
                    <a:srgbClr val="C00000"/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Прямоугольник 18"/>
                <p:cNvSpPr/>
                <p:nvPr/>
              </p:nvSpPr>
              <p:spPr>
                <a:xfrm>
                  <a:off x="7072024" y="1533591"/>
                  <a:ext cx="193418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200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ru-RU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=</m:t>
                        </m:r>
                        <m:r>
                          <a:rPr lang="ru-RU" sz="20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00 </m:t>
                        </m:r>
                        <m:r>
                          <a:rPr lang="ru-RU" sz="20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мкКл</m:t>
                        </m:r>
                      </m:oMath>
                    </m:oMathPara>
                  </a14:m>
                  <a:endParaRPr lang="ru-RU" sz="2000" dirty="0"/>
                </a:p>
              </p:txBody>
            </p:sp>
          </mc:Choice>
          <mc:Fallback xmlns="">
            <p:sp>
              <p:nvSpPr>
                <p:cNvPr id="19" name="Прямоугольник 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72024" y="1533591"/>
                  <a:ext cx="1934184" cy="40011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t="-7692" r="-4732" b="-27692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Прямоугольник 19"/>
                <p:cNvSpPr/>
                <p:nvPr/>
              </p:nvSpPr>
              <p:spPr>
                <a:xfrm>
                  <a:off x="4217484" y="1533591"/>
                  <a:ext cx="1928220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200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ru-RU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=</m:t>
                        </m:r>
                        <m:r>
                          <a:rPr lang="ru-RU" sz="20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5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00 </m:t>
                        </m:r>
                        <m:r>
                          <a:rPr lang="ru-RU" sz="20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мкКл</m:t>
                        </m:r>
                      </m:oMath>
                    </m:oMathPara>
                  </a14:m>
                  <a:endParaRPr lang="ru-RU" sz="2000" dirty="0"/>
                </a:p>
              </p:txBody>
            </p:sp>
          </mc:Choice>
          <mc:Fallback xmlns="">
            <p:sp>
              <p:nvSpPr>
                <p:cNvPr id="20" name="Прямоугольник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17484" y="1533591"/>
                  <a:ext cx="1928220" cy="40011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t="-7692" r="-4430" b="-27692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Прямоугольник 23"/>
                <p:cNvSpPr/>
                <p:nvPr/>
              </p:nvSpPr>
              <p:spPr>
                <a:xfrm>
                  <a:off x="6373983" y="1533591"/>
                  <a:ext cx="494879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200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ru-RU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ru-RU" sz="2000" dirty="0"/>
                </a:p>
              </p:txBody>
            </p:sp>
          </mc:Choice>
          <mc:Fallback xmlns="">
            <p:sp>
              <p:nvSpPr>
                <p:cNvPr id="24" name="Прямоугольник 2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73983" y="1533591"/>
                  <a:ext cx="494879" cy="40011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t="-7692" r="-18519" b="-27692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" name="Прямая со стрелкой 5"/>
            <p:cNvCxnSpPr/>
            <p:nvPr/>
          </p:nvCxnSpPr>
          <p:spPr>
            <a:xfrm>
              <a:off x="5184576" y="3075806"/>
              <a:ext cx="2854540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6439813" y="2675696"/>
                  <a:ext cx="369845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/>
                          </a:rPr>
                          <m:t>𝑟</m:t>
                        </m:r>
                      </m:oMath>
                    </m:oMathPara>
                  </a14:m>
                  <a:endParaRPr lang="ru-RU" sz="2000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39813" y="2675696"/>
                  <a:ext cx="369845" cy="400110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t="-7576" r="-26230" b="-2575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5" name="Прямоугольник 21"/>
          <p:cNvSpPr/>
          <p:nvPr/>
        </p:nvSpPr>
        <p:spPr>
          <a:xfrm>
            <a:off x="251520" y="1347614"/>
            <a:ext cx="213001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latin typeface="Times New Roman" panose="02020603050405020304" pitchFamily="18" charset="0"/>
              </a:rPr>
              <a:t>Дано: </a:t>
            </a:r>
            <a:endParaRPr lang="en-CA" sz="2200" dirty="0" smtClean="0">
              <a:latin typeface="Cambria Math" panose="02040503050406030204" pitchFamily="18" charset="0"/>
            </a:endParaRPr>
          </a:p>
        </p:txBody>
      </p:sp>
      <p:cxnSp>
        <p:nvCxnSpPr>
          <p:cNvPr id="26" name="Straight Connector 42"/>
          <p:cNvCxnSpPr/>
          <p:nvPr/>
        </p:nvCxnSpPr>
        <p:spPr>
          <a:xfrm flipH="1">
            <a:off x="323534" y="3141852"/>
            <a:ext cx="201621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Прямоугольник 26"/>
              <p:cNvSpPr/>
              <p:nvPr/>
            </p:nvSpPr>
            <p:spPr>
              <a:xfrm>
                <a:off x="395536" y="3148975"/>
                <a:ext cx="1927031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000" b="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Положение равновесия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ru-RU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ru-RU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7" name="Прямоугольник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3148975"/>
                <a:ext cx="1927031" cy="707886"/>
              </a:xfrm>
              <a:prstGeom prst="rect">
                <a:avLst/>
              </a:prstGeom>
              <a:blipFill rotWithShape="1">
                <a:blip r:embed="rId9"/>
                <a:stretch>
                  <a:fillRect l="-3481" t="-4310" b="-146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Connector 22"/>
          <p:cNvCxnSpPr/>
          <p:nvPr/>
        </p:nvCxnSpPr>
        <p:spPr>
          <a:xfrm>
            <a:off x="2339752" y="1681009"/>
            <a:ext cx="0" cy="2052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Прямоугольник 29"/>
              <p:cNvSpPr/>
              <p:nvPr/>
            </p:nvSpPr>
            <p:spPr>
              <a:xfrm>
                <a:off x="298800" y="1707654"/>
                <a:ext cx="2096343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ru-RU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5</m:t>
                      </m:r>
                      <m:r>
                        <a:rPr lang="ru-RU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00 мкКл</m:t>
                      </m:r>
                    </m:oMath>
                  </m:oMathPara>
                </a14:m>
                <a:endParaRPr lang="ru-RU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Прямоугольник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800" y="1707654"/>
                <a:ext cx="2096343" cy="430887"/>
              </a:xfrm>
              <a:prstGeom prst="rect">
                <a:avLst/>
              </a:prstGeom>
              <a:blipFill rotWithShape="1">
                <a:blip r:embed="rId10"/>
                <a:stretch>
                  <a:fillRect t="-8451" r="-4942" b="-267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Прямоугольник 30"/>
              <p:cNvSpPr/>
              <p:nvPr/>
            </p:nvSpPr>
            <p:spPr>
              <a:xfrm>
                <a:off x="298800" y="2644919"/>
                <a:ext cx="1376724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𝑟</m:t>
                      </m:r>
                      <m:r>
                        <a:rPr lang="ru-RU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0,5 </m:t>
                      </m:r>
                      <m:r>
                        <a:rPr lang="ru-RU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м</m:t>
                      </m:r>
                    </m:oMath>
                  </m:oMathPara>
                </a14:m>
                <a:endParaRPr lang="ru-RU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Прямоугольник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800" y="2644919"/>
                <a:ext cx="1376724" cy="430887"/>
              </a:xfrm>
              <a:prstGeom prst="rect">
                <a:avLst/>
              </a:prstGeom>
              <a:blipFill rotWithShape="1">
                <a:blip r:embed="rId11"/>
                <a:stretch>
                  <a:fillRect t="-8451" r="-7522" b="-267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7596336" y="1491630"/>
                <a:ext cx="1459054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/>
                          <a:ea typeface="Cambria Math"/>
                        </a:rPr>
                        <m:t>2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00</m:t>
                      </m:r>
                      <m:r>
                        <a:rPr lang="ru-RU" sz="2200" b="0" i="1" smtClean="0">
                          <a:latin typeface="Cambria Math"/>
                          <a:ea typeface="Cambria Math"/>
                        </a:rPr>
                        <m:t> мкКл</m:t>
                      </m:r>
                    </m:oMath>
                  </m:oMathPara>
                </a14:m>
                <a:endParaRPr lang="ru-RU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6336" y="1491630"/>
                <a:ext cx="1459054" cy="430887"/>
              </a:xfrm>
              <a:prstGeom prst="rect">
                <a:avLst/>
              </a:prstGeom>
              <a:blipFill rotWithShape="1">
                <a:blip r:embed="rId12"/>
                <a:stretch>
                  <a:fillRect t="-8571" r="-7531" b="-285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Прямоугольник 32"/>
              <p:cNvSpPr/>
              <p:nvPr/>
            </p:nvSpPr>
            <p:spPr>
              <a:xfrm>
                <a:off x="298800" y="2211710"/>
                <a:ext cx="2178930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ru-RU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ru-RU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  <m:r>
                        <a:rPr lang="ru-RU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00 мкКл</m:t>
                      </m:r>
                    </m:oMath>
                  </m:oMathPara>
                </a14:m>
                <a:endParaRPr lang="ru-RU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Прямоугольник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800" y="2211710"/>
                <a:ext cx="2178930" cy="430887"/>
              </a:xfrm>
              <a:prstGeom prst="rect">
                <a:avLst/>
              </a:prstGeom>
              <a:blipFill rotWithShape="1">
                <a:blip r:embed="rId13"/>
                <a:stretch>
                  <a:fillRect t="-8571" r="-3081" b="-285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769131" y="1491630"/>
                <a:ext cx="1459053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500</m:t>
                      </m:r>
                      <m:r>
                        <a:rPr lang="ru-RU" sz="2200" b="0" i="1" smtClean="0">
                          <a:latin typeface="Cambria Math"/>
                          <a:ea typeface="Cambria Math"/>
                        </a:rPr>
                        <m:t> мкКл</m:t>
                      </m:r>
                    </m:oMath>
                  </m:oMathPara>
                </a14:m>
                <a:endParaRPr lang="ru-RU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9131" y="1491630"/>
                <a:ext cx="1459053" cy="430887"/>
              </a:xfrm>
              <a:prstGeom prst="rect">
                <a:avLst/>
              </a:prstGeom>
              <a:blipFill rotWithShape="1">
                <a:blip r:embed="rId14"/>
                <a:stretch>
                  <a:fillRect t="-8571" r="-7083" b="-285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4572000" y="555526"/>
                <a:ext cx="869149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0,5</m:t>
                      </m:r>
                      <m:r>
                        <a:rPr lang="ru-RU" sz="2200" b="0" i="1" smtClean="0">
                          <a:latin typeface="Cambria Math"/>
                          <a:ea typeface="Cambria Math"/>
                        </a:rPr>
                        <m:t> м</m:t>
                      </m:r>
                    </m:oMath>
                  </m:oMathPara>
                </a14:m>
                <a:endParaRPr lang="ru-RU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555526"/>
                <a:ext cx="869149" cy="430887"/>
              </a:xfrm>
              <a:prstGeom prst="rect">
                <a:avLst/>
              </a:prstGeom>
              <a:blipFill rotWithShape="1">
                <a:blip r:embed="rId15"/>
                <a:stretch>
                  <a:fillRect t="-8451" r="-11888" b="-267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2457714" y="1694757"/>
                <a:ext cx="1610569" cy="4456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</a:rPr>
                            <m:t>1,3</m:t>
                          </m:r>
                        </m:sub>
                      </m:sSub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7714" y="1694757"/>
                <a:ext cx="1610569" cy="445699"/>
              </a:xfrm>
              <a:prstGeom prst="rect">
                <a:avLst/>
              </a:prstGeom>
              <a:blipFill rotWithShape="1">
                <a:blip r:embed="rId16"/>
                <a:stretch>
                  <a:fillRect t="-6849" r="-6439" b="-246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2457714" y="2630107"/>
                <a:ext cx="1216295" cy="4946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𝐸</m:t>
                              </m:r>
                            </m:e>
                          </m:acc>
                        </m:e>
                        <m:sub>
                          <m:r>
                            <a:rPr lang="en-US" sz="2200" b="0" i="1" smtClean="0">
                              <a:latin typeface="Cambria Math"/>
                            </a:rPr>
                            <m:t>1,3</m:t>
                          </m:r>
                        </m:sub>
                      </m:sSub>
                      <m:r>
                        <a:rPr lang="en-US" sz="22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7714" y="2630107"/>
                <a:ext cx="1216295" cy="494687"/>
              </a:xfrm>
              <a:prstGeom prst="rect">
                <a:avLst/>
              </a:prstGeom>
              <a:blipFill rotWithShape="1">
                <a:blip r:embed="rId17"/>
                <a:stretch>
                  <a:fillRect r="-8500" b="-2073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Прямоугольник 39"/>
          <p:cNvSpPr/>
          <p:nvPr/>
        </p:nvSpPr>
        <p:spPr>
          <a:xfrm>
            <a:off x="2410836" y="2161763"/>
            <a:ext cx="222746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Для равновесия: </a:t>
            </a:r>
            <a:endParaRPr lang="ru-RU" sz="2200" dirty="0"/>
          </a:p>
        </p:txBody>
      </p:sp>
      <p:sp>
        <p:nvSpPr>
          <p:cNvPr id="41" name="Овал 40"/>
          <p:cNvSpPr/>
          <p:nvPr/>
        </p:nvSpPr>
        <p:spPr>
          <a:xfrm>
            <a:off x="7157653" y="2139702"/>
            <a:ext cx="144016" cy="144016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Прямоугольник 41"/>
              <p:cNvSpPr/>
              <p:nvPr/>
            </p:nvSpPr>
            <p:spPr>
              <a:xfrm>
                <a:off x="7003573" y="2254101"/>
                <a:ext cx="45717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𝑨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42" name="Прямоугольник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3573" y="2254101"/>
                <a:ext cx="457176" cy="461665"/>
              </a:xfrm>
              <a:prstGeom prst="rect">
                <a:avLst/>
              </a:prstGeom>
              <a:blipFill rotWithShape="1">
                <a:blip r:embed="rId18"/>
                <a:stretch>
                  <a:fillRect t="-10667" r="-26667" b="-30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2457714" y="3183818"/>
                <a:ext cx="1959447" cy="4720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𝐸</m:t>
                              </m:r>
                            </m:e>
                          </m:acc>
                        </m:e>
                        <m:sub>
                          <m:r>
                            <a:rPr lang="en-US" sz="2200" b="0" i="1" smtClean="0">
                              <a:latin typeface="Cambria Math"/>
                            </a:rPr>
                            <m:t>1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𝐴</m:t>
                          </m:r>
                        </m:sub>
                      </m:sSub>
                      <m:r>
                        <a:rPr lang="en-US" sz="22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200" i="1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𝐸</m:t>
                              </m:r>
                            </m:e>
                          </m:acc>
                        </m:e>
                        <m:sub>
                          <m:r>
                            <a:rPr lang="en-US" sz="2200" b="0" i="1" smtClean="0">
                              <a:latin typeface="Cambria Math"/>
                            </a:rPr>
                            <m:t>3</m:t>
                          </m:r>
                          <m:r>
                            <a:rPr lang="en-US" sz="2200" i="1">
                              <a:latin typeface="Cambria Math"/>
                            </a:rPr>
                            <m:t>𝐴</m:t>
                          </m:r>
                        </m:sub>
                      </m:sSub>
                      <m:r>
                        <a:rPr lang="en-US" sz="22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7714" y="3183818"/>
                <a:ext cx="1959447" cy="472052"/>
              </a:xfrm>
              <a:prstGeom prst="rect">
                <a:avLst/>
              </a:prstGeom>
              <a:blipFill rotWithShape="1">
                <a:blip r:embed="rId19"/>
                <a:stretch>
                  <a:fillRect r="-5280" b="-2435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Прямая со стрелкой 43"/>
          <p:cNvCxnSpPr/>
          <p:nvPr/>
        </p:nvCxnSpPr>
        <p:spPr>
          <a:xfrm>
            <a:off x="5391942" y="2216519"/>
            <a:ext cx="176571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>
            <a:stCxn id="15" idx="2"/>
          </p:cNvCxnSpPr>
          <p:nvPr/>
        </p:nvCxnSpPr>
        <p:spPr>
          <a:xfrm flipH="1" flipV="1">
            <a:off x="7307305" y="2211710"/>
            <a:ext cx="514961" cy="175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5870135" y="2206266"/>
                <a:ext cx="502573" cy="4374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200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𝐸</m:t>
                              </m:r>
                            </m:e>
                          </m:acc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0135" y="2206266"/>
                <a:ext cx="502573" cy="437492"/>
              </a:xfrm>
              <a:prstGeom prst="rect">
                <a:avLst/>
              </a:prstGeom>
              <a:blipFill rotWithShape="1">
                <a:blip r:embed="rId20"/>
                <a:stretch>
                  <a:fillRect r="-18293" b="-236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7348595" y="2206266"/>
                <a:ext cx="508536" cy="4374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200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𝐸</m:t>
                              </m:r>
                            </m:e>
                          </m:acc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8595" y="2206266"/>
                <a:ext cx="508536" cy="437492"/>
              </a:xfrm>
              <a:prstGeom prst="rect">
                <a:avLst/>
              </a:prstGeom>
              <a:blipFill rotWithShape="1">
                <a:blip r:embed="rId21"/>
                <a:stretch>
                  <a:fillRect r="-17857" b="-236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2457714" y="3733009"/>
                <a:ext cx="1959446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</a:rPr>
                            <m:t>1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𝐴</m:t>
                          </m:r>
                        </m:sub>
                      </m:sSub>
                      <m:r>
                        <a:rPr lang="en-US" sz="2200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</a:rPr>
                            <m:t>3</m:t>
                          </m:r>
                          <m:r>
                            <a:rPr lang="en-US" sz="2200" i="1">
                              <a:latin typeface="Cambria Math"/>
                            </a:rPr>
                            <m:t>𝐴</m:t>
                          </m:r>
                        </m:sub>
                      </m:sSub>
                      <m:r>
                        <a:rPr lang="en-US" sz="22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7714" y="3733009"/>
                <a:ext cx="1959446" cy="430887"/>
              </a:xfrm>
              <a:prstGeom prst="rect">
                <a:avLst/>
              </a:prstGeom>
              <a:blipFill rotWithShape="1">
                <a:blip r:embed="rId22"/>
                <a:stretch>
                  <a:fillRect t="-8451" r="-5280" b="-267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2457714" y="4227934"/>
                <a:ext cx="1468544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</a:rPr>
                            <m:t>1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𝐴</m:t>
                          </m:r>
                        </m:sub>
                      </m:sSub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</a:rPr>
                            <m:t>3</m:t>
                          </m:r>
                          <m:r>
                            <a:rPr lang="en-US" sz="2200" i="1">
                              <a:latin typeface="Cambria Math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7714" y="4227934"/>
                <a:ext cx="1468544" cy="430887"/>
              </a:xfrm>
              <a:prstGeom prst="rect">
                <a:avLst/>
              </a:prstGeom>
              <a:blipFill rotWithShape="1">
                <a:blip r:embed="rId23"/>
                <a:stretch>
                  <a:fillRect t="-8571" r="-7054" b="-285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4066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23457E-7 L -0.77275 0.1401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646" y="7006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23457E-7 L -0.43976 0.0422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97" y="20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35802E-6 L -0.41754 0.40617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85" y="203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  <p:bldP spid="30" grpId="0"/>
      <p:bldP spid="31" grpId="0"/>
      <p:bldP spid="32" grpId="0"/>
      <p:bldP spid="32" grpId="1"/>
      <p:bldP spid="32" grpId="2"/>
      <p:bldP spid="33" grpId="0"/>
      <p:bldP spid="34" grpId="0"/>
      <p:bldP spid="34" grpId="1"/>
      <p:bldP spid="34" grpId="2"/>
      <p:bldP spid="36" grpId="0"/>
      <p:bldP spid="36" grpId="1"/>
      <p:bldP spid="36" grpId="2"/>
      <p:bldP spid="38" grpId="0"/>
      <p:bldP spid="39" grpId="0"/>
      <p:bldP spid="40" grpId="0"/>
      <p:bldP spid="41" grpId="0" animBg="1"/>
      <p:bldP spid="42" grpId="0"/>
      <p:bldP spid="43" grpId="0"/>
      <p:bldP spid="46" grpId="0"/>
      <p:bldP spid="47" grpId="0"/>
      <p:bldP spid="50" grpId="0"/>
      <p:bldP spid="5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" name="Прямая соединительная линия 52"/>
          <p:cNvCxnSpPr/>
          <p:nvPr/>
        </p:nvCxnSpPr>
        <p:spPr>
          <a:xfrm flipV="1">
            <a:off x="7200292" y="2859784"/>
            <a:ext cx="0" cy="1296142"/>
          </a:xfrm>
          <a:prstGeom prst="line">
            <a:avLst/>
          </a:prstGeom>
          <a:ln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205978"/>
                <a:ext cx="8229600" cy="1141635"/>
              </a:xfrm>
            </p:spPr>
            <p:txBody>
              <a:bodyPr>
                <a:noAutofit/>
              </a:bodyPr>
              <a:lstStyle/>
              <a:p>
                <a:pPr algn="l"/>
                <a:r>
                  <a:rPr lang="ru-RU" sz="2000" b="1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Величины точечных зарядов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𝒒</m:t>
                        </m:r>
                      </m:e>
                      <m:sub>
                        <m:r>
                          <a:rPr lang="ru-RU" sz="20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ru-RU" sz="2000" b="1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000" b="1" dirty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𝒒</m:t>
                        </m:r>
                      </m:e>
                      <m:sub>
                        <m:r>
                          <a:rPr lang="ru-RU" sz="20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ru-RU" sz="2000" b="1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000" b="1" dirty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указаны на рисунке. Расстояние между зарядами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𝒒</m:t>
                        </m:r>
                      </m:e>
                      <m:sub>
                        <m:r>
                          <a:rPr lang="ru-RU" sz="20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ru-RU" sz="2000" b="1" dirty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𝒒</m:t>
                        </m:r>
                      </m:e>
                      <m:sub>
                        <m:r>
                          <a:rPr lang="ru-RU" sz="20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ru-RU" sz="2000" b="1" dirty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составляет </a:t>
                </a:r>
                <a:r>
                  <a:rPr lang="ru-RU" sz="2000" b="1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0,5 м. </a:t>
                </a:r>
                <a:r>
                  <a:rPr lang="ru-RU" sz="2000" b="1" dirty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Найдите такое положение заряда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𝒒</m:t>
                        </m:r>
                      </m:e>
                      <m:sub>
                        <m:r>
                          <a:rPr lang="ru-RU" sz="20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ru-RU" sz="2000" b="1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ru-RU" sz="2000" b="1" dirty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при котором он будет находиться в состоянии </a:t>
                </a:r>
                <a:r>
                  <a:rPr lang="ru-RU" sz="2000" b="1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покоя.</a:t>
                </a:r>
                <a:endParaRPr lang="ru-RU" sz="2000" b="1" dirty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205978"/>
                <a:ext cx="8229600" cy="1141635"/>
              </a:xfrm>
              <a:blipFill rotWithShape="1">
                <a:blip r:embed="rId3"/>
                <a:stretch>
                  <a:fillRect l="-741" r="-889" b="-37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Группа 20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22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3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5" name="Прямоугольник 21"/>
          <p:cNvSpPr/>
          <p:nvPr/>
        </p:nvSpPr>
        <p:spPr>
          <a:xfrm>
            <a:off x="251520" y="1347614"/>
            <a:ext cx="213001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latin typeface="Times New Roman" panose="02020603050405020304" pitchFamily="18" charset="0"/>
              </a:rPr>
              <a:t>Дано: </a:t>
            </a:r>
            <a:endParaRPr lang="en-CA" sz="2200" dirty="0" smtClean="0">
              <a:latin typeface="Cambria Math" panose="02040503050406030204" pitchFamily="18" charset="0"/>
            </a:endParaRPr>
          </a:p>
        </p:txBody>
      </p:sp>
      <p:cxnSp>
        <p:nvCxnSpPr>
          <p:cNvPr id="26" name="Straight Connector 42"/>
          <p:cNvCxnSpPr/>
          <p:nvPr/>
        </p:nvCxnSpPr>
        <p:spPr>
          <a:xfrm flipH="1">
            <a:off x="323534" y="3141852"/>
            <a:ext cx="201621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Прямоугольник 26"/>
              <p:cNvSpPr/>
              <p:nvPr/>
            </p:nvSpPr>
            <p:spPr>
              <a:xfrm>
                <a:off x="395536" y="3148975"/>
                <a:ext cx="1927031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000" b="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Положение равновесия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ru-RU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ru-RU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7" name="Прямоугольник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3148975"/>
                <a:ext cx="1927031" cy="707886"/>
              </a:xfrm>
              <a:prstGeom prst="rect">
                <a:avLst/>
              </a:prstGeom>
              <a:blipFill rotWithShape="1">
                <a:blip r:embed="rId5"/>
                <a:stretch>
                  <a:fillRect l="-3481" t="-4310" b="-146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Connector 22"/>
          <p:cNvCxnSpPr/>
          <p:nvPr/>
        </p:nvCxnSpPr>
        <p:spPr>
          <a:xfrm>
            <a:off x="2339752" y="1681009"/>
            <a:ext cx="0" cy="2052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Прямоугольник 29"/>
              <p:cNvSpPr/>
              <p:nvPr/>
            </p:nvSpPr>
            <p:spPr>
              <a:xfrm>
                <a:off x="298800" y="1707654"/>
                <a:ext cx="2096343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ru-RU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5</m:t>
                      </m:r>
                      <m:r>
                        <a:rPr lang="ru-RU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00 мкКл</m:t>
                      </m:r>
                    </m:oMath>
                  </m:oMathPara>
                </a14:m>
                <a:endParaRPr lang="ru-RU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Прямоугольник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800" y="1707654"/>
                <a:ext cx="2096343" cy="430887"/>
              </a:xfrm>
              <a:prstGeom prst="rect">
                <a:avLst/>
              </a:prstGeom>
              <a:blipFill rotWithShape="1">
                <a:blip r:embed="rId6"/>
                <a:stretch>
                  <a:fillRect t="-8451" r="-4942" b="-267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Прямоугольник 30"/>
              <p:cNvSpPr/>
              <p:nvPr/>
            </p:nvSpPr>
            <p:spPr>
              <a:xfrm>
                <a:off x="298800" y="2644919"/>
                <a:ext cx="1376724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𝑟</m:t>
                      </m:r>
                      <m:r>
                        <a:rPr lang="ru-RU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0,5 </m:t>
                      </m:r>
                      <m:r>
                        <a:rPr lang="ru-RU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м</m:t>
                      </m:r>
                    </m:oMath>
                  </m:oMathPara>
                </a14:m>
                <a:endParaRPr lang="ru-RU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Прямоугольник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800" y="2644919"/>
                <a:ext cx="1376724" cy="430887"/>
              </a:xfrm>
              <a:prstGeom prst="rect">
                <a:avLst/>
              </a:prstGeom>
              <a:blipFill rotWithShape="1">
                <a:blip r:embed="rId7"/>
                <a:stretch>
                  <a:fillRect t="-8451" r="-7522" b="-267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Прямоугольник 32"/>
              <p:cNvSpPr/>
              <p:nvPr/>
            </p:nvSpPr>
            <p:spPr>
              <a:xfrm>
                <a:off x="298800" y="2211710"/>
                <a:ext cx="2178930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ru-RU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ru-RU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  <m:r>
                        <a:rPr lang="ru-RU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00 мкКл</m:t>
                      </m:r>
                    </m:oMath>
                  </m:oMathPara>
                </a14:m>
                <a:endParaRPr lang="ru-RU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Прямоугольник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800" y="2211710"/>
                <a:ext cx="2178930" cy="430887"/>
              </a:xfrm>
              <a:prstGeom prst="rect">
                <a:avLst/>
              </a:prstGeom>
              <a:blipFill rotWithShape="1">
                <a:blip r:embed="rId8"/>
                <a:stretch>
                  <a:fillRect t="-8571" r="-3081" b="-285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9" name="Группа 48"/>
          <p:cNvGrpSpPr/>
          <p:nvPr/>
        </p:nvGrpSpPr>
        <p:grpSpPr>
          <a:xfrm>
            <a:off x="4752528" y="1533591"/>
            <a:ext cx="3851920" cy="2622335"/>
            <a:chOff x="4752528" y="1533591"/>
            <a:chExt cx="3851920" cy="2622335"/>
          </a:xfrm>
        </p:grpSpPr>
        <p:cxnSp>
          <p:nvCxnSpPr>
            <p:cNvPr id="18" name="Прямая соединительная линия 17"/>
            <p:cNvCxnSpPr/>
            <p:nvPr/>
          </p:nvCxnSpPr>
          <p:spPr>
            <a:xfrm>
              <a:off x="4752528" y="2229243"/>
              <a:ext cx="3851920" cy="0"/>
            </a:xfrm>
            <a:prstGeom prst="line">
              <a:avLst/>
            </a:prstGeom>
            <a:ln>
              <a:prstDash val="sysDash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" name="Прямая соединительная линия 4"/>
            <p:cNvCxnSpPr/>
            <p:nvPr/>
          </p:nvCxnSpPr>
          <p:spPr>
            <a:xfrm>
              <a:off x="5184576" y="2211710"/>
              <a:ext cx="0" cy="1944216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>
              <a:off x="8060429" y="2211710"/>
              <a:ext cx="0" cy="1944216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Группа 7"/>
            <p:cNvGrpSpPr/>
            <p:nvPr/>
          </p:nvGrpSpPr>
          <p:grpSpPr>
            <a:xfrm>
              <a:off x="4932548" y="1959682"/>
              <a:ext cx="504056" cy="504056"/>
              <a:chOff x="1450504" y="2618606"/>
              <a:chExt cx="914400" cy="914400"/>
            </a:xfrm>
          </p:grpSpPr>
          <p:sp>
            <p:nvSpPr>
              <p:cNvPr id="9" name="Овал 8"/>
              <p:cNvSpPr/>
              <p:nvPr/>
            </p:nvSpPr>
            <p:spPr>
              <a:xfrm>
                <a:off x="1475656" y="2643758"/>
                <a:ext cx="864096" cy="86409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30000">
                    <a:srgbClr val="E08785"/>
                  </a:gs>
                  <a:gs pos="60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lumMod val="10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Плюс 9"/>
              <p:cNvSpPr/>
              <p:nvPr/>
            </p:nvSpPr>
            <p:spPr>
              <a:xfrm>
                <a:off x="1450504" y="2618606"/>
                <a:ext cx="914400" cy="914400"/>
              </a:xfrm>
              <a:prstGeom prst="mathPlus">
                <a:avLst/>
              </a:prstGeom>
              <a:gradFill flip="none" rotWithShape="1">
                <a:gsLst>
                  <a:gs pos="0">
                    <a:srgbClr val="C00000"/>
                  </a:gs>
                  <a:gs pos="67000">
                    <a:schemeClr val="accent2">
                      <a:lumMod val="60000"/>
                      <a:lumOff val="40000"/>
                    </a:schemeClr>
                  </a:gs>
                  <a:gs pos="33000">
                    <a:schemeClr val="accent2">
                      <a:lumMod val="60000"/>
                      <a:lumOff val="40000"/>
                    </a:schemeClr>
                  </a:gs>
                  <a:gs pos="100000">
                    <a:srgbClr val="C00000"/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1" name="Группа 10"/>
            <p:cNvGrpSpPr/>
            <p:nvPr/>
          </p:nvGrpSpPr>
          <p:grpSpPr>
            <a:xfrm>
              <a:off x="6948264" y="1963350"/>
              <a:ext cx="504056" cy="504056"/>
              <a:chOff x="1450504" y="2618606"/>
              <a:chExt cx="914400" cy="914400"/>
            </a:xfrm>
          </p:grpSpPr>
          <p:sp>
            <p:nvSpPr>
              <p:cNvPr id="12" name="Овал 11"/>
              <p:cNvSpPr/>
              <p:nvPr/>
            </p:nvSpPr>
            <p:spPr>
              <a:xfrm>
                <a:off x="1475656" y="2643758"/>
                <a:ext cx="864096" cy="86409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30000">
                    <a:srgbClr val="E08785"/>
                  </a:gs>
                  <a:gs pos="60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lumMod val="10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Плюс 12"/>
              <p:cNvSpPr/>
              <p:nvPr/>
            </p:nvSpPr>
            <p:spPr>
              <a:xfrm>
                <a:off x="1450504" y="2618606"/>
                <a:ext cx="914400" cy="914400"/>
              </a:xfrm>
              <a:prstGeom prst="mathPlus">
                <a:avLst/>
              </a:prstGeom>
              <a:gradFill flip="none" rotWithShape="1">
                <a:gsLst>
                  <a:gs pos="0">
                    <a:srgbClr val="C00000"/>
                  </a:gs>
                  <a:gs pos="67000">
                    <a:schemeClr val="accent2">
                      <a:lumMod val="60000"/>
                      <a:lumOff val="40000"/>
                    </a:schemeClr>
                  </a:gs>
                  <a:gs pos="33000">
                    <a:schemeClr val="accent2">
                      <a:lumMod val="60000"/>
                      <a:lumOff val="40000"/>
                    </a:schemeClr>
                  </a:gs>
                  <a:gs pos="100000">
                    <a:srgbClr val="C00000"/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4" name="Группа 13"/>
            <p:cNvGrpSpPr/>
            <p:nvPr/>
          </p:nvGrpSpPr>
          <p:grpSpPr>
            <a:xfrm>
              <a:off x="7808401" y="1977215"/>
              <a:ext cx="504056" cy="504056"/>
              <a:chOff x="1450504" y="2618606"/>
              <a:chExt cx="914400" cy="914400"/>
            </a:xfrm>
          </p:grpSpPr>
          <p:sp>
            <p:nvSpPr>
              <p:cNvPr id="15" name="Овал 14"/>
              <p:cNvSpPr/>
              <p:nvPr/>
            </p:nvSpPr>
            <p:spPr>
              <a:xfrm>
                <a:off x="1475656" y="2643758"/>
                <a:ext cx="864096" cy="86409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30000">
                    <a:srgbClr val="E08785"/>
                  </a:gs>
                  <a:gs pos="60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lumMod val="10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Плюс 15"/>
              <p:cNvSpPr/>
              <p:nvPr/>
            </p:nvSpPr>
            <p:spPr>
              <a:xfrm>
                <a:off x="1450504" y="2618606"/>
                <a:ext cx="914400" cy="914400"/>
              </a:xfrm>
              <a:prstGeom prst="mathPlus">
                <a:avLst/>
              </a:prstGeom>
              <a:gradFill flip="none" rotWithShape="1">
                <a:gsLst>
                  <a:gs pos="0">
                    <a:srgbClr val="C00000"/>
                  </a:gs>
                  <a:gs pos="67000">
                    <a:schemeClr val="accent2">
                      <a:lumMod val="60000"/>
                      <a:lumOff val="40000"/>
                    </a:schemeClr>
                  </a:gs>
                  <a:gs pos="33000">
                    <a:schemeClr val="accent2">
                      <a:lumMod val="60000"/>
                      <a:lumOff val="40000"/>
                    </a:schemeClr>
                  </a:gs>
                  <a:gs pos="100000">
                    <a:srgbClr val="C00000"/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Прямоугольник 18"/>
                <p:cNvSpPr/>
                <p:nvPr/>
              </p:nvSpPr>
              <p:spPr>
                <a:xfrm>
                  <a:off x="7821537" y="1533591"/>
                  <a:ext cx="494879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200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ru-RU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ru-RU" sz="2000" dirty="0"/>
                </a:p>
              </p:txBody>
            </p:sp>
          </mc:Choice>
          <mc:Fallback xmlns="">
            <p:sp>
              <p:nvSpPr>
                <p:cNvPr id="19" name="Прямоугольник 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21537" y="1533591"/>
                  <a:ext cx="494879" cy="400110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t="-7692" r="-19753" b="-27692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Прямоугольник 19"/>
                <p:cNvSpPr/>
                <p:nvPr/>
              </p:nvSpPr>
              <p:spPr>
                <a:xfrm>
                  <a:off x="4966997" y="1533591"/>
                  <a:ext cx="488916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200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ru-RU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ru-RU" sz="2000" dirty="0"/>
                </a:p>
              </p:txBody>
            </p:sp>
          </mc:Choice>
          <mc:Fallback xmlns="">
            <p:sp>
              <p:nvSpPr>
                <p:cNvPr id="20" name="Прямоугольник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66997" y="1533591"/>
                  <a:ext cx="488916" cy="400110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t="-7692" r="-18750" b="-27692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Прямоугольник 23"/>
                <p:cNvSpPr/>
                <p:nvPr/>
              </p:nvSpPr>
              <p:spPr>
                <a:xfrm>
                  <a:off x="6949539" y="1533591"/>
                  <a:ext cx="494879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200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ru-RU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ru-RU" sz="2000" dirty="0"/>
                </a:p>
              </p:txBody>
            </p:sp>
          </mc:Choice>
          <mc:Fallback xmlns="">
            <p:sp>
              <p:nvSpPr>
                <p:cNvPr id="24" name="Прямоугольник 2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49539" y="1533591"/>
                  <a:ext cx="494879" cy="400110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t="-7692" r="-19753" b="-27692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" name="Прямая со стрелкой 5"/>
            <p:cNvCxnSpPr/>
            <p:nvPr/>
          </p:nvCxnSpPr>
          <p:spPr>
            <a:xfrm>
              <a:off x="5184576" y="3075806"/>
              <a:ext cx="2854540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6439813" y="2675696"/>
                  <a:ext cx="369845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/>
                          </a:rPr>
                          <m:t>𝑟</m:t>
                        </m:r>
                      </m:oMath>
                    </m:oMathPara>
                  </a14:m>
                  <a:endParaRPr lang="ru-RU" sz="2000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39813" y="2675696"/>
                  <a:ext cx="369845" cy="400110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t="-7576" r="-26230" b="-2575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Прямоугольник 41"/>
                <p:cNvSpPr/>
                <p:nvPr/>
              </p:nvSpPr>
              <p:spPr>
                <a:xfrm>
                  <a:off x="7003573" y="2470125"/>
                  <a:ext cx="457176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latin typeface="Cambria Math"/>
                          </a:rPr>
                          <m:t>𝑨</m:t>
                        </m:r>
                      </m:oMath>
                    </m:oMathPara>
                  </a14:m>
                  <a:endParaRPr lang="ru-RU" sz="2400" b="1" dirty="0"/>
                </a:p>
              </p:txBody>
            </p:sp>
          </mc:Choice>
          <mc:Fallback xmlns="">
            <p:sp>
              <p:nvSpPr>
                <p:cNvPr id="42" name="Прямоугольник 4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03573" y="2470125"/>
                  <a:ext cx="457176" cy="461665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 t="-10526" r="-26667" b="-2894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4" name="Прямая со стрелкой 43"/>
            <p:cNvCxnSpPr/>
            <p:nvPr/>
          </p:nvCxnSpPr>
          <p:spPr>
            <a:xfrm>
              <a:off x="5391942" y="2216519"/>
              <a:ext cx="180503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 стрелкой 44"/>
            <p:cNvCxnSpPr/>
            <p:nvPr/>
          </p:nvCxnSpPr>
          <p:spPr>
            <a:xfrm flipH="1">
              <a:off x="7200292" y="2215378"/>
              <a:ext cx="611708" cy="114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5870135" y="2211710"/>
                  <a:ext cx="502573" cy="43749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2000" i="1" smtClean="0"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ru-RU" sz="2000" i="1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𝐸</m:t>
                                </m:r>
                              </m:e>
                            </m:acc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ru-RU" sz="2000" dirty="0"/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70135" y="2211710"/>
                  <a:ext cx="502573" cy="437492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 r="-18293" b="-23611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/>
                <p:cNvSpPr txBox="1"/>
                <p:nvPr/>
              </p:nvSpPr>
              <p:spPr>
                <a:xfrm>
                  <a:off x="7348595" y="2211710"/>
                  <a:ext cx="508536" cy="43749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2000" i="1" smtClean="0"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ru-RU" sz="2000" i="1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𝐸</m:t>
                                </m:r>
                              </m:e>
                            </m:acc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ru-RU" sz="2000" dirty="0"/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48595" y="2211710"/>
                  <a:ext cx="508536" cy="437492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 r="-17857" b="-23611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2457714" y="1491630"/>
                <a:ext cx="1468544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</a:rPr>
                            <m:t>1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𝐴</m:t>
                          </m:r>
                        </m:sub>
                      </m:sSub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</a:rPr>
                            <m:t>3</m:t>
                          </m:r>
                          <m:r>
                            <a:rPr lang="en-US" sz="2200" i="1">
                              <a:latin typeface="Cambria Math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7714" y="1491630"/>
                <a:ext cx="1468544" cy="430887"/>
              </a:xfrm>
              <a:prstGeom prst="rect">
                <a:avLst/>
              </a:prstGeom>
              <a:blipFill rotWithShape="1">
                <a:blip r:embed="rId16"/>
                <a:stretch>
                  <a:fillRect t="-8571" r="-7054" b="-285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7" name="Прямая со стрелкой 56"/>
          <p:cNvCxnSpPr/>
          <p:nvPr/>
        </p:nvCxnSpPr>
        <p:spPr>
          <a:xfrm>
            <a:off x="5211455" y="3502918"/>
            <a:ext cx="1985523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>
            <a:off x="7196978" y="3502918"/>
            <a:ext cx="842138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6069590" y="3435846"/>
                <a:ext cx="44973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9590" y="3435846"/>
                <a:ext cx="449739" cy="400110"/>
              </a:xfrm>
              <a:prstGeom prst="rect">
                <a:avLst/>
              </a:prstGeom>
              <a:blipFill rotWithShape="1">
                <a:blip r:embed="rId17"/>
                <a:stretch>
                  <a:fillRect t="-7692" r="-21918" b="-276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7428666" y="3435846"/>
                <a:ext cx="45570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8666" y="3435846"/>
                <a:ext cx="455702" cy="400110"/>
              </a:xfrm>
              <a:prstGeom prst="rect">
                <a:avLst/>
              </a:prstGeom>
              <a:blipFill rotWithShape="1">
                <a:blip r:embed="rId18"/>
                <a:stretch>
                  <a:fillRect t="-7692" r="-21622" b="-276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2482494" y="1924485"/>
                <a:ext cx="1515736" cy="7904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/>
                            </a:rPr>
                            <m:t>𝑘</m:t>
                          </m:r>
                          <m:sSub>
                            <m:sSub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22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22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/>
                            </a:rPr>
                            <m:t>𝑘</m:t>
                          </m:r>
                          <m:sSub>
                            <m:sSub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22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22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2494" y="1924485"/>
                <a:ext cx="1515736" cy="790473"/>
              </a:xfrm>
              <a:prstGeom prst="rect">
                <a:avLst/>
              </a:prstGeom>
              <a:blipFill rotWithShape="1">
                <a:blip r:embed="rId19"/>
                <a:stretch>
                  <a:fillRect r="-60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2482494" y="2787774"/>
                <a:ext cx="1337739" cy="7292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22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22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22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22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2494" y="2787774"/>
                <a:ext cx="1337739" cy="729239"/>
              </a:xfrm>
              <a:prstGeom prst="rect">
                <a:avLst/>
              </a:prstGeom>
              <a:blipFill rotWithShape="1">
                <a:blip r:embed="rId20"/>
                <a:stretch>
                  <a:fillRect r="-772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2482494" y="3588993"/>
                <a:ext cx="1553310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2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ru-RU" sz="2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r>
                        <a:rPr lang="en-US" sz="2200" b="0" i="1" smtClean="0">
                          <a:latin typeface="Cambria Math"/>
                        </a:rPr>
                        <m:t>𝑟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2494" y="3588993"/>
                <a:ext cx="1553310" cy="430887"/>
              </a:xfrm>
              <a:prstGeom prst="rect">
                <a:avLst/>
              </a:prstGeom>
              <a:blipFill rotWithShape="1">
                <a:blip r:embed="rId21"/>
                <a:stretch>
                  <a:fillRect t="-8571" r="-6667" b="-285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2457714" y="3579862"/>
                <a:ext cx="1553309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r>
                        <a:rPr lang="en-US" sz="2200" b="0" i="1" smtClean="0">
                          <a:latin typeface="Cambria Math"/>
                        </a:rPr>
                        <m:t>𝑟</m:t>
                      </m:r>
                      <m:r>
                        <a:rPr lang="en-US" sz="2200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ru-RU" sz="2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200" i="1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7714" y="3579862"/>
                <a:ext cx="1553309" cy="430887"/>
              </a:xfrm>
              <a:prstGeom prst="rect">
                <a:avLst/>
              </a:prstGeom>
              <a:blipFill rotWithShape="1">
                <a:blip r:embed="rId22"/>
                <a:stretch>
                  <a:fillRect t="-8451" r="-6667" b="-267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2483768" y="2680833"/>
                <a:ext cx="1257011" cy="8270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22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22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22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22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2680833"/>
                <a:ext cx="1257011" cy="827021"/>
              </a:xfrm>
              <a:prstGeom prst="rect">
                <a:avLst/>
              </a:prstGeom>
              <a:blipFill rotWithShape="1">
                <a:blip r:embed="rId23"/>
                <a:stretch>
                  <a:fillRect r="-821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2483768" y="4047318"/>
                <a:ext cx="1960921" cy="8286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20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𝑟</m:t>
                                  </m:r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2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b="0" i="1" smtClean="0">
                                          <a:latin typeface="Cambria Math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sz="2200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2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22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22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4047318"/>
                <a:ext cx="1960921" cy="828688"/>
              </a:xfrm>
              <a:prstGeom prst="rect">
                <a:avLst/>
              </a:prstGeom>
              <a:blipFill rotWithShape="1">
                <a:blip r:embed="rId24"/>
                <a:stretch>
                  <a:fillRect r="-528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2130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61" grpId="0"/>
      <p:bldP spid="62" grpId="0"/>
      <p:bldP spid="63" grpId="0"/>
      <p:bldP spid="64" grpId="0"/>
      <p:bldP spid="64" grpId="1"/>
      <p:bldP spid="65" grpId="0"/>
      <p:bldP spid="65" grpId="1"/>
      <p:bldP spid="66" grpId="0"/>
      <p:bldP spid="67" grpId="0"/>
      <p:bldP spid="6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205978"/>
                <a:ext cx="8229600" cy="1141635"/>
              </a:xfrm>
            </p:spPr>
            <p:txBody>
              <a:bodyPr>
                <a:noAutofit/>
              </a:bodyPr>
              <a:lstStyle/>
              <a:p>
                <a:pPr algn="l"/>
                <a:r>
                  <a:rPr lang="ru-RU" sz="2000" b="1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Величины точечных зарядов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𝒒</m:t>
                        </m:r>
                      </m:e>
                      <m:sub>
                        <m:r>
                          <a:rPr lang="ru-RU" sz="20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ru-RU" sz="2000" b="1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000" b="1" dirty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𝒒</m:t>
                        </m:r>
                      </m:e>
                      <m:sub>
                        <m:r>
                          <a:rPr lang="ru-RU" sz="20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ru-RU" sz="2000" b="1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000" b="1" dirty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указаны на рисунке. Расстояние между зарядами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𝒒</m:t>
                        </m:r>
                      </m:e>
                      <m:sub>
                        <m:r>
                          <a:rPr lang="ru-RU" sz="20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ru-RU" sz="2000" b="1" dirty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𝒒</m:t>
                        </m:r>
                      </m:e>
                      <m:sub>
                        <m:r>
                          <a:rPr lang="ru-RU" sz="20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ru-RU" sz="2000" b="1" dirty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составляет </a:t>
                </a:r>
                <a:r>
                  <a:rPr lang="ru-RU" sz="2000" b="1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0,5 м. </a:t>
                </a:r>
                <a:r>
                  <a:rPr lang="ru-RU" sz="2000" b="1" dirty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Найдите такое положение заряда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𝒒</m:t>
                        </m:r>
                      </m:e>
                      <m:sub>
                        <m:r>
                          <a:rPr lang="ru-RU" sz="20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ru-RU" sz="2000" b="1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ru-RU" sz="2000" b="1" dirty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при котором он будет находиться в состоянии </a:t>
                </a:r>
                <a:r>
                  <a:rPr lang="ru-RU" sz="2000" b="1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покоя.</a:t>
                </a:r>
                <a:endParaRPr lang="ru-RU" sz="2000" b="1" dirty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205978"/>
                <a:ext cx="8229600" cy="1141635"/>
              </a:xfrm>
              <a:blipFill rotWithShape="1">
                <a:blip r:embed="rId3"/>
                <a:stretch>
                  <a:fillRect l="-741" r="-889" b="-37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Группа 20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22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3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5" name="Прямоугольник 21"/>
          <p:cNvSpPr/>
          <p:nvPr/>
        </p:nvSpPr>
        <p:spPr>
          <a:xfrm>
            <a:off x="251520" y="1347614"/>
            <a:ext cx="213001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latin typeface="Times New Roman" panose="02020603050405020304" pitchFamily="18" charset="0"/>
              </a:rPr>
              <a:t>Дано: </a:t>
            </a:r>
            <a:endParaRPr lang="en-CA" sz="2200" dirty="0" smtClean="0">
              <a:latin typeface="Cambria Math" panose="02040503050406030204" pitchFamily="18" charset="0"/>
            </a:endParaRPr>
          </a:p>
        </p:txBody>
      </p:sp>
      <p:cxnSp>
        <p:nvCxnSpPr>
          <p:cNvPr id="26" name="Straight Connector 42"/>
          <p:cNvCxnSpPr/>
          <p:nvPr/>
        </p:nvCxnSpPr>
        <p:spPr>
          <a:xfrm flipH="1">
            <a:off x="323534" y="3141852"/>
            <a:ext cx="201621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Прямоугольник 26"/>
              <p:cNvSpPr/>
              <p:nvPr/>
            </p:nvSpPr>
            <p:spPr>
              <a:xfrm>
                <a:off x="395536" y="3148975"/>
                <a:ext cx="1927031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000" b="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Положение равновесия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ru-RU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ru-RU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7" name="Прямоугольник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3148975"/>
                <a:ext cx="1927031" cy="707886"/>
              </a:xfrm>
              <a:prstGeom prst="rect">
                <a:avLst/>
              </a:prstGeom>
              <a:blipFill rotWithShape="1">
                <a:blip r:embed="rId5"/>
                <a:stretch>
                  <a:fillRect l="-3481" t="-4310" b="-146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Connector 22"/>
          <p:cNvCxnSpPr/>
          <p:nvPr/>
        </p:nvCxnSpPr>
        <p:spPr>
          <a:xfrm>
            <a:off x="2339752" y="1681009"/>
            <a:ext cx="0" cy="2052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Прямоугольник 29"/>
              <p:cNvSpPr/>
              <p:nvPr/>
            </p:nvSpPr>
            <p:spPr>
              <a:xfrm>
                <a:off x="298800" y="1707654"/>
                <a:ext cx="2096343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ru-RU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5</m:t>
                      </m:r>
                      <m:r>
                        <a:rPr lang="ru-RU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00 мкКл</m:t>
                      </m:r>
                    </m:oMath>
                  </m:oMathPara>
                </a14:m>
                <a:endParaRPr lang="ru-RU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Прямоугольник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800" y="1707654"/>
                <a:ext cx="2096343" cy="430887"/>
              </a:xfrm>
              <a:prstGeom prst="rect">
                <a:avLst/>
              </a:prstGeom>
              <a:blipFill rotWithShape="1">
                <a:blip r:embed="rId6"/>
                <a:stretch>
                  <a:fillRect t="-8451" r="-4942" b="-267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Прямоугольник 30"/>
              <p:cNvSpPr/>
              <p:nvPr/>
            </p:nvSpPr>
            <p:spPr>
              <a:xfrm>
                <a:off x="298800" y="2644919"/>
                <a:ext cx="1376724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𝑟</m:t>
                      </m:r>
                      <m:r>
                        <a:rPr lang="ru-RU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0,5 </m:t>
                      </m:r>
                      <m:r>
                        <a:rPr lang="ru-RU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м</m:t>
                      </m:r>
                    </m:oMath>
                  </m:oMathPara>
                </a14:m>
                <a:endParaRPr lang="ru-RU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Прямоугольник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800" y="2644919"/>
                <a:ext cx="1376724" cy="430887"/>
              </a:xfrm>
              <a:prstGeom prst="rect">
                <a:avLst/>
              </a:prstGeom>
              <a:blipFill rotWithShape="1">
                <a:blip r:embed="rId7"/>
                <a:stretch>
                  <a:fillRect t="-8451" r="-7522" b="-267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Прямоугольник 32"/>
              <p:cNvSpPr/>
              <p:nvPr/>
            </p:nvSpPr>
            <p:spPr>
              <a:xfrm>
                <a:off x="298800" y="2211710"/>
                <a:ext cx="2178930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ru-RU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ru-RU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  <m:r>
                        <a:rPr lang="ru-RU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00 мкКл</m:t>
                      </m:r>
                    </m:oMath>
                  </m:oMathPara>
                </a14:m>
                <a:endParaRPr lang="ru-RU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Прямоугольник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800" y="2211710"/>
                <a:ext cx="2178930" cy="430887"/>
              </a:xfrm>
              <a:prstGeom prst="rect">
                <a:avLst/>
              </a:prstGeom>
              <a:blipFill rotWithShape="1">
                <a:blip r:embed="rId8"/>
                <a:stretch>
                  <a:fillRect t="-8571" r="-3081" b="-285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2483768" y="1563057"/>
                <a:ext cx="1960921" cy="8286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20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𝑟</m:t>
                                  </m:r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2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b="0" i="1" smtClean="0">
                                          <a:latin typeface="Cambria Math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sz="2200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2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22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22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1563057"/>
                <a:ext cx="1960921" cy="828688"/>
              </a:xfrm>
              <a:prstGeom prst="rect">
                <a:avLst/>
              </a:prstGeom>
              <a:blipFill rotWithShape="1">
                <a:blip r:embed="rId9"/>
                <a:stretch>
                  <a:fillRect r="-528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2416169" y="2751174"/>
                <a:ext cx="2723951" cy="8286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22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200" b="0" i="1" smtClean="0">
                              <a:latin typeface="Cambria Math"/>
                            </a:rPr>
                            <m:t>−2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𝑟</m:t>
                          </m:r>
                          <m:sSub>
                            <m:sSub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200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22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22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22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22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6169" y="2751174"/>
                <a:ext cx="2723951" cy="828688"/>
              </a:xfrm>
              <a:prstGeom prst="rect">
                <a:avLst/>
              </a:prstGeom>
              <a:blipFill rotWithShape="1">
                <a:blip r:embed="rId10"/>
                <a:stretch>
                  <a:fillRect r="-357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2408926" y="3831294"/>
                <a:ext cx="2373149" cy="8286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22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22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22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2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/>
                            </a:rPr>
                            <m:t>2</m:t>
                          </m:r>
                          <m:r>
                            <a:rPr lang="en-US" sz="2200" i="1">
                              <a:latin typeface="Cambria Math"/>
                            </a:rPr>
                            <m:t>𝑟</m:t>
                          </m:r>
                        </m:num>
                        <m:den>
                          <m:sSub>
                            <m:sSub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2200" b="0" i="1" smtClean="0">
                          <a:latin typeface="Cambria Math"/>
                        </a:rPr>
                        <m:t>+1=</m:t>
                      </m:r>
                      <m:f>
                        <m:fPr>
                          <m:ctrlPr>
                            <a:rPr lang="en-US" sz="22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8926" y="3831294"/>
                <a:ext cx="2373149" cy="828688"/>
              </a:xfrm>
              <a:prstGeom prst="rect">
                <a:avLst/>
              </a:prstGeom>
              <a:blipFill rotWithShape="1">
                <a:blip r:embed="rId11"/>
                <a:stretch>
                  <a:fillRect r="-437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2408400" y="3830400"/>
                <a:ext cx="2864054" cy="8286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22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22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22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2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/>
                            </a:rPr>
                            <m:t>2</m:t>
                          </m:r>
                          <m:r>
                            <a:rPr lang="en-US" sz="2200" i="1">
                              <a:latin typeface="Cambria Math"/>
                            </a:rPr>
                            <m:t>𝑟</m:t>
                          </m:r>
                        </m:num>
                        <m:den>
                          <m:sSub>
                            <m:sSub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2200" b="0" i="1" smtClean="0">
                          <a:latin typeface="Cambria Math"/>
                        </a:rPr>
                        <m:t>+1−</m:t>
                      </m:r>
                      <m:f>
                        <m:fPr>
                          <m:ctrlPr>
                            <a:rPr lang="en-US" sz="22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r>
                        <a:rPr lang="en-US" sz="2200" b="0" i="0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8400" y="3830400"/>
                <a:ext cx="2864054" cy="828688"/>
              </a:xfrm>
              <a:prstGeom prst="rect">
                <a:avLst/>
              </a:prstGeom>
              <a:blipFill rotWithShape="1">
                <a:blip r:embed="rId12"/>
                <a:stretch>
                  <a:fillRect r="-34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5144079" y="1508753"/>
                <a:ext cx="3604385" cy="7291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</a:rPr>
                        <m:t>(1−</m:t>
                      </m:r>
                      <m:f>
                        <m:fPr>
                          <m:ctrlPr>
                            <a:rPr lang="en-US" sz="22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2200" b="0" i="1" smtClean="0">
                          <a:latin typeface="Cambria Math"/>
                        </a:rPr>
                        <m:t>)</m:t>
                      </m:r>
                      <m:sSup>
                        <m:sSupPr>
                          <m:ctrlPr>
                            <a:rPr lang="en-US" sz="2200" i="1">
                              <a:latin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  <m:sup>
                          <m:r>
                            <a:rPr lang="en-US" sz="22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200" i="1">
                          <a:latin typeface="Cambria Math"/>
                        </a:rPr>
                        <m:t>−2</m:t>
                      </m:r>
                      <m:r>
                        <a:rPr lang="en-US" sz="2200" i="1">
                          <a:latin typeface="Cambria Math"/>
                        </a:rPr>
                        <m:t>𝑟</m:t>
                      </m:r>
                      <m:sSub>
                        <m:sSubPr>
                          <m:ctrlPr>
                            <a:rPr lang="en-US" sz="2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2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20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2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200" i="1">
                              <a:latin typeface="Cambria Math"/>
                            </a:rPr>
                            <m:t>𝑟</m:t>
                          </m:r>
                        </m:e>
                        <m:sup>
                          <m:r>
                            <a:rPr lang="en-US" sz="22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r>
                        <a:rPr lang="en-US" sz="2200" b="0" i="0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4079" y="1508753"/>
                <a:ext cx="3604385" cy="729174"/>
              </a:xfrm>
              <a:prstGeom prst="rect">
                <a:avLst/>
              </a:prstGeom>
              <a:blipFill rotWithShape="1">
                <a:blip r:embed="rId13"/>
                <a:stretch>
                  <a:fillRect r="-25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295056" y="2212871"/>
                <a:ext cx="3577671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</a:rPr>
                        <m:t>𝑎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2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200" b="0" i="1" smtClean="0">
                          <a:latin typeface="Cambria Math"/>
                        </a:rPr>
                        <m:t>       +</m:t>
                      </m:r>
                      <m:r>
                        <a:rPr lang="en-US" sz="2200" b="0" i="1" smtClean="0">
                          <a:latin typeface="Cambria Math"/>
                        </a:rPr>
                        <m:t>𝑏𝑥</m:t>
                      </m:r>
                      <m:r>
                        <a:rPr lang="en-US" sz="2200" b="0" i="1" smtClean="0">
                          <a:latin typeface="Cambria Math"/>
                        </a:rPr>
                        <m:t>     +</m:t>
                      </m:r>
                      <m:r>
                        <a:rPr lang="en-US" sz="2200" b="0" i="1" smtClean="0">
                          <a:latin typeface="Cambria Math"/>
                        </a:rPr>
                        <m:t>𝑐</m:t>
                      </m:r>
                      <m:r>
                        <a:rPr lang="en-US" sz="22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5056" y="2212871"/>
                <a:ext cx="3577671" cy="430887"/>
              </a:xfrm>
              <a:prstGeom prst="rect">
                <a:avLst/>
              </a:prstGeom>
              <a:blipFill rotWithShape="1">
                <a:blip r:embed="rId14"/>
                <a:stretch>
                  <a:fillRect t="-8451" b="-267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320168" y="2724508"/>
                <a:ext cx="2742354" cy="8168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latin typeface="Cambria Math"/>
                        </a:rPr>
                        <m:t>𝑥</m:t>
                      </m:r>
                      <m:r>
                        <a:rPr lang="en-US" sz="220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200" i="1" smtClean="0">
                              <a:latin typeface="Cambria Math"/>
                            </a:rPr>
                            <m:t>𝑏</m:t>
                          </m:r>
                          <m:r>
                            <a:rPr lang="en-US" sz="2200" i="1" smtClean="0">
                              <a:latin typeface="Cambria Math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US" sz="220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220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i="1" smtClean="0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220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200" i="1" smtClean="0">
                                  <a:latin typeface="Cambria Math"/>
                                </a:rPr>
                                <m:t>−4</m:t>
                              </m:r>
                              <m:r>
                                <a:rPr lang="en-US" sz="2200" i="1" smtClean="0">
                                  <a:latin typeface="Cambria Math"/>
                                </a:rPr>
                                <m:t>𝑎𝑐</m:t>
                              </m:r>
                            </m:e>
                          </m:rad>
                        </m:num>
                        <m:den>
                          <m:r>
                            <a:rPr lang="en-US" sz="2200" i="1" smtClean="0">
                              <a:latin typeface="Cambria Math"/>
                            </a:rPr>
                            <m:t>2</m:t>
                          </m:r>
                          <m:r>
                            <a:rPr lang="en-US" sz="2200" i="1" smtClean="0">
                              <a:latin typeface="Cambria Math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0168" y="2724508"/>
                <a:ext cx="2742354" cy="816890"/>
              </a:xfrm>
              <a:prstGeom prst="rect">
                <a:avLst/>
              </a:prstGeom>
              <a:blipFill rotWithShape="1">
                <a:blip r:embed="rId15"/>
                <a:stretch>
                  <a:fillRect r="-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5295056" y="3672755"/>
                <a:ext cx="1728358" cy="4599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𝑟</m:t>
                          </m:r>
                        </m:e>
                        <m:sub>
                          <m:sSub>
                            <m:sSubPr>
                              <m:ctrlPr>
                                <a:rPr lang="ru-RU" sz="22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sz="2200" b="0" i="1" smtClean="0">
                          <a:latin typeface="Cambria Math"/>
                        </a:rPr>
                        <m:t>=1,36</m:t>
                      </m:r>
                      <m:r>
                        <a:rPr lang="ru-RU" sz="2200" b="0" i="1" smtClean="0">
                          <a:latin typeface="Cambria Math"/>
                        </a:rPr>
                        <m:t> м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5056" y="3672755"/>
                <a:ext cx="1728358" cy="459934"/>
              </a:xfrm>
              <a:prstGeom prst="rect">
                <a:avLst/>
              </a:prstGeom>
              <a:blipFill rotWithShape="1">
                <a:blip r:embed="rId16"/>
                <a:stretch>
                  <a:fillRect t="-6579" r="-6007" b="-1973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6959574" y="3651870"/>
                <a:ext cx="1572866" cy="4599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𝑟</m:t>
                          </m:r>
                        </m:e>
                        <m:sub>
                          <m:sSub>
                            <m:sSubPr>
                              <m:ctrlPr>
                                <a:rPr lang="ru-RU" sz="22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US" sz="2200" b="0" i="1" smtClean="0">
                          <a:latin typeface="Cambria Math"/>
                        </a:rPr>
                        <m:t>=0,3</m:t>
                      </m:r>
                      <m:r>
                        <a:rPr lang="ru-RU" sz="2200" b="0" i="1" smtClean="0">
                          <a:latin typeface="Cambria Math"/>
                        </a:rPr>
                        <m:t> м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9574" y="3651870"/>
                <a:ext cx="1572866" cy="459934"/>
              </a:xfrm>
              <a:prstGeom prst="rect">
                <a:avLst/>
              </a:prstGeom>
              <a:blipFill rotWithShape="1">
                <a:blip r:embed="rId17"/>
                <a:stretch>
                  <a:fillRect t="-6579" r="-6202" b="-1973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5295056" y="4271205"/>
                <a:ext cx="2540374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r>
                        <a:rPr lang="en-US" sz="2200" b="0" i="1" smtClean="0">
                          <a:latin typeface="Cambria Math"/>
                        </a:rPr>
                        <m:t>𝑟</m:t>
                      </m:r>
                      <m:r>
                        <a:rPr lang="en-US" sz="2200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ru-RU" sz="2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20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200" b="0" i="1" smtClean="0">
                          <a:latin typeface="Cambria Math"/>
                        </a:rPr>
                        <m:t>=0,2 </m:t>
                      </m:r>
                      <m:r>
                        <a:rPr lang="ru-RU" sz="2200" b="0" i="1" smtClean="0">
                          <a:latin typeface="Cambria Math"/>
                        </a:rPr>
                        <m:t>м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5056" y="4271205"/>
                <a:ext cx="2540374" cy="430887"/>
              </a:xfrm>
              <a:prstGeom prst="rect">
                <a:avLst/>
              </a:prstGeom>
              <a:blipFill rotWithShape="1">
                <a:blip r:embed="rId18"/>
                <a:stretch>
                  <a:fillRect t="-8571" r="-3846" b="-285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8640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48" grpId="0"/>
      <p:bldP spid="50" grpId="0"/>
      <p:bldP spid="50" grpId="1"/>
      <p:bldP spid="52" grpId="0"/>
      <p:bldP spid="54" grpId="0"/>
      <p:bldP spid="4" grpId="0"/>
      <p:bldP spid="32" grpId="0"/>
      <p:bldP spid="34" grpId="0"/>
      <p:bldP spid="59" grpId="0"/>
      <p:bldP spid="6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205978"/>
                <a:ext cx="8229600" cy="1141635"/>
              </a:xfrm>
            </p:spPr>
            <p:txBody>
              <a:bodyPr>
                <a:noAutofit/>
              </a:bodyPr>
              <a:lstStyle/>
              <a:p>
                <a:pPr algn="l"/>
                <a:r>
                  <a:rPr lang="ru-RU" sz="2000" b="1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Величины точечных зарядов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𝒒</m:t>
                        </m:r>
                      </m:e>
                      <m:sub>
                        <m:r>
                          <a:rPr lang="ru-RU" sz="20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ru-RU" sz="2000" b="1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000" b="1" dirty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𝒒</m:t>
                        </m:r>
                      </m:e>
                      <m:sub>
                        <m:r>
                          <a:rPr lang="ru-RU" sz="20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ru-RU" sz="2000" b="1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000" b="1" dirty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указаны на рисунке. Расстояние между зарядами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𝒒</m:t>
                        </m:r>
                      </m:e>
                      <m:sub>
                        <m:r>
                          <a:rPr lang="ru-RU" sz="20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ru-RU" sz="2000" b="1" dirty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𝒒</m:t>
                        </m:r>
                      </m:e>
                      <m:sub>
                        <m:r>
                          <a:rPr lang="ru-RU" sz="20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ru-RU" sz="2000" b="1" dirty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составляет </a:t>
                </a:r>
                <a:r>
                  <a:rPr lang="ru-RU" sz="2000" b="1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0,5 м. </a:t>
                </a:r>
                <a:r>
                  <a:rPr lang="ru-RU" sz="2000" b="1" dirty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Найдите такое положение заряда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𝒒</m:t>
                        </m:r>
                      </m:e>
                      <m:sub>
                        <m:r>
                          <a:rPr lang="ru-RU" sz="20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ru-RU" sz="2000" b="1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ru-RU" sz="2000" b="1" dirty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при котором он будет находиться в состоянии </a:t>
                </a:r>
                <a:r>
                  <a:rPr lang="ru-RU" sz="2000" b="1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покоя.</a:t>
                </a:r>
                <a:endParaRPr lang="ru-RU" sz="2000" b="1" dirty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205978"/>
                <a:ext cx="8229600" cy="1141635"/>
              </a:xfrm>
              <a:blipFill rotWithShape="1">
                <a:blip r:embed="rId3"/>
                <a:stretch>
                  <a:fillRect l="-741" r="-889" b="-37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Группа 20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22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3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5" name="Прямоугольник 21"/>
          <p:cNvSpPr/>
          <p:nvPr/>
        </p:nvSpPr>
        <p:spPr>
          <a:xfrm>
            <a:off x="251520" y="1347614"/>
            <a:ext cx="213001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latin typeface="Times New Roman" panose="02020603050405020304" pitchFamily="18" charset="0"/>
              </a:rPr>
              <a:t>Дано: </a:t>
            </a:r>
            <a:endParaRPr lang="en-CA" sz="2200" dirty="0" smtClean="0">
              <a:latin typeface="Cambria Math" panose="02040503050406030204" pitchFamily="18" charset="0"/>
            </a:endParaRPr>
          </a:p>
        </p:txBody>
      </p:sp>
      <p:cxnSp>
        <p:nvCxnSpPr>
          <p:cNvPr id="26" name="Straight Connector 42"/>
          <p:cNvCxnSpPr/>
          <p:nvPr/>
        </p:nvCxnSpPr>
        <p:spPr>
          <a:xfrm flipH="1">
            <a:off x="323534" y="3141852"/>
            <a:ext cx="201621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Прямоугольник 26"/>
              <p:cNvSpPr/>
              <p:nvPr/>
            </p:nvSpPr>
            <p:spPr>
              <a:xfrm>
                <a:off x="395536" y="3148975"/>
                <a:ext cx="1927031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000" b="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Положение равновесия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ru-RU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ru-RU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7" name="Прямоугольник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3148975"/>
                <a:ext cx="1927031" cy="707886"/>
              </a:xfrm>
              <a:prstGeom prst="rect">
                <a:avLst/>
              </a:prstGeom>
              <a:blipFill rotWithShape="1">
                <a:blip r:embed="rId5"/>
                <a:stretch>
                  <a:fillRect l="-3481" t="-4310" b="-146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Connector 22"/>
          <p:cNvCxnSpPr/>
          <p:nvPr/>
        </p:nvCxnSpPr>
        <p:spPr>
          <a:xfrm>
            <a:off x="2339752" y="1681009"/>
            <a:ext cx="0" cy="2052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Прямоугольник 29"/>
              <p:cNvSpPr/>
              <p:nvPr/>
            </p:nvSpPr>
            <p:spPr>
              <a:xfrm>
                <a:off x="298800" y="1707654"/>
                <a:ext cx="2096343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ru-RU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5</m:t>
                      </m:r>
                      <m:r>
                        <a:rPr lang="ru-RU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00 мкКл</m:t>
                      </m:r>
                    </m:oMath>
                  </m:oMathPara>
                </a14:m>
                <a:endParaRPr lang="ru-RU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Прямоугольник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800" y="1707654"/>
                <a:ext cx="2096343" cy="430887"/>
              </a:xfrm>
              <a:prstGeom prst="rect">
                <a:avLst/>
              </a:prstGeom>
              <a:blipFill rotWithShape="1">
                <a:blip r:embed="rId6"/>
                <a:stretch>
                  <a:fillRect t="-8451" r="-4942" b="-267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Прямоугольник 30"/>
              <p:cNvSpPr/>
              <p:nvPr/>
            </p:nvSpPr>
            <p:spPr>
              <a:xfrm>
                <a:off x="298800" y="2644919"/>
                <a:ext cx="1376724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𝑟</m:t>
                      </m:r>
                      <m:r>
                        <a:rPr lang="ru-RU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0,5 </m:t>
                      </m:r>
                      <m:r>
                        <a:rPr lang="ru-RU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м</m:t>
                      </m:r>
                    </m:oMath>
                  </m:oMathPara>
                </a14:m>
                <a:endParaRPr lang="ru-RU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Прямоугольник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800" y="2644919"/>
                <a:ext cx="1376724" cy="430887"/>
              </a:xfrm>
              <a:prstGeom prst="rect">
                <a:avLst/>
              </a:prstGeom>
              <a:blipFill rotWithShape="1">
                <a:blip r:embed="rId7"/>
                <a:stretch>
                  <a:fillRect t="-8451" r="-7522" b="-267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Прямоугольник 32"/>
              <p:cNvSpPr/>
              <p:nvPr/>
            </p:nvSpPr>
            <p:spPr>
              <a:xfrm>
                <a:off x="298800" y="2211710"/>
                <a:ext cx="2178930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ru-RU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ru-RU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  <m:r>
                        <a:rPr lang="ru-RU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00 мкКл</m:t>
                      </m:r>
                    </m:oMath>
                  </m:oMathPara>
                </a14:m>
                <a:endParaRPr lang="ru-RU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Прямоугольник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800" y="2211710"/>
                <a:ext cx="2178930" cy="430887"/>
              </a:xfrm>
              <a:prstGeom prst="rect">
                <a:avLst/>
              </a:prstGeom>
              <a:blipFill rotWithShape="1">
                <a:blip r:embed="rId8"/>
                <a:stretch>
                  <a:fillRect t="-8571" r="-3081" b="-285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Группа 6"/>
          <p:cNvGrpSpPr/>
          <p:nvPr/>
        </p:nvGrpSpPr>
        <p:grpSpPr>
          <a:xfrm>
            <a:off x="3347864" y="1347614"/>
            <a:ext cx="4935856" cy="3268647"/>
            <a:chOff x="3143997" y="1379552"/>
            <a:chExt cx="4935856" cy="3268647"/>
          </a:xfrm>
        </p:grpSpPr>
        <p:cxnSp>
          <p:nvCxnSpPr>
            <p:cNvPr id="6" name="Прямая со стрелкой 5"/>
            <p:cNvCxnSpPr/>
            <p:nvPr/>
          </p:nvCxnSpPr>
          <p:spPr>
            <a:xfrm flipV="1">
              <a:off x="6280565" y="2138541"/>
              <a:ext cx="0" cy="2118430"/>
            </a:xfrm>
            <a:prstGeom prst="straightConnector1">
              <a:avLst/>
            </a:prstGeom>
            <a:ln>
              <a:prstDash val="sysDash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Прямоугольник 40"/>
                <p:cNvSpPr/>
                <p:nvPr/>
              </p:nvSpPr>
              <p:spPr>
                <a:xfrm>
                  <a:off x="7135306" y="1379552"/>
                  <a:ext cx="494879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200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ru-RU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ru-RU" sz="2000" dirty="0"/>
                </a:p>
              </p:txBody>
            </p:sp>
          </mc:Choice>
          <mc:Fallback xmlns="">
            <p:sp>
              <p:nvSpPr>
                <p:cNvPr id="41" name="Прямоугольник 4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35306" y="1379552"/>
                  <a:ext cx="494879" cy="400110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t="-7576" r="-18519" b="-2575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Прямоугольник 41"/>
                <p:cNvSpPr/>
                <p:nvPr/>
              </p:nvSpPr>
              <p:spPr>
                <a:xfrm>
                  <a:off x="3453165" y="1379552"/>
                  <a:ext cx="488916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200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ru-RU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ru-RU" sz="2000" dirty="0"/>
                </a:p>
              </p:txBody>
            </p:sp>
          </mc:Choice>
          <mc:Fallback xmlns="">
            <p:sp>
              <p:nvSpPr>
                <p:cNvPr id="42" name="Прямоугольник 4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53165" y="1379552"/>
                  <a:ext cx="488916" cy="400110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t="-7576" r="-18750" b="-2575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Прямоугольник 42"/>
                <p:cNvSpPr/>
                <p:nvPr/>
              </p:nvSpPr>
              <p:spPr>
                <a:xfrm>
                  <a:off x="6033125" y="1379552"/>
                  <a:ext cx="494879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200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ru-RU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ru-RU" sz="2000" dirty="0"/>
                </a:p>
              </p:txBody>
            </p:sp>
          </mc:Choice>
          <mc:Fallback xmlns="">
            <p:sp>
              <p:nvSpPr>
                <p:cNvPr id="43" name="Прямоугольник 4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33125" y="1379552"/>
                  <a:ext cx="494879" cy="400110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t="-7576" r="-19753" b="-2575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" name="Группа 2"/>
            <p:cNvGrpSpPr/>
            <p:nvPr/>
          </p:nvGrpSpPr>
          <p:grpSpPr>
            <a:xfrm>
              <a:off x="3143997" y="1833929"/>
              <a:ext cx="4935856" cy="2814270"/>
              <a:chOff x="3373025" y="1917721"/>
              <a:chExt cx="3851920" cy="2196244"/>
            </a:xfrm>
          </p:grpSpPr>
          <p:cxnSp>
            <p:nvCxnSpPr>
              <p:cNvPr id="29" name="Прямая соединительная линия 28"/>
              <p:cNvCxnSpPr/>
              <p:nvPr/>
            </p:nvCxnSpPr>
            <p:spPr>
              <a:xfrm>
                <a:off x="3373025" y="2187282"/>
                <a:ext cx="3851920" cy="0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6" name="Прямая соединительная линия 35"/>
              <p:cNvCxnSpPr/>
              <p:nvPr/>
            </p:nvCxnSpPr>
            <p:spPr>
              <a:xfrm>
                <a:off x="3805073" y="2169749"/>
                <a:ext cx="0" cy="1944216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Прямая соединительная линия 36"/>
              <p:cNvCxnSpPr/>
              <p:nvPr/>
            </p:nvCxnSpPr>
            <p:spPr>
              <a:xfrm>
                <a:off x="6680926" y="2169749"/>
                <a:ext cx="0" cy="1944216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8" name="Группа 37"/>
              <p:cNvGrpSpPr/>
              <p:nvPr/>
            </p:nvGrpSpPr>
            <p:grpSpPr>
              <a:xfrm>
                <a:off x="3553045" y="1917721"/>
                <a:ext cx="504056" cy="504056"/>
                <a:chOff x="1450504" y="2618606"/>
                <a:chExt cx="914400" cy="914400"/>
              </a:xfrm>
            </p:grpSpPr>
            <p:sp>
              <p:nvSpPr>
                <p:cNvPr id="61" name="Овал 60"/>
                <p:cNvSpPr/>
                <p:nvPr/>
              </p:nvSpPr>
              <p:spPr>
                <a:xfrm>
                  <a:off x="1475656" y="2643758"/>
                  <a:ext cx="864096" cy="86409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0000">
                      <a:srgbClr val="E08785"/>
                    </a:gs>
                    <a:gs pos="60000">
                      <a:schemeClr val="accent2">
                        <a:tint val="37000"/>
                        <a:satMod val="300000"/>
                      </a:schemeClr>
                    </a:gs>
                    <a:gs pos="100000">
                      <a:schemeClr val="accent2">
                        <a:lumMod val="10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1905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2" name="Плюс 61"/>
                <p:cNvSpPr/>
                <p:nvPr/>
              </p:nvSpPr>
              <p:spPr>
                <a:xfrm>
                  <a:off x="1450504" y="2618606"/>
                  <a:ext cx="914400" cy="914400"/>
                </a:xfrm>
                <a:prstGeom prst="mathPlus">
                  <a:avLst/>
                </a:prstGeom>
                <a:gradFill flip="none" rotWithShape="1">
                  <a:gsLst>
                    <a:gs pos="0">
                      <a:srgbClr val="C00000"/>
                    </a:gs>
                    <a:gs pos="67000">
                      <a:schemeClr val="accent2">
                        <a:lumMod val="60000"/>
                        <a:lumOff val="40000"/>
                      </a:schemeClr>
                    </a:gs>
                    <a:gs pos="3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rgbClr val="C00000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19050">
                  <a:noFill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39" name="Группа 38"/>
              <p:cNvGrpSpPr/>
              <p:nvPr/>
            </p:nvGrpSpPr>
            <p:grpSpPr>
              <a:xfrm>
                <a:off x="5568761" y="1921389"/>
                <a:ext cx="504056" cy="504056"/>
                <a:chOff x="1450504" y="2618606"/>
                <a:chExt cx="914400" cy="914400"/>
              </a:xfrm>
            </p:grpSpPr>
            <p:sp>
              <p:nvSpPr>
                <p:cNvPr id="57" name="Овал 56"/>
                <p:cNvSpPr/>
                <p:nvPr/>
              </p:nvSpPr>
              <p:spPr>
                <a:xfrm>
                  <a:off x="1475656" y="2643758"/>
                  <a:ext cx="864096" cy="86409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0000">
                      <a:srgbClr val="E08785"/>
                    </a:gs>
                    <a:gs pos="60000">
                      <a:schemeClr val="accent2">
                        <a:tint val="37000"/>
                        <a:satMod val="300000"/>
                      </a:schemeClr>
                    </a:gs>
                    <a:gs pos="100000">
                      <a:schemeClr val="accent2">
                        <a:lumMod val="10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1905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8" name="Плюс 57"/>
                <p:cNvSpPr/>
                <p:nvPr/>
              </p:nvSpPr>
              <p:spPr>
                <a:xfrm>
                  <a:off x="1450504" y="2618606"/>
                  <a:ext cx="914400" cy="914400"/>
                </a:xfrm>
                <a:prstGeom prst="mathPlus">
                  <a:avLst/>
                </a:prstGeom>
                <a:gradFill flip="none" rotWithShape="1">
                  <a:gsLst>
                    <a:gs pos="0">
                      <a:srgbClr val="C00000"/>
                    </a:gs>
                    <a:gs pos="67000">
                      <a:schemeClr val="accent2">
                        <a:lumMod val="60000"/>
                        <a:lumOff val="40000"/>
                      </a:schemeClr>
                    </a:gs>
                    <a:gs pos="3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rgbClr val="C00000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19050">
                  <a:noFill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40" name="Группа 39"/>
              <p:cNvGrpSpPr/>
              <p:nvPr/>
            </p:nvGrpSpPr>
            <p:grpSpPr>
              <a:xfrm>
                <a:off x="6428898" y="1935254"/>
                <a:ext cx="504056" cy="504056"/>
                <a:chOff x="1450504" y="2618606"/>
                <a:chExt cx="914400" cy="914400"/>
              </a:xfrm>
            </p:grpSpPr>
            <p:sp>
              <p:nvSpPr>
                <p:cNvPr id="55" name="Овал 54"/>
                <p:cNvSpPr/>
                <p:nvPr/>
              </p:nvSpPr>
              <p:spPr>
                <a:xfrm>
                  <a:off x="1475656" y="2643758"/>
                  <a:ext cx="864096" cy="86409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0000">
                      <a:srgbClr val="E08785"/>
                    </a:gs>
                    <a:gs pos="60000">
                      <a:schemeClr val="accent2">
                        <a:tint val="37000"/>
                        <a:satMod val="300000"/>
                      </a:schemeClr>
                    </a:gs>
                    <a:gs pos="100000">
                      <a:schemeClr val="accent2">
                        <a:lumMod val="10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1905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6" name="Плюс 55"/>
                <p:cNvSpPr/>
                <p:nvPr/>
              </p:nvSpPr>
              <p:spPr>
                <a:xfrm>
                  <a:off x="1450504" y="2618606"/>
                  <a:ext cx="914400" cy="914400"/>
                </a:xfrm>
                <a:prstGeom prst="mathPlus">
                  <a:avLst/>
                </a:prstGeom>
                <a:gradFill flip="none" rotWithShape="1">
                  <a:gsLst>
                    <a:gs pos="0">
                      <a:srgbClr val="C00000"/>
                    </a:gs>
                    <a:gs pos="67000">
                      <a:schemeClr val="accent2">
                        <a:lumMod val="60000"/>
                        <a:lumOff val="40000"/>
                      </a:schemeClr>
                    </a:gs>
                    <a:gs pos="3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rgbClr val="C00000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19050">
                  <a:noFill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cxnSp>
            <p:nvCxnSpPr>
              <p:cNvPr id="63" name="Прямая со стрелкой 62"/>
              <p:cNvCxnSpPr/>
              <p:nvPr/>
            </p:nvCxnSpPr>
            <p:spPr>
              <a:xfrm>
                <a:off x="3831952" y="3460957"/>
                <a:ext cx="1985523" cy="0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4" name="Прямая со стрелкой 63"/>
              <p:cNvCxnSpPr/>
              <p:nvPr/>
            </p:nvCxnSpPr>
            <p:spPr>
              <a:xfrm>
                <a:off x="5817475" y="3460957"/>
                <a:ext cx="842138" cy="0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Box 64"/>
                <p:cNvSpPr txBox="1"/>
                <p:nvPr/>
              </p:nvSpPr>
              <p:spPr>
                <a:xfrm>
                  <a:off x="4568817" y="3864847"/>
                  <a:ext cx="87075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sz="2000" i="1" smtClean="0">
                            <a:latin typeface="Cambria Math"/>
                          </a:rPr>
                          <m:t>3</m:t>
                        </m:r>
                        <m:r>
                          <a:rPr lang="ru-RU" sz="2000" b="0" i="1" smtClean="0">
                            <a:latin typeface="Cambria Math"/>
                          </a:rPr>
                          <m:t>0 см</m:t>
                        </m:r>
                      </m:oMath>
                    </m:oMathPara>
                  </a14:m>
                  <a:endParaRPr lang="ru-RU" sz="2000" dirty="0"/>
                </a:p>
              </p:txBody>
            </p:sp>
          </mc:Choice>
          <mc:Fallback xmlns="">
            <p:sp>
              <p:nvSpPr>
                <p:cNvPr id="65" name="TextBox 6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68817" y="3864847"/>
                  <a:ext cx="870751" cy="400110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t="-7692" r="-9790" b="-27692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65"/>
                <p:cNvSpPr txBox="1"/>
                <p:nvPr/>
              </p:nvSpPr>
              <p:spPr>
                <a:xfrm>
                  <a:off x="6380501" y="3856861"/>
                  <a:ext cx="87075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sz="2000" i="1" smtClean="0">
                            <a:latin typeface="Cambria Math"/>
                          </a:rPr>
                          <m:t>2</m:t>
                        </m:r>
                        <m:r>
                          <a:rPr lang="ru-RU" sz="2000" b="0" i="1" smtClean="0">
                            <a:latin typeface="Cambria Math"/>
                          </a:rPr>
                          <m:t>0 см</m:t>
                        </m:r>
                      </m:oMath>
                    </m:oMathPara>
                  </a14:m>
                  <a:endParaRPr lang="ru-RU" sz="2000" dirty="0"/>
                </a:p>
              </p:txBody>
            </p:sp>
          </mc:Choice>
          <mc:Fallback xmlns="">
            <p:sp>
              <p:nvSpPr>
                <p:cNvPr id="66" name="TextBox 6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80501" y="3856861"/>
                  <a:ext cx="870751" cy="400110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 t="-7576" r="-10490" b="-2575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070902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7494"/>
            <a:ext cx="8686800" cy="1357659"/>
          </a:xfrm>
        </p:spPr>
        <p:txBody>
          <a:bodyPr>
            <a:noAutofit/>
          </a:bodyPr>
          <a:lstStyle/>
          <a:p>
            <a:pPr algn="l"/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Два равных по модулю заряда находятся в вершинах равностороннего треугольника, сторона которого равна 2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м.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Найдите модуль и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направление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напряженности в третьей вершине треугольника, если модуль заряда равен 150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нКл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21"/>
          <p:cNvSpPr/>
          <p:nvPr/>
        </p:nvSpPr>
        <p:spPr>
          <a:xfrm>
            <a:off x="251520" y="1563638"/>
            <a:ext cx="213001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latin typeface="Times New Roman" panose="02020603050405020304" pitchFamily="18" charset="0"/>
              </a:rPr>
              <a:t>Дано: </a:t>
            </a:r>
            <a:endParaRPr lang="en-CA" sz="2200" dirty="0" smtClean="0">
              <a:latin typeface="Cambria Math" panose="02040503050406030204" pitchFamily="18" charset="0"/>
            </a:endParaRPr>
          </a:p>
        </p:txBody>
      </p:sp>
      <p:cxnSp>
        <p:nvCxnSpPr>
          <p:cNvPr id="5" name="Straight Connector 42"/>
          <p:cNvCxnSpPr/>
          <p:nvPr/>
        </p:nvCxnSpPr>
        <p:spPr>
          <a:xfrm flipH="1">
            <a:off x="323534" y="3357876"/>
            <a:ext cx="201621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467544" y="3364999"/>
                <a:ext cx="792088" cy="4374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𝐸</m:t>
                          </m:r>
                        </m:e>
                      </m:acc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− ? </m:t>
                      </m:r>
                    </m:oMath>
                  </m:oMathPara>
                </a14:m>
                <a:endParaRPr lang="ru-RU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3364999"/>
                <a:ext cx="792088" cy="437492"/>
              </a:xfrm>
              <a:prstGeom prst="rect">
                <a:avLst/>
              </a:prstGeom>
              <a:blipFill rotWithShape="1">
                <a:blip r:embed="rId2"/>
                <a:stretch>
                  <a:fillRect r="-19231" b="-236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22"/>
          <p:cNvCxnSpPr/>
          <p:nvPr/>
        </p:nvCxnSpPr>
        <p:spPr>
          <a:xfrm>
            <a:off x="2339752" y="1897033"/>
            <a:ext cx="0" cy="204286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298800" y="1923678"/>
                <a:ext cx="1921616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ru-RU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=1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5</m:t>
                      </m:r>
                      <m:r>
                        <a:rPr lang="ru-RU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0 нКл</m:t>
                      </m:r>
                    </m:oMath>
                  </m:oMathPara>
                </a14:m>
                <a:endParaRPr lang="ru-RU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800" y="1923678"/>
                <a:ext cx="1921616" cy="430887"/>
              </a:xfrm>
              <a:prstGeom prst="rect">
                <a:avLst/>
              </a:prstGeom>
              <a:blipFill rotWithShape="1">
                <a:blip r:embed="rId3"/>
                <a:stretch>
                  <a:fillRect t="-8571" r="-5714" b="-285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298800" y="2860943"/>
                <a:ext cx="1186607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𝑎</m:t>
                      </m:r>
                      <m:r>
                        <a:rPr lang="ru-RU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2 </m:t>
                      </m:r>
                      <m:r>
                        <a:rPr lang="ru-RU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м</m:t>
                      </m:r>
                    </m:oMath>
                  </m:oMathPara>
                </a14:m>
                <a:endParaRPr lang="ru-RU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800" y="2860943"/>
                <a:ext cx="1186607" cy="430887"/>
              </a:xfrm>
              <a:prstGeom prst="rect">
                <a:avLst/>
              </a:prstGeom>
              <a:blipFill rotWithShape="1">
                <a:blip r:embed="rId4"/>
                <a:stretch>
                  <a:fillRect t="-8451" r="-8718" b="-267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298800" y="2427734"/>
                <a:ext cx="2138149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ru-RU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=−150 нКл</m:t>
                      </m:r>
                    </m:oMath>
                  </m:oMathPara>
                </a14:m>
                <a:endParaRPr lang="ru-RU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800" y="2427734"/>
                <a:ext cx="2138149" cy="430887"/>
              </a:xfrm>
              <a:prstGeom prst="rect">
                <a:avLst/>
              </a:prstGeom>
              <a:blipFill rotWithShape="1">
                <a:blip r:embed="rId5"/>
                <a:stretch>
                  <a:fillRect t="-8451" r="-4843" b="-267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627784" y="1203597"/>
                <a:ext cx="1284326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150</m:t>
                      </m:r>
                      <m:r>
                        <a:rPr lang="ru-RU" sz="2200" b="0" i="1" smtClean="0">
                          <a:latin typeface="Cambria Math"/>
                          <a:ea typeface="Cambria Math"/>
                        </a:rPr>
                        <m:t> нКл</m:t>
                      </m:r>
                    </m:oMath>
                  </m:oMathPara>
                </a14:m>
                <a:endParaRPr lang="ru-RU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1203597"/>
                <a:ext cx="1284326" cy="430887"/>
              </a:xfrm>
              <a:prstGeom prst="rect">
                <a:avLst/>
              </a:prstGeom>
              <a:blipFill rotWithShape="1">
                <a:blip r:embed="rId6"/>
                <a:stretch>
                  <a:fillRect t="-8451" r="-8057" b="-267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708139" y="567904"/>
                <a:ext cx="655949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200" b="0" i="1" smtClean="0">
                          <a:latin typeface="Cambria Math"/>
                          <a:ea typeface="Cambria Math"/>
                        </a:rPr>
                        <m:t>2 м</m:t>
                      </m:r>
                    </m:oMath>
                  </m:oMathPara>
                </a14:m>
                <a:endParaRPr lang="ru-RU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8139" y="567904"/>
                <a:ext cx="655949" cy="430887"/>
              </a:xfrm>
              <a:prstGeom prst="rect">
                <a:avLst/>
              </a:prstGeom>
              <a:blipFill rotWithShape="1">
                <a:blip r:embed="rId7"/>
                <a:stretch>
                  <a:fillRect t="-8451" r="-16667" b="-267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Группа 25"/>
          <p:cNvGrpSpPr/>
          <p:nvPr/>
        </p:nvGrpSpPr>
        <p:grpSpPr>
          <a:xfrm>
            <a:off x="5724128" y="1635646"/>
            <a:ext cx="2852419" cy="1594695"/>
            <a:chOff x="5103957" y="1635646"/>
            <a:chExt cx="2852419" cy="1594695"/>
          </a:xfrm>
        </p:grpSpPr>
        <p:sp>
          <p:nvSpPr>
            <p:cNvPr id="15" name="Равнобедренный треугольник 14"/>
            <p:cNvSpPr/>
            <p:nvPr/>
          </p:nvSpPr>
          <p:spPr>
            <a:xfrm rot="10800000">
              <a:off x="5652120" y="1897033"/>
              <a:ext cx="1656184" cy="1297305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6" name="Группа 15"/>
            <p:cNvGrpSpPr/>
            <p:nvPr/>
          </p:nvGrpSpPr>
          <p:grpSpPr>
            <a:xfrm>
              <a:off x="5533310" y="1697876"/>
              <a:ext cx="369818" cy="369818"/>
              <a:chOff x="1450504" y="2618606"/>
              <a:chExt cx="914400" cy="914400"/>
            </a:xfrm>
          </p:grpSpPr>
          <p:sp>
            <p:nvSpPr>
              <p:cNvPr id="17" name="Овал 16"/>
              <p:cNvSpPr/>
              <p:nvPr/>
            </p:nvSpPr>
            <p:spPr>
              <a:xfrm>
                <a:off x="1475656" y="2643758"/>
                <a:ext cx="864096" cy="86409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30000">
                    <a:srgbClr val="E08785"/>
                  </a:gs>
                  <a:gs pos="60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lumMod val="10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" name="Плюс 17"/>
              <p:cNvSpPr/>
              <p:nvPr/>
            </p:nvSpPr>
            <p:spPr>
              <a:xfrm>
                <a:off x="1450504" y="2618606"/>
                <a:ext cx="914400" cy="914400"/>
              </a:xfrm>
              <a:prstGeom prst="mathPlus">
                <a:avLst/>
              </a:prstGeom>
              <a:gradFill flip="none" rotWithShape="1">
                <a:gsLst>
                  <a:gs pos="0">
                    <a:srgbClr val="C00000"/>
                  </a:gs>
                  <a:gs pos="67000">
                    <a:schemeClr val="accent2">
                      <a:lumMod val="60000"/>
                      <a:lumOff val="40000"/>
                    </a:schemeClr>
                  </a:gs>
                  <a:gs pos="33000">
                    <a:schemeClr val="accent2">
                      <a:lumMod val="60000"/>
                      <a:lumOff val="40000"/>
                    </a:schemeClr>
                  </a:gs>
                  <a:gs pos="100000">
                    <a:srgbClr val="C00000"/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9" name="Группа 18"/>
            <p:cNvGrpSpPr/>
            <p:nvPr/>
          </p:nvGrpSpPr>
          <p:grpSpPr>
            <a:xfrm>
              <a:off x="7092280" y="1697876"/>
              <a:ext cx="369818" cy="369818"/>
              <a:chOff x="2750025" y="2665462"/>
              <a:chExt cx="914399" cy="914400"/>
            </a:xfrm>
          </p:grpSpPr>
          <p:sp>
            <p:nvSpPr>
              <p:cNvPr id="20" name="Овал 19"/>
              <p:cNvSpPr/>
              <p:nvPr/>
            </p:nvSpPr>
            <p:spPr>
              <a:xfrm>
                <a:off x="2775181" y="2690613"/>
                <a:ext cx="864097" cy="864096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30000">
                    <a:schemeClr val="accent1">
                      <a:lumMod val="40000"/>
                      <a:lumOff val="60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tx2">
                      <a:lumMod val="60000"/>
                      <a:lumOff val="4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Минус 20"/>
              <p:cNvSpPr/>
              <p:nvPr/>
            </p:nvSpPr>
            <p:spPr>
              <a:xfrm>
                <a:off x="2750025" y="2665462"/>
                <a:ext cx="914399" cy="914400"/>
              </a:xfrm>
              <a:prstGeom prst="mathMinus">
                <a:avLst/>
              </a:prstGeom>
              <a:gradFill>
                <a:gsLst>
                  <a:gs pos="0">
                    <a:schemeClr val="tx2">
                      <a:lumMod val="50000"/>
                    </a:schemeClr>
                  </a:gs>
                  <a:gs pos="30000">
                    <a:schemeClr val="tx2">
                      <a:lumMod val="40000"/>
                      <a:lumOff val="60000"/>
                    </a:schemeClr>
                  </a:gs>
                  <a:gs pos="59000">
                    <a:schemeClr val="tx2">
                      <a:lumMod val="40000"/>
                      <a:lumOff val="60000"/>
                    </a:schemeClr>
                  </a:gs>
                  <a:gs pos="100000">
                    <a:schemeClr val="tx2">
                      <a:lumMod val="5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5103957" y="1635646"/>
                  <a:ext cx="54816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2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ru-RU" sz="2400" dirty="0"/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03957" y="1635646"/>
                  <a:ext cx="548163" cy="461665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t="-10526" r="-22222" b="-2894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7401096" y="1635646"/>
                  <a:ext cx="55528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2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ru-RU" sz="2400" dirty="0"/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01096" y="1635646"/>
                  <a:ext cx="555280" cy="461665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t="-10526" r="-21978" b="-2894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Овал 24"/>
            <p:cNvSpPr/>
            <p:nvPr/>
          </p:nvSpPr>
          <p:spPr>
            <a:xfrm>
              <a:off x="6444208" y="3158333"/>
              <a:ext cx="72008" cy="72008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28" name="Прямая со стрелкой 27"/>
          <p:cNvCxnSpPr/>
          <p:nvPr/>
        </p:nvCxnSpPr>
        <p:spPr>
          <a:xfrm>
            <a:off x="6369405" y="2048699"/>
            <a:ext cx="736534" cy="1162275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cxnSpLocks noChangeAspect="1"/>
          </p:cNvCxnSpPr>
          <p:nvPr/>
        </p:nvCxnSpPr>
        <p:spPr>
          <a:xfrm flipV="1">
            <a:off x="7100383" y="2048699"/>
            <a:ext cx="731898" cy="1141118"/>
          </a:xfrm>
          <a:prstGeom prst="straightConnector1">
            <a:avLst/>
          </a:prstGeom>
          <a:ln w="28575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7568435" y="2171706"/>
                <a:ext cx="540341" cy="4720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20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220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𝐸</m:t>
                              </m:r>
                            </m:e>
                          </m:acc>
                        </m:e>
                        <m:sub>
                          <m:r>
                            <a:rPr lang="en-US" sz="22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8435" y="2171706"/>
                <a:ext cx="540341" cy="472052"/>
              </a:xfrm>
              <a:prstGeom prst="rect">
                <a:avLst/>
              </a:prstGeom>
              <a:blipFill rotWithShape="1">
                <a:blip r:embed="rId10"/>
                <a:stretch>
                  <a:fillRect r="-20455" b="-2435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6386563" y="2603754"/>
                <a:ext cx="533800" cy="4720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20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220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𝐸</m:t>
                              </m:r>
                            </m:e>
                          </m:acc>
                        </m:e>
                        <m:sub>
                          <m:r>
                            <a:rPr lang="ru-RU" sz="22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6563" y="2603754"/>
                <a:ext cx="533800" cy="472052"/>
              </a:xfrm>
              <a:prstGeom prst="rect">
                <a:avLst/>
              </a:prstGeom>
              <a:blipFill rotWithShape="1">
                <a:blip r:embed="rId11"/>
                <a:stretch>
                  <a:fillRect r="-20690" b="-2435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Прямая со стрелкой 39"/>
          <p:cNvCxnSpPr/>
          <p:nvPr/>
        </p:nvCxnSpPr>
        <p:spPr>
          <a:xfrm>
            <a:off x="7083218" y="3183971"/>
            <a:ext cx="736534" cy="1162275"/>
          </a:xfrm>
          <a:prstGeom prst="straightConnector1">
            <a:avLst/>
          </a:prstGeom>
          <a:ln w="28575"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7208395" y="3899898"/>
                <a:ext cx="533800" cy="4720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20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220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𝐸</m:t>
                              </m:r>
                            </m:e>
                          </m:acc>
                        </m:e>
                        <m:sub>
                          <m:r>
                            <a:rPr lang="ru-RU" sz="22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8395" y="3899898"/>
                <a:ext cx="533800" cy="472052"/>
              </a:xfrm>
              <a:prstGeom prst="rect">
                <a:avLst/>
              </a:prstGeom>
              <a:blipFill rotWithShape="1">
                <a:blip r:embed="rId12"/>
                <a:stretch>
                  <a:fillRect r="-20455" b="-2597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Прямая со стрелкой 41"/>
          <p:cNvCxnSpPr/>
          <p:nvPr/>
        </p:nvCxnSpPr>
        <p:spPr>
          <a:xfrm>
            <a:off x="7100383" y="3194337"/>
            <a:ext cx="1425600" cy="0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Прямоугольник 44"/>
              <p:cNvSpPr/>
              <p:nvPr/>
            </p:nvSpPr>
            <p:spPr>
              <a:xfrm>
                <a:off x="8428434" y="2787774"/>
                <a:ext cx="436145" cy="4720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2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200" i="1">
                              <a:latin typeface="Cambria Math"/>
                            </a:rPr>
                            <m:t>𝐸</m:t>
                          </m:r>
                        </m:e>
                      </m:acc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45" name="Прямоугольник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8434" y="2787774"/>
                <a:ext cx="436145" cy="472052"/>
              </a:xfrm>
              <a:prstGeom prst="rect">
                <a:avLst/>
              </a:prstGeom>
              <a:blipFill rotWithShape="1">
                <a:blip r:embed="rId13"/>
                <a:stretch>
                  <a:fillRect r="-23944" b="-2435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Дуга 45"/>
          <p:cNvSpPr/>
          <p:nvPr/>
        </p:nvSpPr>
        <p:spPr>
          <a:xfrm>
            <a:off x="7055439" y="3003230"/>
            <a:ext cx="363768" cy="363768"/>
          </a:xfrm>
          <a:prstGeom prst="arc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Дуга 46"/>
          <p:cNvSpPr/>
          <p:nvPr/>
        </p:nvSpPr>
        <p:spPr>
          <a:xfrm rot="4407122">
            <a:off x="7026509" y="3084365"/>
            <a:ext cx="363768" cy="363768"/>
          </a:xfrm>
          <a:prstGeom prst="arc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Дуга 47"/>
          <p:cNvSpPr/>
          <p:nvPr/>
        </p:nvSpPr>
        <p:spPr>
          <a:xfrm rot="19616805">
            <a:off x="6873554" y="2881668"/>
            <a:ext cx="363768" cy="363768"/>
          </a:xfrm>
          <a:prstGeom prst="arc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6750434" y="2470837"/>
                <a:ext cx="665567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</a:rPr>
                        <m:t>60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°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0434" y="2470837"/>
                <a:ext cx="665567" cy="430887"/>
              </a:xfrm>
              <a:prstGeom prst="rect">
                <a:avLst/>
              </a:prstGeom>
              <a:blipFill rotWithShape="1">
                <a:blip r:embed="rId14"/>
                <a:stretch>
                  <a:fillRect t="-8451" r="-16364" b="-267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7352411" y="2758930"/>
                <a:ext cx="665567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</a:rPr>
                        <m:t>60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°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2411" y="2758930"/>
                <a:ext cx="665567" cy="430887"/>
              </a:xfrm>
              <a:prstGeom prst="rect">
                <a:avLst/>
              </a:prstGeom>
              <a:blipFill rotWithShape="1">
                <a:blip r:embed="rId15"/>
                <a:stretch>
                  <a:fillRect t="-8571" r="-17431" b="-285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7363992" y="3183971"/>
                <a:ext cx="665567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</a:rPr>
                        <m:t>60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°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3992" y="3183971"/>
                <a:ext cx="665567" cy="430887"/>
              </a:xfrm>
              <a:prstGeom prst="rect">
                <a:avLst/>
              </a:prstGeom>
              <a:blipFill rotWithShape="1">
                <a:blip r:embed="rId16"/>
                <a:stretch>
                  <a:fillRect t="-8451" r="-17431" b="-267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Прямая соединительная линия 52"/>
          <p:cNvCxnSpPr/>
          <p:nvPr/>
        </p:nvCxnSpPr>
        <p:spPr>
          <a:xfrm flipH="1">
            <a:off x="7819753" y="3194338"/>
            <a:ext cx="697111" cy="1127233"/>
          </a:xfrm>
          <a:prstGeom prst="line">
            <a:avLst/>
          </a:prstGeom>
          <a:ln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 flipH="1" flipV="1">
            <a:off x="7819752" y="2087696"/>
            <a:ext cx="697113" cy="1088706"/>
          </a:xfrm>
          <a:prstGeom prst="line">
            <a:avLst/>
          </a:prstGeom>
          <a:ln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2436949" y="1851670"/>
                <a:ext cx="1714828" cy="4720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𝐸</m:t>
                          </m:r>
                        </m:e>
                      </m:acc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𝐸</m:t>
                              </m:r>
                            </m:e>
                          </m:acc>
                        </m:e>
                        <m:sub>
                          <m:r>
                            <a:rPr lang="en-US" sz="22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2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200" i="1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𝐸</m:t>
                              </m:r>
                            </m:e>
                          </m:acc>
                        </m:e>
                        <m:sub>
                          <m:r>
                            <a:rPr lang="en-US" sz="22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6949" y="1851670"/>
                <a:ext cx="1714828" cy="472052"/>
              </a:xfrm>
              <a:prstGeom prst="rect">
                <a:avLst/>
              </a:prstGeom>
              <a:blipFill rotWithShape="1">
                <a:blip r:embed="rId17"/>
                <a:stretch>
                  <a:fillRect r="-6050" b="-2597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Дуга 67"/>
          <p:cNvSpPr/>
          <p:nvPr/>
        </p:nvSpPr>
        <p:spPr>
          <a:xfrm rot="18940162">
            <a:off x="7643180" y="4015224"/>
            <a:ext cx="363768" cy="363768"/>
          </a:xfrm>
          <a:prstGeom prst="arc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7611447" y="3651870"/>
                <a:ext cx="427233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1447" y="3651870"/>
                <a:ext cx="427233" cy="430887"/>
              </a:xfrm>
              <a:prstGeom prst="rect">
                <a:avLst/>
              </a:prstGeom>
              <a:blipFill rotWithShape="1">
                <a:blip r:embed="rId18"/>
                <a:stretch>
                  <a:fillRect t="-8451" r="-24286" b="-267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2436949" y="2285140"/>
                <a:ext cx="3767634" cy="7813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</a:rPr>
                        <m:t>𝐸</m:t>
                      </m:r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22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22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200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22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latin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22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200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sz="220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200" i="0" smtClean="0">
                                  <a:latin typeface="Cambria Math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sz="2200" i="1" smtClean="0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</m:func>
                        </m:e>
                      </m:rad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6949" y="2285140"/>
                <a:ext cx="3767634" cy="781304"/>
              </a:xfrm>
              <a:prstGeom prst="rect">
                <a:avLst/>
              </a:prstGeom>
              <a:blipFill rotWithShape="1">
                <a:blip r:embed="rId19"/>
                <a:stretch>
                  <a:fillRect r="-242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2436949" y="2283718"/>
                <a:ext cx="3160096" cy="7813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</a:rPr>
                        <m:t>𝐸</m:t>
                      </m:r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en-US" sz="22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22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200" b="0" i="1" smtClean="0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en-US" sz="22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latin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22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func>
                            <m:funcPr>
                              <m:ctrlPr>
                                <a:rPr lang="en-US" sz="220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200" i="0" smtClean="0">
                                  <a:latin typeface="Cambria Math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sz="2200" i="1" smtClean="0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</m:func>
                        </m:e>
                      </m:rad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6949" y="2283718"/>
                <a:ext cx="3160096" cy="781304"/>
              </a:xfrm>
              <a:prstGeom prst="rect">
                <a:avLst/>
              </a:prstGeom>
              <a:blipFill rotWithShape="1">
                <a:blip r:embed="rId20"/>
                <a:stretch>
                  <a:fillRect r="-30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2381535" y="3083085"/>
                <a:ext cx="2171620" cy="7446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/>
                            </a:rPr>
                            <m:t>𝑘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2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latin typeface="Cambria Math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22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1535" y="3083085"/>
                <a:ext cx="2171620" cy="744691"/>
              </a:xfrm>
              <a:prstGeom prst="rect">
                <a:avLst/>
              </a:prstGeom>
              <a:blipFill rotWithShape="1">
                <a:blip r:embed="rId21"/>
                <a:stretch>
                  <a:fillRect r="-449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2381535" y="3901330"/>
                <a:ext cx="2845779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200" i="1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=180−120=60°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1535" y="3901330"/>
                <a:ext cx="2845779" cy="430887"/>
              </a:xfrm>
              <a:prstGeom prst="rect">
                <a:avLst/>
              </a:prstGeom>
              <a:blipFill rotWithShape="1">
                <a:blip r:embed="rId22"/>
                <a:stretch>
                  <a:fillRect t="-8451" r="-3433" b="-267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2411760" y="4373111"/>
                <a:ext cx="920317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𝑟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𝑎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4373111"/>
                <a:ext cx="920317" cy="430887"/>
              </a:xfrm>
              <a:prstGeom prst="rect">
                <a:avLst/>
              </a:prstGeom>
              <a:blipFill rotWithShape="1">
                <a:blip r:embed="rId23"/>
                <a:stretch>
                  <a:fillRect t="-8451" r="-11258" b="-267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7" name="Группа 76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78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9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23519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6.75301E-7 L -0.18039 0.1819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28" y="9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65187E-7 L -0.43663 0.4455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40" y="222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9" grpId="0"/>
      <p:bldP spid="10" grpId="0"/>
      <p:bldP spid="12" grpId="0"/>
      <p:bldP spid="12" grpId="1"/>
      <p:bldP spid="12" grpId="2"/>
      <p:bldP spid="13" grpId="0"/>
      <p:bldP spid="13" grpId="1"/>
      <p:bldP spid="13" grpId="2"/>
      <p:bldP spid="38" grpId="0"/>
      <p:bldP spid="39" grpId="0"/>
      <p:bldP spid="41" grpId="0"/>
      <p:bldP spid="45" grpId="0"/>
      <p:bldP spid="46" grpId="0" animBg="1"/>
      <p:bldP spid="47" grpId="0" animBg="1"/>
      <p:bldP spid="48" grpId="0" animBg="1"/>
      <p:bldP spid="49" grpId="0"/>
      <p:bldP spid="50" grpId="0"/>
      <p:bldP spid="51" grpId="0"/>
      <p:bldP spid="66" grpId="0"/>
      <p:bldP spid="68" grpId="0" animBg="1"/>
      <p:bldP spid="69" grpId="0"/>
      <p:bldP spid="71" grpId="0"/>
      <p:bldP spid="71" grpId="1"/>
      <p:bldP spid="72" grpId="0"/>
      <p:bldP spid="73" grpId="0"/>
      <p:bldP spid="74" grpId="0"/>
      <p:bldP spid="7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1"/>
          <p:cNvSpPr/>
          <p:nvPr/>
        </p:nvSpPr>
        <p:spPr>
          <a:xfrm>
            <a:off x="251520" y="1563638"/>
            <a:ext cx="213001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latin typeface="Times New Roman" panose="02020603050405020304" pitchFamily="18" charset="0"/>
              </a:rPr>
              <a:t>Дано: </a:t>
            </a:r>
            <a:endParaRPr lang="en-CA" sz="2200" dirty="0" smtClean="0">
              <a:latin typeface="Cambria Math" panose="02040503050406030204" pitchFamily="18" charset="0"/>
            </a:endParaRPr>
          </a:p>
        </p:txBody>
      </p:sp>
      <p:cxnSp>
        <p:nvCxnSpPr>
          <p:cNvPr id="5" name="Straight Connector 42"/>
          <p:cNvCxnSpPr/>
          <p:nvPr/>
        </p:nvCxnSpPr>
        <p:spPr>
          <a:xfrm flipH="1">
            <a:off x="323534" y="3357876"/>
            <a:ext cx="201621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467544" y="3364999"/>
                <a:ext cx="792088" cy="4374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𝐸</m:t>
                          </m:r>
                        </m:e>
                      </m:acc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− ? </m:t>
                      </m:r>
                    </m:oMath>
                  </m:oMathPara>
                </a14:m>
                <a:endParaRPr lang="ru-RU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3364999"/>
                <a:ext cx="792088" cy="437492"/>
              </a:xfrm>
              <a:prstGeom prst="rect">
                <a:avLst/>
              </a:prstGeom>
              <a:blipFill rotWithShape="1">
                <a:blip r:embed="rId2"/>
                <a:stretch>
                  <a:fillRect r="-19231" b="-236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22"/>
          <p:cNvCxnSpPr/>
          <p:nvPr/>
        </p:nvCxnSpPr>
        <p:spPr>
          <a:xfrm>
            <a:off x="2339752" y="1897033"/>
            <a:ext cx="0" cy="204286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298800" y="1923678"/>
                <a:ext cx="1921616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ru-RU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=1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5</m:t>
                      </m:r>
                      <m:r>
                        <a:rPr lang="ru-RU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0 нКл</m:t>
                      </m:r>
                    </m:oMath>
                  </m:oMathPara>
                </a14:m>
                <a:endParaRPr lang="ru-RU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800" y="1923678"/>
                <a:ext cx="1921616" cy="430887"/>
              </a:xfrm>
              <a:prstGeom prst="rect">
                <a:avLst/>
              </a:prstGeom>
              <a:blipFill rotWithShape="1">
                <a:blip r:embed="rId3"/>
                <a:stretch>
                  <a:fillRect t="-8571" r="-5714" b="-285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298800" y="2860943"/>
                <a:ext cx="1186607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𝑎</m:t>
                      </m:r>
                      <m:r>
                        <a:rPr lang="ru-RU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2 </m:t>
                      </m:r>
                      <m:r>
                        <a:rPr lang="ru-RU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м</m:t>
                      </m:r>
                    </m:oMath>
                  </m:oMathPara>
                </a14:m>
                <a:endParaRPr lang="ru-RU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800" y="2860943"/>
                <a:ext cx="1186607" cy="430887"/>
              </a:xfrm>
              <a:prstGeom prst="rect">
                <a:avLst/>
              </a:prstGeom>
              <a:blipFill rotWithShape="1">
                <a:blip r:embed="rId4"/>
                <a:stretch>
                  <a:fillRect t="-8451" r="-8718" b="-267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298800" y="2427734"/>
                <a:ext cx="2138149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ru-RU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=−150 нКл</m:t>
                      </m:r>
                    </m:oMath>
                  </m:oMathPara>
                </a14:m>
                <a:endParaRPr lang="ru-RU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800" y="2427734"/>
                <a:ext cx="2138149" cy="430887"/>
              </a:xfrm>
              <a:prstGeom prst="rect">
                <a:avLst/>
              </a:prstGeom>
              <a:blipFill rotWithShape="1">
                <a:blip r:embed="rId5"/>
                <a:stretch>
                  <a:fillRect t="-8451" r="-4843" b="-267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Группа 25"/>
          <p:cNvGrpSpPr/>
          <p:nvPr/>
        </p:nvGrpSpPr>
        <p:grpSpPr>
          <a:xfrm>
            <a:off x="5724128" y="1635646"/>
            <a:ext cx="2852419" cy="1594695"/>
            <a:chOff x="5103957" y="1635646"/>
            <a:chExt cx="2852419" cy="1594695"/>
          </a:xfrm>
        </p:grpSpPr>
        <p:sp>
          <p:nvSpPr>
            <p:cNvPr id="15" name="Равнобедренный треугольник 14"/>
            <p:cNvSpPr/>
            <p:nvPr/>
          </p:nvSpPr>
          <p:spPr>
            <a:xfrm rot="10800000">
              <a:off x="5652120" y="1897033"/>
              <a:ext cx="1656184" cy="1297305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6" name="Группа 15"/>
            <p:cNvGrpSpPr/>
            <p:nvPr/>
          </p:nvGrpSpPr>
          <p:grpSpPr>
            <a:xfrm>
              <a:off x="5533310" y="1697876"/>
              <a:ext cx="369818" cy="369818"/>
              <a:chOff x="1450504" y="2618606"/>
              <a:chExt cx="914400" cy="914400"/>
            </a:xfrm>
          </p:grpSpPr>
          <p:sp>
            <p:nvSpPr>
              <p:cNvPr id="17" name="Овал 16"/>
              <p:cNvSpPr/>
              <p:nvPr/>
            </p:nvSpPr>
            <p:spPr>
              <a:xfrm>
                <a:off x="1475656" y="2643758"/>
                <a:ext cx="864096" cy="86409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30000">
                    <a:srgbClr val="E08785"/>
                  </a:gs>
                  <a:gs pos="60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lumMod val="10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" name="Плюс 17"/>
              <p:cNvSpPr/>
              <p:nvPr/>
            </p:nvSpPr>
            <p:spPr>
              <a:xfrm>
                <a:off x="1450504" y="2618606"/>
                <a:ext cx="914400" cy="914400"/>
              </a:xfrm>
              <a:prstGeom prst="mathPlus">
                <a:avLst/>
              </a:prstGeom>
              <a:gradFill flip="none" rotWithShape="1">
                <a:gsLst>
                  <a:gs pos="0">
                    <a:srgbClr val="C00000"/>
                  </a:gs>
                  <a:gs pos="67000">
                    <a:schemeClr val="accent2">
                      <a:lumMod val="60000"/>
                      <a:lumOff val="40000"/>
                    </a:schemeClr>
                  </a:gs>
                  <a:gs pos="33000">
                    <a:schemeClr val="accent2">
                      <a:lumMod val="60000"/>
                      <a:lumOff val="40000"/>
                    </a:schemeClr>
                  </a:gs>
                  <a:gs pos="100000">
                    <a:srgbClr val="C00000"/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9" name="Группа 18"/>
            <p:cNvGrpSpPr/>
            <p:nvPr/>
          </p:nvGrpSpPr>
          <p:grpSpPr>
            <a:xfrm>
              <a:off x="7092280" y="1697876"/>
              <a:ext cx="369818" cy="369818"/>
              <a:chOff x="2750025" y="2665462"/>
              <a:chExt cx="914399" cy="914400"/>
            </a:xfrm>
          </p:grpSpPr>
          <p:sp>
            <p:nvSpPr>
              <p:cNvPr id="20" name="Овал 19"/>
              <p:cNvSpPr/>
              <p:nvPr/>
            </p:nvSpPr>
            <p:spPr>
              <a:xfrm>
                <a:off x="2775181" y="2690613"/>
                <a:ext cx="864097" cy="864096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30000">
                    <a:schemeClr val="accent1">
                      <a:lumMod val="40000"/>
                      <a:lumOff val="60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tx2">
                      <a:lumMod val="60000"/>
                      <a:lumOff val="4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Минус 20"/>
              <p:cNvSpPr/>
              <p:nvPr/>
            </p:nvSpPr>
            <p:spPr>
              <a:xfrm>
                <a:off x="2750025" y="2665462"/>
                <a:ext cx="914399" cy="914400"/>
              </a:xfrm>
              <a:prstGeom prst="mathMinus">
                <a:avLst/>
              </a:prstGeom>
              <a:gradFill>
                <a:gsLst>
                  <a:gs pos="0">
                    <a:schemeClr val="tx2">
                      <a:lumMod val="50000"/>
                    </a:schemeClr>
                  </a:gs>
                  <a:gs pos="30000">
                    <a:schemeClr val="tx2">
                      <a:lumMod val="40000"/>
                      <a:lumOff val="60000"/>
                    </a:schemeClr>
                  </a:gs>
                  <a:gs pos="59000">
                    <a:schemeClr val="tx2">
                      <a:lumMod val="40000"/>
                      <a:lumOff val="60000"/>
                    </a:schemeClr>
                  </a:gs>
                  <a:gs pos="100000">
                    <a:schemeClr val="tx2">
                      <a:lumMod val="5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5103957" y="1635646"/>
                  <a:ext cx="54816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2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ru-RU" sz="2400" dirty="0"/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03957" y="1635646"/>
                  <a:ext cx="548163" cy="46166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t="-10526" r="-22222" b="-2894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7401096" y="1635646"/>
                  <a:ext cx="55528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2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ru-RU" sz="2400" dirty="0"/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01096" y="1635646"/>
                  <a:ext cx="555280" cy="461665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t="-10526" r="-21978" b="-2894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Овал 24"/>
            <p:cNvSpPr/>
            <p:nvPr/>
          </p:nvSpPr>
          <p:spPr>
            <a:xfrm>
              <a:off x="6444208" y="3158333"/>
              <a:ext cx="72008" cy="72008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28" name="Прямая со стрелкой 27"/>
          <p:cNvCxnSpPr/>
          <p:nvPr/>
        </p:nvCxnSpPr>
        <p:spPr>
          <a:xfrm>
            <a:off x="6369405" y="2048699"/>
            <a:ext cx="736534" cy="1162275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cxnSpLocks noChangeAspect="1"/>
          </p:cNvCxnSpPr>
          <p:nvPr/>
        </p:nvCxnSpPr>
        <p:spPr>
          <a:xfrm flipV="1">
            <a:off x="7100383" y="2048699"/>
            <a:ext cx="731898" cy="1141118"/>
          </a:xfrm>
          <a:prstGeom prst="straightConnector1">
            <a:avLst/>
          </a:prstGeom>
          <a:ln w="28575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7568435" y="2171706"/>
                <a:ext cx="540341" cy="4720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20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220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𝐸</m:t>
                              </m:r>
                            </m:e>
                          </m:acc>
                        </m:e>
                        <m:sub>
                          <m:r>
                            <a:rPr lang="en-US" sz="22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8435" y="2171706"/>
                <a:ext cx="540341" cy="472052"/>
              </a:xfrm>
              <a:prstGeom prst="rect">
                <a:avLst/>
              </a:prstGeom>
              <a:blipFill rotWithShape="1">
                <a:blip r:embed="rId8"/>
                <a:stretch>
                  <a:fillRect r="-20455" b="-2435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6386563" y="2603754"/>
                <a:ext cx="533800" cy="4720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20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220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𝐸</m:t>
                              </m:r>
                            </m:e>
                          </m:acc>
                        </m:e>
                        <m:sub>
                          <m:r>
                            <a:rPr lang="ru-RU" sz="22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6563" y="2603754"/>
                <a:ext cx="533800" cy="472052"/>
              </a:xfrm>
              <a:prstGeom prst="rect">
                <a:avLst/>
              </a:prstGeom>
              <a:blipFill rotWithShape="1">
                <a:blip r:embed="rId9"/>
                <a:stretch>
                  <a:fillRect r="-20690" b="-2435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Прямая со стрелкой 39"/>
          <p:cNvCxnSpPr/>
          <p:nvPr/>
        </p:nvCxnSpPr>
        <p:spPr>
          <a:xfrm>
            <a:off x="7083218" y="3183971"/>
            <a:ext cx="736534" cy="1162275"/>
          </a:xfrm>
          <a:prstGeom prst="straightConnector1">
            <a:avLst/>
          </a:prstGeom>
          <a:ln w="28575"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7208395" y="3899898"/>
                <a:ext cx="533800" cy="4720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20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220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𝐸</m:t>
                              </m:r>
                            </m:e>
                          </m:acc>
                        </m:e>
                        <m:sub>
                          <m:r>
                            <a:rPr lang="ru-RU" sz="22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8395" y="3899898"/>
                <a:ext cx="533800" cy="472052"/>
              </a:xfrm>
              <a:prstGeom prst="rect">
                <a:avLst/>
              </a:prstGeom>
              <a:blipFill rotWithShape="1">
                <a:blip r:embed="rId10"/>
                <a:stretch>
                  <a:fillRect r="-20455" b="-2597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Прямая со стрелкой 41"/>
          <p:cNvCxnSpPr/>
          <p:nvPr/>
        </p:nvCxnSpPr>
        <p:spPr>
          <a:xfrm>
            <a:off x="7100383" y="3194337"/>
            <a:ext cx="1425600" cy="0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Прямоугольник 44"/>
              <p:cNvSpPr/>
              <p:nvPr/>
            </p:nvSpPr>
            <p:spPr>
              <a:xfrm>
                <a:off x="8428434" y="2787774"/>
                <a:ext cx="436145" cy="4720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2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200" i="1">
                              <a:latin typeface="Cambria Math"/>
                            </a:rPr>
                            <m:t>𝐸</m:t>
                          </m:r>
                        </m:e>
                      </m:acc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45" name="Прямоугольник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8434" y="2787774"/>
                <a:ext cx="436145" cy="472052"/>
              </a:xfrm>
              <a:prstGeom prst="rect">
                <a:avLst/>
              </a:prstGeom>
              <a:blipFill rotWithShape="1">
                <a:blip r:embed="rId11"/>
                <a:stretch>
                  <a:fillRect r="-23944" b="-2435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Дуга 45"/>
          <p:cNvSpPr/>
          <p:nvPr/>
        </p:nvSpPr>
        <p:spPr>
          <a:xfrm>
            <a:off x="7055439" y="3003230"/>
            <a:ext cx="363768" cy="363768"/>
          </a:xfrm>
          <a:prstGeom prst="arc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Дуга 46"/>
          <p:cNvSpPr/>
          <p:nvPr/>
        </p:nvSpPr>
        <p:spPr>
          <a:xfrm rot="4407122">
            <a:off x="7026509" y="3084365"/>
            <a:ext cx="363768" cy="363768"/>
          </a:xfrm>
          <a:prstGeom prst="arc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Дуга 47"/>
          <p:cNvSpPr/>
          <p:nvPr/>
        </p:nvSpPr>
        <p:spPr>
          <a:xfrm rot="19616805">
            <a:off x="6873554" y="2881668"/>
            <a:ext cx="363768" cy="363768"/>
          </a:xfrm>
          <a:prstGeom prst="arc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6750434" y="2470837"/>
                <a:ext cx="665567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</a:rPr>
                        <m:t>60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°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0434" y="2470837"/>
                <a:ext cx="665567" cy="430887"/>
              </a:xfrm>
              <a:prstGeom prst="rect">
                <a:avLst/>
              </a:prstGeom>
              <a:blipFill rotWithShape="1">
                <a:blip r:embed="rId12"/>
                <a:stretch>
                  <a:fillRect t="-8451" r="-16364" b="-267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7352411" y="2758930"/>
                <a:ext cx="665567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</a:rPr>
                        <m:t>60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°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2411" y="2758930"/>
                <a:ext cx="665567" cy="430887"/>
              </a:xfrm>
              <a:prstGeom prst="rect">
                <a:avLst/>
              </a:prstGeom>
              <a:blipFill rotWithShape="1">
                <a:blip r:embed="rId13"/>
                <a:stretch>
                  <a:fillRect t="-8571" r="-17431" b="-285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7363992" y="3183971"/>
                <a:ext cx="665567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</a:rPr>
                        <m:t>60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°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3992" y="3183971"/>
                <a:ext cx="665567" cy="430887"/>
              </a:xfrm>
              <a:prstGeom prst="rect">
                <a:avLst/>
              </a:prstGeom>
              <a:blipFill rotWithShape="1">
                <a:blip r:embed="rId14"/>
                <a:stretch>
                  <a:fillRect t="-8451" r="-17431" b="-267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Прямая соединительная линия 52"/>
          <p:cNvCxnSpPr/>
          <p:nvPr/>
        </p:nvCxnSpPr>
        <p:spPr>
          <a:xfrm flipH="1">
            <a:off x="7819753" y="3194338"/>
            <a:ext cx="697111" cy="1127233"/>
          </a:xfrm>
          <a:prstGeom prst="line">
            <a:avLst/>
          </a:prstGeom>
          <a:ln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8" name="Дуга 67"/>
          <p:cNvSpPr/>
          <p:nvPr/>
        </p:nvSpPr>
        <p:spPr>
          <a:xfrm rot="18940162">
            <a:off x="7643180" y="4015224"/>
            <a:ext cx="363768" cy="363768"/>
          </a:xfrm>
          <a:prstGeom prst="arc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7611447" y="3651870"/>
                <a:ext cx="427233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1447" y="3651870"/>
                <a:ext cx="427233" cy="430887"/>
              </a:xfrm>
              <a:prstGeom prst="rect">
                <a:avLst/>
              </a:prstGeom>
              <a:blipFill rotWithShape="1">
                <a:blip r:embed="rId15"/>
                <a:stretch>
                  <a:fillRect t="-8451" r="-24286" b="-267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2381535" y="1846152"/>
                <a:ext cx="3100079" cy="5023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</a:rPr>
                        <m:t>𝐸</m:t>
                      </m:r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sz="2200" i="1">
                              <a:latin typeface="Cambria Math"/>
                            </a:rPr>
                            <m:t>1</m:t>
                          </m:r>
                        </m:sub>
                      </m:sSub>
                      <m:rad>
                        <m:radPr>
                          <m:degHide m:val="on"/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2 (1−</m:t>
                          </m:r>
                          <m:func>
                            <m:funcPr>
                              <m:ctrlPr>
                                <a:rPr lang="en-US" sz="220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200" i="0" smtClean="0">
                                  <a:latin typeface="Cambria Math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60</m:t>
                              </m:r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e>
                          </m:func>
                          <m:r>
                            <a:rPr lang="en-US" sz="2200" b="0" i="1" smtClean="0">
                              <a:latin typeface="Cambria Math"/>
                            </a:rPr>
                            <m:t>)</m:t>
                          </m:r>
                        </m:e>
                      </m:rad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1535" y="1846152"/>
                <a:ext cx="3100079" cy="502317"/>
              </a:xfrm>
              <a:prstGeom prst="rect">
                <a:avLst/>
              </a:prstGeom>
              <a:blipFill rotWithShape="1">
                <a:blip r:embed="rId16"/>
                <a:stretch>
                  <a:fillRect r="-3150" b="-219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2483768" y="2355726"/>
                <a:ext cx="2171620" cy="746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/>
                            </a:rPr>
                            <m:t>𝑘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2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latin typeface="Cambria Math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2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2355726"/>
                <a:ext cx="2171620" cy="746936"/>
              </a:xfrm>
              <a:prstGeom prst="rect">
                <a:avLst/>
              </a:prstGeom>
              <a:blipFill rotWithShape="1">
                <a:blip r:embed="rId17"/>
                <a:stretch>
                  <a:fillRect r="-44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2436949" y="3330822"/>
                <a:ext cx="3474926" cy="746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</a:rPr>
                        <m:t>𝐸</m:t>
                      </m:r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/>
                            </a:rPr>
                            <m:t>𝑘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2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latin typeface="Cambria Math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2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ad>
                        <m:radPr>
                          <m:degHide m:val="on"/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2 (1−</m:t>
                          </m:r>
                          <m:func>
                            <m:funcPr>
                              <m:ctrlPr>
                                <a:rPr lang="en-US" sz="220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200" i="0" smtClean="0">
                                  <a:latin typeface="Cambria Math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60</m:t>
                              </m:r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e>
                          </m:func>
                          <m:r>
                            <a:rPr lang="en-US" sz="2200" b="0" i="1" smtClean="0">
                              <a:latin typeface="Cambria Math"/>
                            </a:rPr>
                            <m:t>)</m:t>
                          </m:r>
                        </m:e>
                      </m:rad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6949" y="3330822"/>
                <a:ext cx="3474926" cy="746936"/>
              </a:xfrm>
              <a:prstGeom prst="rect">
                <a:avLst/>
              </a:prstGeom>
              <a:blipFill rotWithShape="1">
                <a:blip r:embed="rId18"/>
                <a:stretch>
                  <a:fillRect r="-263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539552" y="4135924"/>
                <a:ext cx="5425973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</a:rPr>
                        <m:t>𝐸</m:t>
                      </m:r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/>
                            </a:rPr>
                            <m:t>9</m:t>
                          </m:r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9</m:t>
                              </m:r>
                            </m:sup>
                          </m:sSup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×150×</m:t>
                          </m:r>
                          <m:sSup>
                            <m:sSupPr>
                              <m:ctrlP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−9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2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ad>
                        <m:radPr>
                          <m:degHide m:val="on"/>
                          <m:ctrlPr>
                            <a:rPr lang="en-US" sz="220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2</m:t>
                          </m:r>
                          <m:d>
                            <m:d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1−</m:t>
                              </m:r>
                              <m:func>
                                <m:funcPr>
                                  <m:ctrlPr>
                                    <a:rPr lang="en-US" sz="2200" b="0" i="1" smtClean="0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200" b="0" i="0" smtClean="0">
                                      <a:latin typeface="Cambria Math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60</m:t>
                                  </m:r>
                                  <m:r>
                                    <a:rPr lang="en-US" sz="2200" b="0" i="1" smtClean="0">
                                      <a:latin typeface="Cambria Math"/>
                                      <a:ea typeface="Cambria Math"/>
                                    </a:rPr>
                                    <m:t>°</m:t>
                                  </m:r>
                                </m:e>
                              </m:func>
                            </m:e>
                          </m:d>
                        </m:e>
                      </m:rad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4135924"/>
                <a:ext cx="5425973" cy="769441"/>
              </a:xfrm>
              <a:prstGeom prst="rect">
                <a:avLst/>
              </a:prstGeom>
              <a:blipFill rotWithShape="1">
                <a:blip r:embed="rId19"/>
                <a:stretch>
                  <a:fillRect r="-14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5789369" y="4360743"/>
                <a:ext cx="1950983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</a:rPr>
                        <m:t>=337,5 </m:t>
                      </m:r>
                      <m:r>
                        <a:rPr lang="ru-RU" sz="2200" b="0" i="1" smtClean="0">
                          <a:latin typeface="Cambria Math"/>
                        </a:rPr>
                        <m:t>Н/Кл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9369" y="4360743"/>
                <a:ext cx="1950983" cy="430887"/>
              </a:xfrm>
              <a:prstGeom prst="rect">
                <a:avLst/>
              </a:prstGeom>
              <a:blipFill rotWithShape="1">
                <a:blip r:embed="rId20"/>
                <a:stretch>
                  <a:fillRect t="-8451" r="-5313" b="-267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7" name="Группа 56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58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9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0" name="Заголовок 1"/>
          <p:cNvSpPr>
            <a:spLocks noGrp="1"/>
          </p:cNvSpPr>
          <p:nvPr>
            <p:ph type="title"/>
          </p:nvPr>
        </p:nvSpPr>
        <p:spPr>
          <a:xfrm>
            <a:off x="251520" y="267494"/>
            <a:ext cx="8686800" cy="1357659"/>
          </a:xfrm>
        </p:spPr>
        <p:txBody>
          <a:bodyPr>
            <a:noAutofit/>
          </a:bodyPr>
          <a:lstStyle/>
          <a:p>
            <a:pPr algn="l"/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Два равных по модулю заряда находятся в вершинах равностороннего треугольника, сторона которого равна 2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м.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Найдите модуль и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направление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напряженности в третьей вершине треугольника, если модуль заряда равен 150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нКл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1" name="Прямая соединительная линия 60"/>
          <p:cNvCxnSpPr/>
          <p:nvPr/>
        </p:nvCxnSpPr>
        <p:spPr>
          <a:xfrm flipH="1" flipV="1">
            <a:off x="7819752" y="2087696"/>
            <a:ext cx="697113" cy="1088706"/>
          </a:xfrm>
          <a:prstGeom prst="line">
            <a:avLst/>
          </a:prstGeom>
          <a:ln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4724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3" grpId="0"/>
      <p:bldP spid="52" grpId="0"/>
      <p:bldP spid="54" grpId="0"/>
      <p:bldP spid="5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Основные выводы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313184" y="1052933"/>
                <a:ext cx="8435280" cy="3607049"/>
              </a:xfrm>
            </p:spPr>
            <p:txBody>
              <a:bodyPr>
                <a:normAutofit lnSpcReduction="10000"/>
              </a:bodyPr>
              <a:lstStyle/>
              <a:p>
                <a:pPr>
                  <a:buFont typeface="Wingdings" pitchFamily="2" charset="2"/>
                  <a:buChar char="Ø"/>
                </a:pPr>
                <a:r>
                  <a:rPr lang="ru-RU" sz="2400" dirty="0" smtClean="0">
                    <a:latin typeface="Times New Roman" pitchFamily="18" charset="0"/>
                    <a:cs typeface="Times New Roman" pitchFamily="18" charset="0"/>
                  </a:rPr>
                  <a:t>Количественно охарактеризовать электрическое поле можно такой величиной, как </a:t>
                </a:r>
                <a:r>
                  <a:rPr lang="ru-RU" sz="2400" b="1" dirty="0" smtClean="0">
                    <a:latin typeface="Times New Roman" pitchFamily="18" charset="0"/>
                    <a:cs typeface="Times New Roman" pitchFamily="18" charset="0"/>
                  </a:rPr>
                  <a:t>напряженность</a:t>
                </a:r>
                <a:r>
                  <a:rPr lang="ru-RU" sz="24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>
                  <a:buFont typeface="Wingdings" pitchFamily="2" charset="2"/>
                  <a:buChar char="Ø"/>
                </a:pPr>
                <a:endParaRPr lang="ru-RU" sz="9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buFont typeface="Wingdings" pitchFamily="2" charset="2"/>
                  <a:buChar char="Ø"/>
                </a:pPr>
                <a:r>
                  <a:rPr lang="ru-RU" sz="2400" b="1" dirty="0" smtClean="0">
                    <a:latin typeface="Times New Roman" pitchFamily="18" charset="0"/>
                    <a:cs typeface="Times New Roman" pitchFamily="18" charset="0"/>
                  </a:rPr>
                  <a:t>Напряженность </a:t>
                </a:r>
                <a:r>
                  <a:rPr lang="ru-RU" sz="2400" b="1" dirty="0">
                    <a:latin typeface="Times New Roman" pitchFamily="18" charset="0"/>
                    <a:cs typeface="Times New Roman" pitchFamily="18" charset="0"/>
                  </a:rPr>
                  <a:t>электрического поля </a:t>
                </a:r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—</a:t>
                </a:r>
                <a:r>
                  <a:rPr lang="ru-RU" sz="2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это отношение силы, действующей на помещаемый в данную точку поля заряд, к величине этого </a:t>
                </a:r>
                <a:r>
                  <a:rPr lang="ru-RU" sz="2400" dirty="0" smtClean="0">
                    <a:latin typeface="Times New Roman" pitchFamily="18" charset="0"/>
                    <a:cs typeface="Times New Roman" pitchFamily="18" charset="0"/>
                  </a:rPr>
                  <a:t>заряда:</a:t>
                </a:r>
                <a:endParaRPr lang="en-US" sz="2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buFont typeface="Wingdings" pitchFamily="2" charset="2"/>
                  <a:buChar char="Ø"/>
                </a:pPr>
                <a:endParaRPr lang="en-US" sz="11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240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/>
                              <a:cs typeface="Times New Roman" pitchFamily="18" charset="0"/>
                            </a:rPr>
                            <m:t>𝐸</m:t>
                          </m:r>
                        </m:e>
                      </m:acc>
                      <m:r>
                        <a:rPr lang="en-US" sz="2400" b="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ru-RU" sz="2400" i="1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/>
                                  <a:cs typeface="Times New Roman" pitchFamily="18" charset="0"/>
                                </a:rPr>
                                <m:t>𝐹</m:t>
                              </m:r>
                            </m:e>
                          </m:acc>
                        </m:num>
                        <m:den>
                          <m:r>
                            <a:rPr lang="en-US" sz="2400" b="0" i="1" smtClean="0">
                              <a:latin typeface="Cambria Math"/>
                              <a:cs typeface="Times New Roman" pitchFamily="18" charset="0"/>
                            </a:rPr>
                            <m:t>𝑞</m:t>
                          </m:r>
                        </m:den>
                      </m:f>
                    </m:oMath>
                  </m:oMathPara>
                </a14:m>
                <a:endParaRPr lang="en-US" sz="2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ru-RU" sz="1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buFont typeface="Wingdings" pitchFamily="2" charset="2"/>
                  <a:buChar char="Ø"/>
                </a:pPr>
                <a:r>
                  <a:rPr lang="ru-RU" sz="2400" b="1" dirty="0" smtClean="0">
                    <a:latin typeface="Times New Roman" pitchFamily="18" charset="0"/>
                    <a:cs typeface="Times New Roman" pitchFamily="18" charset="0"/>
                  </a:rPr>
                  <a:t>Напряженность</a:t>
                </a:r>
                <a:r>
                  <a:rPr lang="ru-RU" sz="2400" dirty="0" smtClean="0">
                    <a:latin typeface="Times New Roman" pitchFamily="18" charset="0"/>
                    <a:cs typeface="Times New Roman" pitchFamily="18" charset="0"/>
                  </a:rPr>
                  <a:t> направлена </a:t>
                </a:r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так же, как и сила </a:t>
                </a:r>
                <a:r>
                  <a:rPr lang="ru-RU" sz="2400" dirty="0" smtClean="0">
                    <a:latin typeface="Times New Roman" pitchFamily="18" charset="0"/>
                    <a:cs typeface="Times New Roman" pitchFamily="18" charset="0"/>
                  </a:rPr>
                  <a:t>Кулона.</a:t>
                </a: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3184" y="1052933"/>
                <a:ext cx="8435280" cy="3607049"/>
              </a:xfrm>
              <a:blipFill rotWithShape="1">
                <a:blip r:embed="rId2"/>
                <a:stretch>
                  <a:fillRect l="-939" t="-2369" r="-1445" b="-27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Группа 3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5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51170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Основные выводы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Font typeface="Wingdings" pitchFamily="2" charset="2"/>
                  <a:buChar char="Ø"/>
                </a:pPr>
                <a:r>
                  <a:rPr lang="ru-RU" sz="2400" b="1" dirty="0" smtClean="0">
                    <a:latin typeface="Times New Roman" pitchFamily="18" charset="0"/>
                    <a:cs typeface="Times New Roman" pitchFamily="18" charset="0"/>
                  </a:rPr>
                  <a:t>Принцип суперпозиции полей: </a:t>
                </a:r>
                <a:r>
                  <a:rPr lang="ru-RU" sz="2400" dirty="0" smtClean="0">
                    <a:latin typeface="Times New Roman" pitchFamily="18" charset="0"/>
                    <a:cs typeface="Times New Roman" pitchFamily="18" charset="0"/>
                  </a:rPr>
                  <a:t>если в данной точке пространства различные заряженные частицы создают электрические поля, с определенными напряженностями, то результирующая напряженность поля в этой точке будет равна векторной сумме напряженностей этих полей.</a:t>
                </a:r>
                <a:endParaRPr lang="en-US" sz="2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ru-RU" sz="2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𝐸</m:t>
                          </m:r>
                        </m:e>
                      </m:acc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𝐸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𝐸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+</m:t>
                      </m:r>
                      <m:r>
                        <a:rPr lang="en-US" sz="2400" b="0" i="1" smtClean="0">
                          <a:latin typeface="Cambria Math"/>
                        </a:rPr>
                        <m:t>…+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𝐸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ru-RU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11" t="-1436" r="-18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Группа 3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5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39960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Электрическое поле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41140">
            <a:off x="-42508" y="-99780"/>
            <a:ext cx="4995631" cy="5603462"/>
          </a:xfrm>
          <a:prstGeom prst="rect">
            <a:avLst/>
          </a:prstGeom>
          <a:noFill/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755576" y="1720714"/>
            <a:ext cx="3384376" cy="25792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Электрическое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поле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это особая форма материи, которая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создается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электрическими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зарядами и оказывает воздействие на другие заряды. 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5601335" y="2509613"/>
            <a:ext cx="2638028" cy="2240144"/>
            <a:chOff x="4742284" y="1242372"/>
            <a:chExt cx="3934172" cy="3340796"/>
          </a:xfrm>
        </p:grpSpPr>
        <p:grpSp>
          <p:nvGrpSpPr>
            <p:cNvPr id="8" name="Группа 7"/>
            <p:cNvGrpSpPr/>
            <p:nvPr/>
          </p:nvGrpSpPr>
          <p:grpSpPr>
            <a:xfrm>
              <a:off x="5232750" y="2757816"/>
              <a:ext cx="1825352" cy="1825352"/>
              <a:chOff x="4764596" y="3336404"/>
              <a:chExt cx="1393304" cy="1393304"/>
            </a:xfrm>
          </p:grpSpPr>
          <p:sp>
            <p:nvSpPr>
              <p:cNvPr id="24" name="Овал 23"/>
              <p:cNvSpPr/>
              <p:nvPr/>
            </p:nvSpPr>
            <p:spPr>
              <a:xfrm>
                <a:off x="4764596" y="3336404"/>
                <a:ext cx="1393304" cy="1393304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25" name="Группа 24"/>
              <p:cNvGrpSpPr/>
              <p:nvPr/>
            </p:nvGrpSpPr>
            <p:grpSpPr>
              <a:xfrm>
                <a:off x="5004048" y="3579862"/>
                <a:ext cx="914400" cy="914400"/>
                <a:chOff x="1450504" y="2618606"/>
                <a:chExt cx="914400" cy="914400"/>
              </a:xfrm>
            </p:grpSpPr>
            <p:sp>
              <p:nvSpPr>
                <p:cNvPr id="26" name="Овал 25"/>
                <p:cNvSpPr/>
                <p:nvPr/>
              </p:nvSpPr>
              <p:spPr>
                <a:xfrm>
                  <a:off x="1475656" y="2643758"/>
                  <a:ext cx="864096" cy="86409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0000">
                      <a:srgbClr val="E08785"/>
                    </a:gs>
                    <a:gs pos="60000">
                      <a:schemeClr val="accent2">
                        <a:tint val="37000"/>
                        <a:satMod val="300000"/>
                      </a:schemeClr>
                    </a:gs>
                    <a:gs pos="100000">
                      <a:schemeClr val="accent2">
                        <a:lumMod val="10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1905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7" name="Плюс 26"/>
                <p:cNvSpPr/>
                <p:nvPr/>
              </p:nvSpPr>
              <p:spPr>
                <a:xfrm>
                  <a:off x="1450504" y="2618606"/>
                  <a:ext cx="914400" cy="914400"/>
                </a:xfrm>
                <a:prstGeom prst="mathPlus">
                  <a:avLst/>
                </a:prstGeom>
                <a:gradFill flip="none" rotWithShape="1">
                  <a:gsLst>
                    <a:gs pos="0">
                      <a:srgbClr val="C00000"/>
                    </a:gs>
                    <a:gs pos="67000">
                      <a:schemeClr val="accent2">
                        <a:lumMod val="60000"/>
                        <a:lumOff val="40000"/>
                      </a:schemeClr>
                    </a:gs>
                    <a:gs pos="3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rgbClr val="C00000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19050">
                  <a:noFill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  <p:grpSp>
          <p:nvGrpSpPr>
            <p:cNvPr id="9" name="Группа 8"/>
            <p:cNvGrpSpPr/>
            <p:nvPr/>
          </p:nvGrpSpPr>
          <p:grpSpPr>
            <a:xfrm>
              <a:off x="4742284" y="1279118"/>
              <a:ext cx="1825352" cy="1825352"/>
              <a:chOff x="4979914" y="1364512"/>
              <a:chExt cx="1393304" cy="1393304"/>
            </a:xfrm>
          </p:grpSpPr>
          <p:sp>
            <p:nvSpPr>
              <p:cNvPr id="20" name="Овал 19"/>
              <p:cNvSpPr/>
              <p:nvPr/>
            </p:nvSpPr>
            <p:spPr>
              <a:xfrm>
                <a:off x="4979914" y="1364512"/>
                <a:ext cx="1393304" cy="1393304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21" name="Группа 20"/>
              <p:cNvGrpSpPr/>
              <p:nvPr/>
            </p:nvGrpSpPr>
            <p:grpSpPr>
              <a:xfrm>
                <a:off x="5219366" y="1603964"/>
                <a:ext cx="914400" cy="914400"/>
                <a:chOff x="2826961" y="2665462"/>
                <a:chExt cx="914400" cy="914400"/>
              </a:xfrm>
            </p:grpSpPr>
            <p:sp>
              <p:nvSpPr>
                <p:cNvPr id="22" name="Овал 21"/>
                <p:cNvSpPr/>
                <p:nvPr/>
              </p:nvSpPr>
              <p:spPr>
                <a:xfrm>
                  <a:off x="2852113" y="2690614"/>
                  <a:ext cx="864096" cy="86409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2">
                        <a:lumMod val="60000"/>
                        <a:lumOff val="40000"/>
                      </a:schemeClr>
                    </a:gs>
                    <a:gs pos="30000">
                      <a:schemeClr val="accent1">
                        <a:lumMod val="40000"/>
                        <a:lumOff val="60000"/>
                      </a:schemeClr>
                    </a:gs>
                    <a:gs pos="60000">
                      <a:schemeClr val="accent1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60000"/>
                        <a:lumOff val="4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19050"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3" name="Минус 22"/>
                <p:cNvSpPr/>
                <p:nvPr/>
              </p:nvSpPr>
              <p:spPr>
                <a:xfrm>
                  <a:off x="2826961" y="2665462"/>
                  <a:ext cx="914400" cy="914400"/>
                </a:xfrm>
                <a:prstGeom prst="mathMinus">
                  <a:avLst/>
                </a:prstGeom>
                <a:gradFill>
                  <a:gsLst>
                    <a:gs pos="0">
                      <a:schemeClr val="tx2">
                        <a:lumMod val="50000"/>
                      </a:schemeClr>
                    </a:gs>
                    <a:gs pos="30000">
                      <a:schemeClr val="tx2">
                        <a:lumMod val="40000"/>
                        <a:lumOff val="60000"/>
                      </a:schemeClr>
                    </a:gs>
                    <a:gs pos="59000">
                      <a:schemeClr val="tx2">
                        <a:lumMod val="40000"/>
                        <a:lumOff val="60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  <p:grpSp>
          <p:nvGrpSpPr>
            <p:cNvPr id="10" name="Группа 9"/>
            <p:cNvGrpSpPr/>
            <p:nvPr/>
          </p:nvGrpSpPr>
          <p:grpSpPr>
            <a:xfrm>
              <a:off x="6264996" y="1242372"/>
              <a:ext cx="1825352" cy="1825352"/>
              <a:chOff x="6924836" y="932464"/>
              <a:chExt cx="1393304" cy="1393304"/>
            </a:xfrm>
          </p:grpSpPr>
          <p:sp>
            <p:nvSpPr>
              <p:cNvPr id="16" name="Овал 15"/>
              <p:cNvSpPr/>
              <p:nvPr/>
            </p:nvSpPr>
            <p:spPr>
              <a:xfrm>
                <a:off x="6924836" y="932464"/>
                <a:ext cx="1393304" cy="1393304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17" name="Группа 16"/>
              <p:cNvGrpSpPr/>
              <p:nvPr/>
            </p:nvGrpSpPr>
            <p:grpSpPr>
              <a:xfrm>
                <a:off x="7164288" y="1171916"/>
                <a:ext cx="914400" cy="914400"/>
                <a:chOff x="1450504" y="2618606"/>
                <a:chExt cx="914400" cy="914400"/>
              </a:xfrm>
            </p:grpSpPr>
            <p:sp>
              <p:nvSpPr>
                <p:cNvPr id="18" name="Овал 17"/>
                <p:cNvSpPr/>
                <p:nvPr/>
              </p:nvSpPr>
              <p:spPr>
                <a:xfrm>
                  <a:off x="1475656" y="2643758"/>
                  <a:ext cx="864096" cy="86409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0000">
                      <a:srgbClr val="E08785"/>
                    </a:gs>
                    <a:gs pos="60000">
                      <a:schemeClr val="accent2">
                        <a:tint val="37000"/>
                        <a:satMod val="300000"/>
                      </a:schemeClr>
                    </a:gs>
                    <a:gs pos="100000">
                      <a:schemeClr val="accent2">
                        <a:lumMod val="10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1905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9" name="Плюс 18"/>
                <p:cNvSpPr/>
                <p:nvPr/>
              </p:nvSpPr>
              <p:spPr>
                <a:xfrm>
                  <a:off x="1450504" y="2618606"/>
                  <a:ext cx="914400" cy="914400"/>
                </a:xfrm>
                <a:prstGeom prst="mathPlus">
                  <a:avLst/>
                </a:prstGeom>
                <a:gradFill flip="none" rotWithShape="1">
                  <a:gsLst>
                    <a:gs pos="0">
                      <a:srgbClr val="C00000"/>
                    </a:gs>
                    <a:gs pos="67000">
                      <a:schemeClr val="accent2">
                        <a:lumMod val="60000"/>
                        <a:lumOff val="40000"/>
                      </a:schemeClr>
                    </a:gs>
                    <a:gs pos="3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rgbClr val="C00000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19050">
                  <a:noFill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  <p:grpSp>
          <p:nvGrpSpPr>
            <p:cNvPr id="11" name="Группа 10"/>
            <p:cNvGrpSpPr/>
            <p:nvPr/>
          </p:nvGrpSpPr>
          <p:grpSpPr>
            <a:xfrm>
              <a:off x="6851104" y="2643758"/>
              <a:ext cx="1825352" cy="1825352"/>
              <a:chOff x="7164288" y="3075806"/>
              <a:chExt cx="1393304" cy="1393304"/>
            </a:xfrm>
          </p:grpSpPr>
          <p:sp>
            <p:nvSpPr>
              <p:cNvPr id="12" name="Овал 11"/>
              <p:cNvSpPr/>
              <p:nvPr/>
            </p:nvSpPr>
            <p:spPr>
              <a:xfrm>
                <a:off x="7164288" y="3075806"/>
                <a:ext cx="1393304" cy="1393304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13" name="Группа 12"/>
              <p:cNvGrpSpPr/>
              <p:nvPr/>
            </p:nvGrpSpPr>
            <p:grpSpPr>
              <a:xfrm>
                <a:off x="7405464" y="3291830"/>
                <a:ext cx="914400" cy="914400"/>
                <a:chOff x="2826961" y="2665462"/>
                <a:chExt cx="914400" cy="914400"/>
              </a:xfrm>
            </p:grpSpPr>
            <p:sp>
              <p:nvSpPr>
                <p:cNvPr id="14" name="Овал 13"/>
                <p:cNvSpPr/>
                <p:nvPr/>
              </p:nvSpPr>
              <p:spPr>
                <a:xfrm>
                  <a:off x="2852113" y="2690614"/>
                  <a:ext cx="864096" cy="86409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2">
                        <a:lumMod val="60000"/>
                        <a:lumOff val="40000"/>
                      </a:schemeClr>
                    </a:gs>
                    <a:gs pos="30000">
                      <a:schemeClr val="accent1">
                        <a:lumMod val="40000"/>
                        <a:lumOff val="60000"/>
                      </a:schemeClr>
                    </a:gs>
                    <a:gs pos="60000">
                      <a:schemeClr val="accent1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60000"/>
                        <a:lumOff val="4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19050"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" name="Минус 14"/>
                <p:cNvSpPr/>
                <p:nvPr/>
              </p:nvSpPr>
              <p:spPr>
                <a:xfrm>
                  <a:off x="2826961" y="2665462"/>
                  <a:ext cx="914400" cy="914400"/>
                </a:xfrm>
                <a:prstGeom prst="mathMinus">
                  <a:avLst/>
                </a:prstGeom>
                <a:gradFill>
                  <a:gsLst>
                    <a:gs pos="0">
                      <a:schemeClr val="tx2">
                        <a:lumMod val="50000"/>
                      </a:schemeClr>
                    </a:gs>
                    <a:gs pos="30000">
                      <a:schemeClr val="tx2">
                        <a:lumMod val="40000"/>
                        <a:lumOff val="60000"/>
                      </a:schemeClr>
                    </a:gs>
                    <a:gs pos="59000">
                      <a:schemeClr val="tx2">
                        <a:lumMod val="40000"/>
                        <a:lumOff val="60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</p:grpSp>
      <p:sp>
        <p:nvSpPr>
          <p:cNvPr id="28" name="Объект 2"/>
          <p:cNvSpPr txBox="1">
            <a:spLocks/>
          </p:cNvSpPr>
          <p:nvPr/>
        </p:nvSpPr>
        <p:spPr>
          <a:xfrm>
            <a:off x="5110501" y="2152256"/>
            <a:ext cx="2952328" cy="16436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580111" y="1059582"/>
                <a:ext cx="2736305" cy="1423082"/>
              </a:xfrm>
              <a:prstGeom prst="rect">
                <a:avLst/>
              </a:prstGeom>
              <a:gradFill flip="none" rotWithShape="1">
                <a:gsLst>
                  <a:gs pos="100000">
                    <a:srgbClr val="C00000">
                      <a:alpha val="65000"/>
                    </a:srgbClr>
                  </a:gs>
                  <a:gs pos="0">
                    <a:schemeClr val="tx2">
                      <a:lumMod val="60000"/>
                      <a:lumOff val="40000"/>
                      <a:alpha val="63000"/>
                    </a:schemeClr>
                  </a:gs>
                </a:gsLst>
                <a:lin ang="10800000" scaled="1"/>
                <a:tileRect/>
              </a:gradFill>
              <a:effectLst>
                <a:softEdge rad="31750"/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ru-RU" sz="2200" b="1" dirty="0" smtClean="0">
                          <a:latin typeface="Times New Roman" pitchFamily="18" charset="0"/>
                          <a:cs typeface="Times New Roman" pitchFamily="18" charset="0"/>
                        </a:rPr>
                        <m:t>Напряженность </m:t>
                      </m:r>
                      <m:r>
                        <m:rPr>
                          <m:nor/>
                        </m:rP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m:t>— количественная</m:t>
                      </m:r>
                      <m:r>
                        <m:rPr>
                          <m:nor/>
                        </m:rPr>
                        <a:rPr lang="ru-RU" sz="22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m:t>характеристика электрического поля.</m:t>
                      </m:r>
                    </m:oMath>
                  </m:oMathPara>
                </a14:m>
                <a:endParaRPr lang="ru-RU" sz="2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1" y="1059582"/>
                <a:ext cx="2736305" cy="1423082"/>
              </a:xfrm>
              <a:prstGeom prst="rect">
                <a:avLst/>
              </a:prstGeom>
              <a:blipFill rotWithShape="1">
                <a:blip r:embed="rId3"/>
                <a:stretch>
                  <a:fillRect l="-1114" r="-5568" b="-7725"/>
                </a:stretch>
              </a:blipFill>
              <a:effectLst>
                <a:softEdge rad="31750"/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Группа 29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1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2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98323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5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07504" y="205979"/>
            <a:ext cx="8886866" cy="85725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Напряженность электрического поля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5220072" y="1347614"/>
            <a:ext cx="3240360" cy="3240360"/>
            <a:chOff x="5220072" y="1347614"/>
            <a:chExt cx="3240360" cy="3240360"/>
          </a:xfrm>
        </p:grpSpPr>
        <p:sp>
          <p:nvSpPr>
            <p:cNvPr id="9" name="Овал 8"/>
            <p:cNvSpPr/>
            <p:nvPr/>
          </p:nvSpPr>
          <p:spPr>
            <a:xfrm>
              <a:off x="5220072" y="1347614"/>
              <a:ext cx="3240360" cy="3240360"/>
            </a:xfrm>
            <a:prstGeom prst="ellipse">
              <a:avLst/>
            </a:prstGeom>
            <a:gradFill flip="none" rotWithShape="1">
              <a:gsLst>
                <a:gs pos="33000">
                  <a:srgbClr val="C00000"/>
                </a:gs>
                <a:gs pos="52000">
                  <a:srgbClr val="D45050"/>
                </a:gs>
                <a:gs pos="80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tint val="15000"/>
                    <a:satMod val="35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0" name="Группа 9"/>
            <p:cNvGrpSpPr/>
            <p:nvPr/>
          </p:nvGrpSpPr>
          <p:grpSpPr>
            <a:xfrm>
              <a:off x="6383052" y="2510594"/>
              <a:ext cx="914400" cy="914400"/>
              <a:chOff x="1450504" y="2618606"/>
              <a:chExt cx="914400" cy="914400"/>
            </a:xfrm>
          </p:grpSpPr>
          <p:sp>
            <p:nvSpPr>
              <p:cNvPr id="11" name="Овал 10"/>
              <p:cNvSpPr/>
              <p:nvPr/>
            </p:nvSpPr>
            <p:spPr>
              <a:xfrm>
                <a:off x="1475656" y="2643758"/>
                <a:ext cx="864096" cy="86409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30000">
                    <a:srgbClr val="E08785"/>
                  </a:gs>
                  <a:gs pos="60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lumMod val="10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" name="Плюс 11"/>
              <p:cNvSpPr/>
              <p:nvPr/>
            </p:nvSpPr>
            <p:spPr>
              <a:xfrm>
                <a:off x="1450504" y="2618606"/>
                <a:ext cx="914400" cy="914400"/>
              </a:xfrm>
              <a:prstGeom prst="mathPlus">
                <a:avLst/>
              </a:prstGeom>
              <a:gradFill flip="none" rotWithShape="1">
                <a:gsLst>
                  <a:gs pos="0">
                    <a:srgbClr val="C00000"/>
                  </a:gs>
                  <a:gs pos="67000">
                    <a:schemeClr val="accent2">
                      <a:lumMod val="60000"/>
                      <a:lumOff val="40000"/>
                    </a:schemeClr>
                  </a:gs>
                  <a:gs pos="33000">
                    <a:schemeClr val="accent2">
                      <a:lumMod val="60000"/>
                      <a:lumOff val="40000"/>
                    </a:schemeClr>
                  </a:gs>
                  <a:gs pos="100000">
                    <a:srgbClr val="C00000"/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6578851" y="2715766"/>
                  <a:ext cx="58695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24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𝒒</m:t>
                            </m:r>
                          </m:e>
                          <m:sub>
                            <m:r>
                              <a:rPr lang="ru-RU" sz="24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ru-RU" sz="2400" b="1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78851" y="2715766"/>
                  <a:ext cx="586956" cy="46166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t="-9211" r="-21875" b="-2894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Группа 17"/>
          <p:cNvGrpSpPr/>
          <p:nvPr/>
        </p:nvGrpSpPr>
        <p:grpSpPr>
          <a:xfrm>
            <a:off x="5814460" y="1779661"/>
            <a:ext cx="524165" cy="524165"/>
            <a:chOff x="3491880" y="2236862"/>
            <a:chExt cx="648072" cy="648072"/>
          </a:xfrm>
        </p:grpSpPr>
        <p:grpSp>
          <p:nvGrpSpPr>
            <p:cNvPr id="14" name="Группа 13"/>
            <p:cNvGrpSpPr/>
            <p:nvPr/>
          </p:nvGrpSpPr>
          <p:grpSpPr>
            <a:xfrm>
              <a:off x="3491880" y="2236862"/>
              <a:ext cx="648072" cy="648072"/>
              <a:chOff x="1450504" y="2618606"/>
              <a:chExt cx="914400" cy="914400"/>
            </a:xfrm>
          </p:grpSpPr>
          <p:sp>
            <p:nvSpPr>
              <p:cNvPr id="15" name="Овал 14"/>
              <p:cNvSpPr/>
              <p:nvPr/>
            </p:nvSpPr>
            <p:spPr>
              <a:xfrm>
                <a:off x="1475656" y="2643758"/>
                <a:ext cx="864096" cy="86409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30000">
                    <a:srgbClr val="E08785"/>
                  </a:gs>
                  <a:gs pos="60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lumMod val="10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Плюс 15"/>
              <p:cNvSpPr/>
              <p:nvPr/>
            </p:nvSpPr>
            <p:spPr>
              <a:xfrm>
                <a:off x="1450504" y="2618606"/>
                <a:ext cx="914400" cy="914400"/>
              </a:xfrm>
              <a:prstGeom prst="mathPlus">
                <a:avLst/>
              </a:prstGeom>
              <a:gradFill flip="none" rotWithShape="1">
                <a:gsLst>
                  <a:gs pos="0">
                    <a:srgbClr val="C00000"/>
                  </a:gs>
                  <a:gs pos="67000">
                    <a:schemeClr val="accent2">
                      <a:lumMod val="60000"/>
                      <a:lumOff val="40000"/>
                    </a:schemeClr>
                  </a:gs>
                  <a:gs pos="33000">
                    <a:schemeClr val="accent2">
                      <a:lumMod val="60000"/>
                      <a:lumOff val="40000"/>
                    </a:schemeClr>
                  </a:gs>
                  <a:gs pos="100000">
                    <a:srgbClr val="C00000"/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3505480" y="2236863"/>
                  <a:ext cx="58695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24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𝒒</m:t>
                            </m:r>
                          </m:e>
                          <m:sub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ru-RU" sz="2400" b="1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05480" y="2236863"/>
                  <a:ext cx="586956" cy="46166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5195" t="-13115" r="-42857" b="-60656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41140">
            <a:off x="-191989" y="-424143"/>
            <a:ext cx="5298405" cy="5943075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403647" y="1376382"/>
                <a:ext cx="1982338" cy="744691"/>
              </a:xfrm>
              <a:prstGeom prst="rect">
                <a:avLst/>
              </a:prstGeom>
              <a:noFill/>
              <a:effectLst>
                <a:softEdge rad="31750"/>
              </a:effectLst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𝐹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𝑘</m:t>
                      </m:r>
                      <m:f>
                        <m:f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22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20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begChr m:val="|"/>
                              <m:endChr m:val="|"/>
                              <m:ctrlPr>
                                <a:rPr lang="en-US" sz="22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20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sz="22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7" y="1376382"/>
                <a:ext cx="1982338" cy="744691"/>
              </a:xfrm>
              <a:prstGeom prst="rect">
                <a:avLst/>
              </a:prstGeom>
              <a:blipFill rotWithShape="1">
                <a:blip r:embed="rId6"/>
                <a:stretch>
                  <a:fillRect r="-3692"/>
                </a:stretch>
              </a:blipFill>
              <a:effectLst>
                <a:softEdge rad="31750"/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529323" y="2211710"/>
                <a:ext cx="1730987" cy="803938"/>
              </a:xfrm>
              <a:prstGeom prst="rect">
                <a:avLst/>
              </a:prstGeom>
              <a:noFill/>
              <a:effectLst>
                <a:softEdge rad="31750"/>
              </a:effectLst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𝐹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22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20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𝑘</m:t>
                      </m:r>
                      <m:f>
                        <m:f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22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20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sz="22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9323" y="2211710"/>
                <a:ext cx="1730987" cy="803938"/>
              </a:xfrm>
              <a:prstGeom prst="rect">
                <a:avLst/>
              </a:prstGeom>
              <a:blipFill rotWithShape="1">
                <a:blip r:embed="rId7"/>
                <a:stretch>
                  <a:fillRect r="-5986"/>
                </a:stretch>
              </a:blipFill>
              <a:effectLst>
                <a:softEdge rad="31750"/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Объект 2"/>
          <p:cNvSpPr txBox="1">
            <a:spLocks/>
          </p:cNvSpPr>
          <p:nvPr/>
        </p:nvSpPr>
        <p:spPr>
          <a:xfrm>
            <a:off x="611560" y="1131590"/>
            <a:ext cx="3672408" cy="25792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Напряженность электрического поля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отношение силы, действующей на заряд, помещаемый в данную точку поля к величине этого заряда: 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899592" y="3645150"/>
                <a:ext cx="987000" cy="870816"/>
              </a:xfrm>
              <a:prstGeom prst="rect">
                <a:avLst/>
              </a:prstGeom>
              <a:noFill/>
              <a:effectLst>
                <a:softEdge rad="31750"/>
              </a:effectLst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𝐸</m:t>
                          </m:r>
                        </m:e>
                      </m:acc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𝐹</m:t>
                              </m:r>
                            </m:e>
                          </m:acc>
                        </m:num>
                        <m:den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𝑞</m:t>
                          </m:r>
                        </m:den>
                      </m:f>
                    </m:oMath>
                  </m:oMathPara>
                </a14:m>
                <a:endParaRPr lang="ru-RU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3645150"/>
                <a:ext cx="987000" cy="870816"/>
              </a:xfrm>
              <a:prstGeom prst="rect">
                <a:avLst/>
              </a:prstGeom>
              <a:blipFill rotWithShape="1">
                <a:blip r:embed="rId8"/>
                <a:stretch>
                  <a:fillRect r="-11180"/>
                </a:stretch>
              </a:blipFill>
              <a:effectLst>
                <a:softEdge rad="31750"/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195736" y="3712893"/>
                <a:ext cx="1804020" cy="735330"/>
              </a:xfrm>
              <a:prstGeom prst="rect">
                <a:avLst/>
              </a:prstGeom>
              <a:noFill/>
              <a:effectLst>
                <a:softEdge rad="31750"/>
              </a:effectLst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𝐸</m:t>
                          </m:r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</m:e>
                      </m:d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f>
                            <m:fPr>
                              <m:ctrlP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ru-RU" sz="2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Н</m:t>
                              </m:r>
                            </m:num>
                            <m:den>
                              <m:r>
                                <a:rPr lang="ru-RU" sz="2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Кл</m:t>
                              </m:r>
                            </m:den>
                          </m:f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ru-RU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3712893"/>
                <a:ext cx="1804020" cy="735330"/>
              </a:xfrm>
              <a:prstGeom prst="rect">
                <a:avLst/>
              </a:prstGeom>
              <a:blipFill rotWithShape="1">
                <a:blip r:embed="rId9"/>
                <a:stretch>
                  <a:fillRect r="-6081"/>
                </a:stretch>
              </a:blipFill>
              <a:effectLst>
                <a:softEdge rad="31750"/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4" name="Группа 43"/>
          <p:cNvGrpSpPr/>
          <p:nvPr/>
        </p:nvGrpSpPr>
        <p:grpSpPr>
          <a:xfrm>
            <a:off x="5213512" y="1345930"/>
            <a:ext cx="3240360" cy="3240360"/>
            <a:chOff x="6720843" y="1326418"/>
            <a:chExt cx="3240360" cy="3240360"/>
          </a:xfrm>
        </p:grpSpPr>
        <p:grpSp>
          <p:nvGrpSpPr>
            <p:cNvPr id="33" name="Группа 32"/>
            <p:cNvGrpSpPr/>
            <p:nvPr/>
          </p:nvGrpSpPr>
          <p:grpSpPr>
            <a:xfrm>
              <a:off x="6720843" y="1326418"/>
              <a:ext cx="3240360" cy="3240360"/>
              <a:chOff x="5220072" y="1347614"/>
              <a:chExt cx="3240360" cy="3240360"/>
            </a:xfrm>
          </p:grpSpPr>
          <p:sp>
            <p:nvSpPr>
              <p:cNvPr id="34" name="Овал 33"/>
              <p:cNvSpPr/>
              <p:nvPr/>
            </p:nvSpPr>
            <p:spPr>
              <a:xfrm>
                <a:off x="5220072" y="1347614"/>
                <a:ext cx="3240360" cy="3240360"/>
              </a:xfrm>
              <a:prstGeom prst="ellipse">
                <a:avLst/>
              </a:prstGeom>
              <a:gradFill flip="none" rotWithShape="1">
                <a:gsLst>
                  <a:gs pos="33000">
                    <a:srgbClr val="C00000"/>
                  </a:gs>
                  <a:gs pos="52000">
                    <a:srgbClr val="D45050"/>
                  </a:gs>
                  <a:gs pos="80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tint val="15000"/>
                      <a:satMod val="35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35" name="Группа 34"/>
              <p:cNvGrpSpPr/>
              <p:nvPr/>
            </p:nvGrpSpPr>
            <p:grpSpPr>
              <a:xfrm>
                <a:off x="6383052" y="2510594"/>
                <a:ext cx="914400" cy="914400"/>
                <a:chOff x="1450504" y="2618606"/>
                <a:chExt cx="914400" cy="914400"/>
              </a:xfrm>
            </p:grpSpPr>
            <p:sp>
              <p:nvSpPr>
                <p:cNvPr id="37" name="Овал 36"/>
                <p:cNvSpPr/>
                <p:nvPr/>
              </p:nvSpPr>
              <p:spPr>
                <a:xfrm>
                  <a:off x="1475656" y="2643758"/>
                  <a:ext cx="864096" cy="86409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0000">
                      <a:srgbClr val="E08785"/>
                    </a:gs>
                    <a:gs pos="60000">
                      <a:schemeClr val="accent2">
                        <a:tint val="37000"/>
                        <a:satMod val="300000"/>
                      </a:schemeClr>
                    </a:gs>
                    <a:gs pos="100000">
                      <a:schemeClr val="accent2">
                        <a:lumMod val="10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1905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8" name="Плюс 37"/>
                <p:cNvSpPr/>
                <p:nvPr/>
              </p:nvSpPr>
              <p:spPr>
                <a:xfrm>
                  <a:off x="1450504" y="2618606"/>
                  <a:ext cx="914400" cy="914400"/>
                </a:xfrm>
                <a:prstGeom prst="mathPlus">
                  <a:avLst/>
                </a:prstGeom>
                <a:gradFill flip="none" rotWithShape="1">
                  <a:gsLst>
                    <a:gs pos="0">
                      <a:srgbClr val="C00000"/>
                    </a:gs>
                    <a:gs pos="67000">
                      <a:schemeClr val="accent2">
                        <a:lumMod val="60000"/>
                        <a:lumOff val="40000"/>
                      </a:schemeClr>
                    </a:gs>
                    <a:gs pos="3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rgbClr val="C00000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19050">
                  <a:noFill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  <p:grpSp>
          <p:nvGrpSpPr>
            <p:cNvPr id="39" name="Группа 38"/>
            <p:cNvGrpSpPr/>
            <p:nvPr/>
          </p:nvGrpSpPr>
          <p:grpSpPr>
            <a:xfrm>
              <a:off x="7315231" y="1758465"/>
              <a:ext cx="524165" cy="524165"/>
              <a:chOff x="3491880" y="2236862"/>
              <a:chExt cx="648072" cy="648072"/>
            </a:xfrm>
          </p:grpSpPr>
          <p:grpSp>
            <p:nvGrpSpPr>
              <p:cNvPr id="40" name="Группа 39"/>
              <p:cNvGrpSpPr/>
              <p:nvPr/>
            </p:nvGrpSpPr>
            <p:grpSpPr>
              <a:xfrm>
                <a:off x="3491880" y="2236862"/>
                <a:ext cx="648072" cy="648072"/>
                <a:chOff x="1450504" y="2618606"/>
                <a:chExt cx="914400" cy="914400"/>
              </a:xfrm>
            </p:grpSpPr>
            <p:sp>
              <p:nvSpPr>
                <p:cNvPr id="42" name="Овал 41"/>
                <p:cNvSpPr/>
                <p:nvPr/>
              </p:nvSpPr>
              <p:spPr>
                <a:xfrm>
                  <a:off x="1475656" y="2643758"/>
                  <a:ext cx="864096" cy="86409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0000">
                      <a:srgbClr val="E08785"/>
                    </a:gs>
                    <a:gs pos="60000">
                      <a:schemeClr val="accent2">
                        <a:tint val="37000"/>
                        <a:satMod val="300000"/>
                      </a:schemeClr>
                    </a:gs>
                    <a:gs pos="100000">
                      <a:schemeClr val="accent2">
                        <a:lumMod val="10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1905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3" name="Плюс 42"/>
                <p:cNvSpPr/>
                <p:nvPr/>
              </p:nvSpPr>
              <p:spPr>
                <a:xfrm>
                  <a:off x="1450504" y="2618606"/>
                  <a:ext cx="914400" cy="914400"/>
                </a:xfrm>
                <a:prstGeom prst="mathPlus">
                  <a:avLst/>
                </a:prstGeom>
                <a:gradFill flip="none" rotWithShape="1">
                  <a:gsLst>
                    <a:gs pos="0">
                      <a:srgbClr val="C00000"/>
                    </a:gs>
                    <a:gs pos="67000">
                      <a:schemeClr val="accent2">
                        <a:lumMod val="60000"/>
                        <a:lumOff val="40000"/>
                      </a:schemeClr>
                    </a:gs>
                    <a:gs pos="3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rgbClr val="C00000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19050">
                  <a:noFill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TextBox 40"/>
                  <p:cNvSpPr txBox="1"/>
                  <p:nvPr/>
                </p:nvSpPr>
                <p:spPr>
                  <a:xfrm>
                    <a:off x="3563077" y="2236863"/>
                    <a:ext cx="543448" cy="57079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𝒒</m:t>
                          </m:r>
                        </m:oMath>
                      </m:oMathPara>
                    </a14:m>
                    <a:endParaRPr lang="ru-RU" sz="2400" b="1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1" name="TextBox 4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63077" y="2236863"/>
                    <a:ext cx="543448" cy="570798"/>
                  </a:xfrm>
                  <a:prstGeom prst="rect">
                    <a:avLst/>
                  </a:prstGeom>
                  <a:blipFill rotWithShape="1">
                    <a:blip r:embed="rId10"/>
                    <a:stretch>
                      <a:fillRect t="-10667" r="-29167" b="-30667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886731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21537E-6 C 0.00868 -0.00555 0.01979 -0.0071 0.029 -0.00833 C 0.03802 -0.0145 0.04636 -0.02067 0.05608 -0.02345 C 0.07014 -0.02283 0.0842 -0.02407 0.09827 -0.0216 C 0.10052 -0.02129 0.10191 -0.01728 0.10382 -0.01512 C 0.11025 -0.00771 0.1217 -0.00247 0.129 0.00154 C 0.14636 -0.00278 0.14097 -0.00031 0.15052 -0.01851 C 0.15452 -0.00833 0.15556 -0.00154 0.15903 0.00833 C 0.16129 0.02098 0.16233 0.03147 0.16354 0.04474 C 0.16459 0.05523 0.16719 0.06541 0.16823 0.07621 C 0.16875 0.11324 0.16424 0.14347 0.17483 0.17279 C 0.17448 0.18883 0.17361 0.22586 0.17292 0.24252 C 0.17257 0.25054 0.17118 0.2564 0.17118 0.26411 L 0.14688 0.34866 " pathEditMode="relative" ptsTypes="ffffffffffffAA">
                                      <p:cBhvr>
                                        <p:cTn id="15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1" grpId="1"/>
      <p:bldP spid="23" grpId="0"/>
      <p:bldP spid="23" grpId="1"/>
      <p:bldP spid="24" grpId="0"/>
      <p:bldP spid="25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5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07504" y="205979"/>
            <a:ext cx="8886866" cy="85725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Напряженность электрического поля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41140">
            <a:off x="-191989" y="-424143"/>
            <a:ext cx="5298405" cy="5943075"/>
          </a:xfrm>
          <a:prstGeom prst="rect">
            <a:avLst/>
          </a:prstGeom>
          <a:noFill/>
        </p:spPr>
      </p:pic>
      <p:sp>
        <p:nvSpPr>
          <p:cNvPr id="24" name="Объект 2"/>
          <p:cNvSpPr txBox="1">
            <a:spLocks/>
          </p:cNvSpPr>
          <p:nvPr/>
        </p:nvSpPr>
        <p:spPr>
          <a:xfrm>
            <a:off x="621009" y="1349689"/>
            <a:ext cx="3672408" cy="16541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Напряженность электрического поля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точечного заряда в данной точке: 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1" name="Группа 30"/>
          <p:cNvGrpSpPr/>
          <p:nvPr/>
        </p:nvGrpSpPr>
        <p:grpSpPr>
          <a:xfrm>
            <a:off x="5292080" y="1203598"/>
            <a:ext cx="3240360" cy="3240360"/>
            <a:chOff x="5292080" y="1203598"/>
            <a:chExt cx="3240360" cy="3240360"/>
          </a:xfrm>
        </p:grpSpPr>
        <p:grpSp>
          <p:nvGrpSpPr>
            <p:cNvPr id="33" name="Группа 32"/>
            <p:cNvGrpSpPr/>
            <p:nvPr/>
          </p:nvGrpSpPr>
          <p:grpSpPr>
            <a:xfrm>
              <a:off x="5292080" y="1203598"/>
              <a:ext cx="3240360" cy="3240360"/>
              <a:chOff x="5220072" y="1347614"/>
              <a:chExt cx="3240360" cy="3240360"/>
            </a:xfrm>
          </p:grpSpPr>
          <p:sp>
            <p:nvSpPr>
              <p:cNvPr id="34" name="Овал 33"/>
              <p:cNvSpPr/>
              <p:nvPr/>
            </p:nvSpPr>
            <p:spPr>
              <a:xfrm>
                <a:off x="5220072" y="1347614"/>
                <a:ext cx="3240360" cy="3240360"/>
              </a:xfrm>
              <a:prstGeom prst="ellipse">
                <a:avLst/>
              </a:prstGeom>
              <a:gradFill flip="none" rotWithShape="1">
                <a:gsLst>
                  <a:gs pos="33000">
                    <a:srgbClr val="C00000"/>
                  </a:gs>
                  <a:gs pos="52000">
                    <a:srgbClr val="D45050"/>
                  </a:gs>
                  <a:gs pos="80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tint val="15000"/>
                      <a:satMod val="35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35" name="Группа 34"/>
              <p:cNvGrpSpPr/>
              <p:nvPr/>
            </p:nvGrpSpPr>
            <p:grpSpPr>
              <a:xfrm>
                <a:off x="6383052" y="2510594"/>
                <a:ext cx="914400" cy="914400"/>
                <a:chOff x="1450504" y="2618606"/>
                <a:chExt cx="914400" cy="914400"/>
              </a:xfrm>
            </p:grpSpPr>
            <p:sp>
              <p:nvSpPr>
                <p:cNvPr id="37" name="Овал 36"/>
                <p:cNvSpPr/>
                <p:nvPr/>
              </p:nvSpPr>
              <p:spPr>
                <a:xfrm>
                  <a:off x="1475656" y="2643758"/>
                  <a:ext cx="864096" cy="86409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0000">
                      <a:srgbClr val="E08785"/>
                    </a:gs>
                    <a:gs pos="60000">
                      <a:schemeClr val="accent2">
                        <a:tint val="37000"/>
                        <a:satMod val="300000"/>
                      </a:schemeClr>
                    </a:gs>
                    <a:gs pos="100000">
                      <a:schemeClr val="accent2">
                        <a:lumMod val="10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1905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8" name="Плюс 37"/>
                <p:cNvSpPr/>
                <p:nvPr/>
              </p:nvSpPr>
              <p:spPr>
                <a:xfrm>
                  <a:off x="1450504" y="2618606"/>
                  <a:ext cx="914400" cy="914400"/>
                </a:xfrm>
                <a:prstGeom prst="mathPlus">
                  <a:avLst/>
                </a:prstGeom>
                <a:gradFill flip="none" rotWithShape="1">
                  <a:gsLst>
                    <a:gs pos="0">
                      <a:srgbClr val="C00000"/>
                    </a:gs>
                    <a:gs pos="67000">
                      <a:schemeClr val="accent2">
                        <a:lumMod val="60000"/>
                        <a:lumOff val="40000"/>
                      </a:schemeClr>
                    </a:gs>
                    <a:gs pos="3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rgbClr val="C00000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19050">
                  <a:noFill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Прямоугольник 1"/>
                <p:cNvSpPr/>
                <p:nvPr/>
              </p:nvSpPr>
              <p:spPr>
                <a:xfrm>
                  <a:off x="6618782" y="2547394"/>
                  <a:ext cx="586956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𝒒</m:t>
                            </m:r>
                          </m:e>
                          <m:sub>
                            <m:r>
                              <a:rPr lang="en-US" sz="2400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𝟎</m:t>
                            </m:r>
                          </m:sub>
                        </m:sSub>
                      </m:oMath>
                    </m:oMathPara>
                  </a14:m>
                  <a:endParaRPr lang="ru-RU" sz="2400" b="1" dirty="0"/>
                </a:p>
              </p:txBody>
            </p:sp>
          </mc:Choice>
          <mc:Fallback xmlns="">
            <p:sp>
              <p:nvSpPr>
                <p:cNvPr id="2" name="Прямоугольник 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18782" y="2547394"/>
                  <a:ext cx="586956" cy="46166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t="-10526" r="-20833" b="-2894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Овал 26"/>
            <p:cNvSpPr/>
            <p:nvPr/>
          </p:nvSpPr>
          <p:spPr>
            <a:xfrm>
              <a:off x="6373480" y="1710818"/>
              <a:ext cx="163722" cy="163722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9" name="Прямая со стрелкой 28"/>
            <p:cNvCxnSpPr/>
            <p:nvPr/>
          </p:nvCxnSpPr>
          <p:spPr>
            <a:xfrm flipH="1" flipV="1">
              <a:off x="6480212" y="1874540"/>
              <a:ext cx="540060" cy="903686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Прямоугольник 44"/>
                <p:cNvSpPr/>
                <p:nvPr/>
              </p:nvSpPr>
              <p:spPr>
                <a:xfrm>
                  <a:off x="6673576" y="1923678"/>
                  <a:ext cx="418704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𝒓</m:t>
                        </m:r>
                      </m:oMath>
                    </m:oMathPara>
                  </a14:m>
                  <a:endParaRPr lang="ru-RU" sz="24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5" name="Прямоугольник 4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73576" y="1923678"/>
                  <a:ext cx="418704" cy="46166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t="-10667" r="-30882" b="-3066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535582" y="2715766"/>
                <a:ext cx="1843262" cy="783228"/>
              </a:xfrm>
              <a:prstGeom prst="rect">
                <a:avLst/>
              </a:prstGeom>
              <a:noFill/>
              <a:effectLst>
                <a:softEdge rad="31750"/>
              </a:effectLst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𝐸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𝐹</m:t>
                          </m:r>
                        </m:num>
                        <m:den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𝑞</m:t>
                          </m:r>
                        </m:den>
                      </m:f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𝑘</m:t>
                      </m:r>
                      <m:f>
                        <m:f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5582" y="2715766"/>
                <a:ext cx="1843262" cy="783228"/>
              </a:xfrm>
              <a:prstGeom prst="rect">
                <a:avLst/>
              </a:prstGeom>
              <a:blipFill rotWithShape="1">
                <a:blip r:embed="rId7"/>
                <a:stretch>
                  <a:fillRect r="-5629"/>
                </a:stretch>
              </a:blipFill>
              <a:effectLst>
                <a:softEdge rad="31750"/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6131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5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07504" y="205979"/>
            <a:ext cx="8886866" cy="85725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Напряженность электрического поля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41140">
            <a:off x="-191989" y="-424143"/>
            <a:ext cx="5298405" cy="5943075"/>
          </a:xfrm>
          <a:prstGeom prst="rect">
            <a:avLst/>
          </a:prstGeom>
          <a:noFill/>
        </p:spPr>
      </p:pic>
      <p:sp>
        <p:nvSpPr>
          <p:cNvPr id="24" name="Объект 2"/>
          <p:cNvSpPr txBox="1">
            <a:spLocks/>
          </p:cNvSpPr>
          <p:nvPr/>
        </p:nvSpPr>
        <p:spPr>
          <a:xfrm>
            <a:off x="621009" y="1349689"/>
            <a:ext cx="3672408" cy="16541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Напряженность электрического поля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точечного заряда в данной точке: 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1" name="Группа 30"/>
          <p:cNvGrpSpPr/>
          <p:nvPr/>
        </p:nvGrpSpPr>
        <p:grpSpPr>
          <a:xfrm>
            <a:off x="5292080" y="1203598"/>
            <a:ext cx="3240360" cy="3240360"/>
            <a:chOff x="5292080" y="1203598"/>
            <a:chExt cx="3240360" cy="3240360"/>
          </a:xfrm>
        </p:grpSpPr>
        <p:grpSp>
          <p:nvGrpSpPr>
            <p:cNvPr id="33" name="Группа 32"/>
            <p:cNvGrpSpPr/>
            <p:nvPr/>
          </p:nvGrpSpPr>
          <p:grpSpPr>
            <a:xfrm>
              <a:off x="5292080" y="1203598"/>
              <a:ext cx="3240360" cy="3240360"/>
              <a:chOff x="5220072" y="1347614"/>
              <a:chExt cx="3240360" cy="3240360"/>
            </a:xfrm>
          </p:grpSpPr>
          <p:sp>
            <p:nvSpPr>
              <p:cNvPr id="34" name="Овал 33"/>
              <p:cNvSpPr/>
              <p:nvPr/>
            </p:nvSpPr>
            <p:spPr>
              <a:xfrm>
                <a:off x="5220072" y="1347614"/>
                <a:ext cx="3240360" cy="3240360"/>
              </a:xfrm>
              <a:prstGeom prst="ellipse">
                <a:avLst/>
              </a:prstGeom>
              <a:gradFill flip="none" rotWithShape="1">
                <a:gsLst>
                  <a:gs pos="33000">
                    <a:srgbClr val="C00000"/>
                  </a:gs>
                  <a:gs pos="52000">
                    <a:srgbClr val="D45050"/>
                  </a:gs>
                  <a:gs pos="80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tint val="15000"/>
                      <a:satMod val="35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35" name="Группа 34"/>
              <p:cNvGrpSpPr/>
              <p:nvPr/>
            </p:nvGrpSpPr>
            <p:grpSpPr>
              <a:xfrm>
                <a:off x="6383052" y="2510594"/>
                <a:ext cx="914400" cy="914400"/>
                <a:chOff x="1450504" y="2618606"/>
                <a:chExt cx="914400" cy="914400"/>
              </a:xfrm>
            </p:grpSpPr>
            <p:sp>
              <p:nvSpPr>
                <p:cNvPr id="37" name="Овал 36"/>
                <p:cNvSpPr/>
                <p:nvPr/>
              </p:nvSpPr>
              <p:spPr>
                <a:xfrm>
                  <a:off x="1475656" y="2643758"/>
                  <a:ext cx="864096" cy="86409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0000">
                      <a:srgbClr val="E08785"/>
                    </a:gs>
                    <a:gs pos="60000">
                      <a:schemeClr val="accent2">
                        <a:tint val="37000"/>
                        <a:satMod val="300000"/>
                      </a:schemeClr>
                    </a:gs>
                    <a:gs pos="100000">
                      <a:schemeClr val="accent2">
                        <a:lumMod val="10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1905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8" name="Плюс 37"/>
                <p:cNvSpPr/>
                <p:nvPr/>
              </p:nvSpPr>
              <p:spPr>
                <a:xfrm>
                  <a:off x="1450504" y="2618606"/>
                  <a:ext cx="914400" cy="914400"/>
                </a:xfrm>
                <a:prstGeom prst="mathPlus">
                  <a:avLst/>
                </a:prstGeom>
                <a:gradFill flip="none" rotWithShape="1">
                  <a:gsLst>
                    <a:gs pos="0">
                      <a:srgbClr val="C00000"/>
                    </a:gs>
                    <a:gs pos="67000">
                      <a:schemeClr val="accent2">
                        <a:lumMod val="60000"/>
                        <a:lumOff val="40000"/>
                      </a:schemeClr>
                    </a:gs>
                    <a:gs pos="3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rgbClr val="C00000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19050">
                  <a:noFill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Прямоугольник 1"/>
                <p:cNvSpPr/>
                <p:nvPr/>
              </p:nvSpPr>
              <p:spPr>
                <a:xfrm>
                  <a:off x="6618782" y="2547394"/>
                  <a:ext cx="586956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𝒒</m:t>
                            </m:r>
                          </m:e>
                          <m:sub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𝟎</m:t>
                            </m:r>
                          </m:sub>
                        </m:sSub>
                      </m:oMath>
                    </m:oMathPara>
                  </a14:m>
                  <a:endParaRPr lang="ru-RU" sz="2400" b="1" dirty="0"/>
                </a:p>
              </p:txBody>
            </p:sp>
          </mc:Choice>
          <mc:Fallback xmlns="">
            <p:sp>
              <p:nvSpPr>
                <p:cNvPr id="2" name="Прямоугольник 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18782" y="2547394"/>
                  <a:ext cx="586956" cy="46166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t="-10526" r="-20833" b="-2894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Овал 26"/>
            <p:cNvSpPr/>
            <p:nvPr/>
          </p:nvSpPr>
          <p:spPr>
            <a:xfrm>
              <a:off x="6373480" y="1710818"/>
              <a:ext cx="163722" cy="163722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9" name="Прямая со стрелкой 28"/>
            <p:cNvCxnSpPr/>
            <p:nvPr/>
          </p:nvCxnSpPr>
          <p:spPr>
            <a:xfrm flipH="1" flipV="1">
              <a:off x="6480212" y="1874540"/>
              <a:ext cx="540060" cy="903686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Прямоугольник 44"/>
                <p:cNvSpPr/>
                <p:nvPr/>
              </p:nvSpPr>
              <p:spPr>
                <a:xfrm>
                  <a:off x="6673576" y="1923678"/>
                  <a:ext cx="418704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𝒓</m:t>
                        </m:r>
                      </m:oMath>
                    </m:oMathPara>
                  </a14:m>
                  <a:endParaRPr lang="ru-RU" sz="24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5" name="Прямоугольник 4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73576" y="1923678"/>
                  <a:ext cx="418704" cy="46166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t="-10667" r="-30882" b="-3066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Группа 7"/>
          <p:cNvGrpSpPr/>
          <p:nvPr/>
        </p:nvGrpSpPr>
        <p:grpSpPr>
          <a:xfrm>
            <a:off x="5292080" y="1203598"/>
            <a:ext cx="3240360" cy="3240360"/>
            <a:chOff x="2339752" y="1623510"/>
            <a:chExt cx="3240360" cy="3240360"/>
          </a:xfrm>
        </p:grpSpPr>
        <p:grpSp>
          <p:nvGrpSpPr>
            <p:cNvPr id="19" name="Группа 18"/>
            <p:cNvGrpSpPr/>
            <p:nvPr/>
          </p:nvGrpSpPr>
          <p:grpSpPr>
            <a:xfrm>
              <a:off x="2339752" y="1623510"/>
              <a:ext cx="3240360" cy="3240360"/>
              <a:chOff x="5292080" y="1203598"/>
              <a:chExt cx="3240360" cy="3240360"/>
            </a:xfrm>
          </p:grpSpPr>
          <p:grpSp>
            <p:nvGrpSpPr>
              <p:cNvPr id="21" name="Группа 20"/>
              <p:cNvGrpSpPr/>
              <p:nvPr/>
            </p:nvGrpSpPr>
            <p:grpSpPr>
              <a:xfrm>
                <a:off x="5292080" y="1203598"/>
                <a:ext cx="3240360" cy="3240360"/>
                <a:chOff x="5220072" y="1347614"/>
                <a:chExt cx="3240360" cy="3240360"/>
              </a:xfrm>
            </p:grpSpPr>
            <p:sp>
              <p:nvSpPr>
                <p:cNvPr id="30" name="Овал 29"/>
                <p:cNvSpPr/>
                <p:nvPr/>
              </p:nvSpPr>
              <p:spPr>
                <a:xfrm>
                  <a:off x="5220072" y="1347614"/>
                  <a:ext cx="3240360" cy="3240360"/>
                </a:xfrm>
                <a:prstGeom prst="ellipse">
                  <a:avLst/>
                </a:prstGeom>
                <a:gradFill flip="none" rotWithShape="1">
                  <a:gsLst>
                    <a:gs pos="33000">
                      <a:srgbClr val="C00000"/>
                    </a:gs>
                    <a:gs pos="52000">
                      <a:srgbClr val="D45050"/>
                    </a:gs>
                    <a:gs pos="80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tint val="15000"/>
                        <a:satMod val="3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grpSp>
              <p:nvGrpSpPr>
                <p:cNvPr id="32" name="Группа 31"/>
                <p:cNvGrpSpPr/>
                <p:nvPr/>
              </p:nvGrpSpPr>
              <p:grpSpPr>
                <a:xfrm>
                  <a:off x="6383052" y="2510594"/>
                  <a:ext cx="914400" cy="914400"/>
                  <a:chOff x="1450504" y="2618606"/>
                  <a:chExt cx="914400" cy="914400"/>
                </a:xfrm>
              </p:grpSpPr>
              <p:sp>
                <p:nvSpPr>
                  <p:cNvPr id="36" name="Овал 35"/>
                  <p:cNvSpPr/>
                  <p:nvPr/>
                </p:nvSpPr>
                <p:spPr>
                  <a:xfrm>
                    <a:off x="1475656" y="2643758"/>
                    <a:ext cx="864096" cy="86409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30000">
                        <a:srgbClr val="E08785"/>
                      </a:gs>
                      <a:gs pos="60000">
                        <a:schemeClr val="accent2">
                          <a:tint val="37000"/>
                          <a:satMod val="300000"/>
                        </a:schemeClr>
                      </a:gs>
                      <a:gs pos="100000">
                        <a:schemeClr val="accent2">
                          <a:lumMod val="100000"/>
                        </a:schemeClr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 w="19050">
                    <a:solidFill>
                      <a:schemeClr val="accent2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39" name="Плюс 38"/>
                  <p:cNvSpPr/>
                  <p:nvPr/>
                </p:nvSpPr>
                <p:spPr>
                  <a:xfrm>
                    <a:off x="1450504" y="2618606"/>
                    <a:ext cx="914400" cy="914400"/>
                  </a:xfrm>
                  <a:prstGeom prst="mathPlus">
                    <a:avLst/>
                  </a:prstGeom>
                  <a:gradFill flip="none" rotWithShape="1">
                    <a:gsLst>
                      <a:gs pos="0">
                        <a:srgbClr val="C00000"/>
                      </a:gs>
                      <a:gs pos="67000">
                        <a:schemeClr val="accent2">
                          <a:lumMod val="60000"/>
                          <a:lumOff val="40000"/>
                        </a:schemeClr>
                      </a:gs>
                      <a:gs pos="3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rgbClr val="C00000"/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 w="19050">
                    <a:noFill/>
                  </a:ln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Прямоугольник 21"/>
                  <p:cNvSpPr/>
                  <p:nvPr/>
                </p:nvSpPr>
                <p:spPr>
                  <a:xfrm>
                    <a:off x="6618782" y="2547394"/>
                    <a:ext cx="586956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𝒒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</m:oMath>
                      </m:oMathPara>
                    </a14:m>
                    <a:endParaRPr lang="ru-RU" sz="2400" b="1" dirty="0"/>
                  </a:p>
                </p:txBody>
              </p:sp>
            </mc:Choice>
            <mc:Fallback xmlns="">
              <p:sp>
                <p:nvSpPr>
                  <p:cNvPr id="22" name="Прямоугольник 2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18782" y="2547394"/>
                    <a:ext cx="586956" cy="461665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 t="-10526" r="-20833" b="-28947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3" name="Овал 2"/>
            <p:cNvSpPr/>
            <p:nvPr/>
          </p:nvSpPr>
          <p:spPr>
            <a:xfrm>
              <a:off x="3363354" y="2647112"/>
              <a:ext cx="1193156" cy="1193156"/>
            </a:xfrm>
            <a:prstGeom prst="ellipse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Овал 39"/>
            <p:cNvSpPr/>
            <p:nvPr/>
          </p:nvSpPr>
          <p:spPr>
            <a:xfrm>
              <a:off x="3164737" y="2448495"/>
              <a:ext cx="1590389" cy="1590389"/>
            </a:xfrm>
            <a:prstGeom prst="ellipse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Овал 40"/>
            <p:cNvSpPr/>
            <p:nvPr/>
          </p:nvSpPr>
          <p:spPr>
            <a:xfrm>
              <a:off x="2912479" y="2140795"/>
              <a:ext cx="2094906" cy="2094906"/>
            </a:xfrm>
            <a:prstGeom prst="ellipse">
              <a:avLst/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2634229" y="1914764"/>
              <a:ext cx="2657851" cy="2657851"/>
            </a:xfrm>
            <a:prstGeom prst="ellipse">
              <a:avLst/>
            </a:prstGeom>
            <a:noFill/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1535582" y="2715766"/>
                <a:ext cx="1843262" cy="783228"/>
              </a:xfrm>
              <a:prstGeom prst="rect">
                <a:avLst/>
              </a:prstGeom>
              <a:noFill/>
              <a:effectLst>
                <a:softEdge rad="31750"/>
              </a:effectLst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𝐸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𝐹</m:t>
                          </m:r>
                        </m:num>
                        <m:den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𝑞</m:t>
                          </m:r>
                        </m:den>
                      </m:f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𝑘</m:t>
                      </m:r>
                      <m:f>
                        <m:f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5582" y="2715766"/>
                <a:ext cx="1843262" cy="783228"/>
              </a:xfrm>
              <a:prstGeom prst="rect">
                <a:avLst/>
              </a:prstGeom>
              <a:blipFill rotWithShape="1">
                <a:blip r:embed="rId8"/>
                <a:stretch>
                  <a:fillRect r="-5629"/>
                </a:stretch>
              </a:blipFill>
              <a:effectLst>
                <a:softEdge rad="31750"/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352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41140">
            <a:off x="-191989" y="-424143"/>
            <a:ext cx="5298405" cy="5943075"/>
          </a:xfrm>
          <a:prstGeom prst="rect">
            <a:avLst/>
          </a:prstGeom>
          <a:noFill/>
        </p:spPr>
      </p:pic>
      <p:grpSp>
        <p:nvGrpSpPr>
          <p:cNvPr id="4" name="Группа 3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5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07504" y="205979"/>
            <a:ext cx="8886866" cy="85725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Напряженность электрического поля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</p:txBody>
      </p:sp>
      <p:sp>
        <p:nvSpPr>
          <p:cNvPr id="24" name="Объект 2"/>
          <p:cNvSpPr txBox="1">
            <a:spLocks/>
          </p:cNvSpPr>
          <p:nvPr/>
        </p:nvSpPr>
        <p:spPr>
          <a:xfrm>
            <a:off x="621009" y="1349689"/>
            <a:ext cx="3672408" cy="16541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Напряженность электрического поля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точечного заряда в данной точке: 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535582" y="2715766"/>
                <a:ext cx="1843262" cy="783228"/>
              </a:xfrm>
              <a:prstGeom prst="rect">
                <a:avLst/>
              </a:prstGeom>
              <a:noFill/>
              <a:effectLst>
                <a:softEdge rad="31750"/>
              </a:effectLst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𝐸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𝐹</m:t>
                          </m:r>
                        </m:num>
                        <m:den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𝑞</m:t>
                          </m:r>
                        </m:den>
                      </m:f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𝑘</m:t>
                      </m:r>
                      <m:f>
                        <m:f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5582" y="2715766"/>
                <a:ext cx="1843262" cy="783228"/>
              </a:xfrm>
              <a:prstGeom prst="rect">
                <a:avLst/>
              </a:prstGeom>
              <a:blipFill rotWithShape="1">
                <a:blip r:embed="rId4"/>
                <a:stretch>
                  <a:fillRect r="-5629"/>
                </a:stretch>
              </a:blipFill>
              <a:effectLst>
                <a:softEdge rad="31750"/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Группа 9"/>
          <p:cNvGrpSpPr/>
          <p:nvPr/>
        </p:nvGrpSpPr>
        <p:grpSpPr>
          <a:xfrm>
            <a:off x="5292080" y="1203598"/>
            <a:ext cx="3240360" cy="3240360"/>
            <a:chOff x="5292080" y="1059582"/>
            <a:chExt cx="3240360" cy="3240360"/>
          </a:xfrm>
        </p:grpSpPr>
        <p:sp>
          <p:nvSpPr>
            <p:cNvPr id="34" name="Овал 33"/>
            <p:cNvSpPr/>
            <p:nvPr/>
          </p:nvSpPr>
          <p:spPr>
            <a:xfrm>
              <a:off x="5292080" y="1059582"/>
              <a:ext cx="3240360" cy="3240360"/>
            </a:xfrm>
            <a:prstGeom prst="ellipse">
              <a:avLst/>
            </a:prstGeom>
            <a:gradFill flip="none" rotWithShape="1">
              <a:gsLst>
                <a:gs pos="33000">
                  <a:srgbClr val="C00000"/>
                </a:gs>
                <a:gs pos="52000">
                  <a:srgbClr val="D45050"/>
                </a:gs>
                <a:gs pos="80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tint val="15000"/>
                    <a:satMod val="35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Овал 36"/>
            <p:cNvSpPr/>
            <p:nvPr/>
          </p:nvSpPr>
          <p:spPr>
            <a:xfrm>
              <a:off x="6480212" y="22477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30000">
                  <a:srgbClr val="E08785"/>
                </a:gs>
                <a:gs pos="60000">
                  <a:schemeClr val="accent2">
                    <a:tint val="37000"/>
                    <a:satMod val="300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Плюс 37"/>
            <p:cNvSpPr/>
            <p:nvPr/>
          </p:nvSpPr>
          <p:spPr>
            <a:xfrm>
              <a:off x="6455060" y="2222562"/>
              <a:ext cx="914400" cy="914400"/>
            </a:xfrm>
            <a:prstGeom prst="mathPlus">
              <a:avLst/>
            </a:prstGeom>
            <a:gradFill flip="none" rotWithShape="1">
              <a:gsLst>
                <a:gs pos="0">
                  <a:srgbClr val="C00000"/>
                </a:gs>
                <a:gs pos="67000">
                  <a:schemeClr val="accent2">
                    <a:lumMod val="60000"/>
                    <a:lumOff val="40000"/>
                  </a:schemeClr>
                </a:gs>
                <a:gs pos="33000">
                  <a:schemeClr val="accent2">
                    <a:lumMod val="60000"/>
                    <a:lumOff val="40000"/>
                  </a:schemeClr>
                </a:gs>
                <a:gs pos="100000">
                  <a:srgbClr val="C00000"/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12" name="Прямая со стрелкой 11"/>
          <p:cNvCxnSpPr/>
          <p:nvPr/>
        </p:nvCxnSpPr>
        <p:spPr>
          <a:xfrm flipV="1">
            <a:off x="7164288" y="1347614"/>
            <a:ext cx="504056" cy="11706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9" name="Группа 8"/>
          <p:cNvGrpSpPr/>
          <p:nvPr/>
        </p:nvGrpSpPr>
        <p:grpSpPr>
          <a:xfrm>
            <a:off x="9214695" y="1523568"/>
            <a:ext cx="397865" cy="455109"/>
            <a:chOff x="9214695" y="1379552"/>
            <a:chExt cx="397865" cy="455109"/>
          </a:xfrm>
        </p:grpSpPr>
        <p:sp>
          <p:nvSpPr>
            <p:cNvPr id="46" name="Овал 45"/>
            <p:cNvSpPr/>
            <p:nvPr/>
          </p:nvSpPr>
          <p:spPr>
            <a:xfrm>
              <a:off x="9234445" y="1465862"/>
              <a:ext cx="358368" cy="358368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30000">
                  <a:srgbClr val="E08785"/>
                </a:gs>
                <a:gs pos="60000">
                  <a:schemeClr val="accent2">
                    <a:tint val="37000"/>
                    <a:satMod val="300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Плюс 46"/>
            <p:cNvSpPr/>
            <p:nvPr/>
          </p:nvSpPr>
          <p:spPr>
            <a:xfrm>
              <a:off x="9224013" y="1455430"/>
              <a:ext cx="379231" cy="379231"/>
            </a:xfrm>
            <a:prstGeom prst="mathPlus">
              <a:avLst/>
            </a:prstGeom>
            <a:gradFill flip="none" rotWithShape="1">
              <a:gsLst>
                <a:gs pos="0">
                  <a:srgbClr val="C00000"/>
                </a:gs>
                <a:gs pos="67000">
                  <a:schemeClr val="accent2">
                    <a:lumMod val="60000"/>
                    <a:lumOff val="40000"/>
                  </a:schemeClr>
                </a:gs>
                <a:gs pos="33000">
                  <a:schemeClr val="accent2">
                    <a:lumMod val="60000"/>
                    <a:lumOff val="40000"/>
                  </a:schemeClr>
                </a:gs>
                <a:gs pos="100000">
                  <a:srgbClr val="C00000"/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Прямоугольник 47"/>
                <p:cNvSpPr/>
                <p:nvPr/>
              </p:nvSpPr>
              <p:spPr>
                <a:xfrm>
                  <a:off x="9214695" y="1379552"/>
                  <a:ext cx="397865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𝒒</m:t>
                        </m:r>
                      </m:oMath>
                    </m:oMathPara>
                  </a14:m>
                  <a:endParaRPr lang="ru-RU" sz="20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8" name="Прямоугольник 4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14695" y="1379552"/>
                  <a:ext cx="397865" cy="40011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t="-7576" r="-23077" b="-2575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596336" y="873131"/>
                <a:ext cx="453201" cy="5064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𝐹</m:t>
                          </m:r>
                        </m:e>
                      </m:acc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6336" y="873131"/>
                <a:ext cx="453201" cy="506421"/>
              </a:xfrm>
              <a:prstGeom prst="rect">
                <a:avLst/>
              </a:prstGeom>
              <a:blipFill rotWithShape="1">
                <a:blip r:embed="rId7"/>
                <a:stretch>
                  <a:fillRect t="-1205" r="-28378" b="-265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841114" y="3651870"/>
                <a:ext cx="1232197" cy="5064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𝐹</m:t>
                          </m:r>
                        </m:e>
                      </m:acc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𝐸</m:t>
                          </m:r>
                        </m:e>
                      </m:acc>
                      <m:r>
                        <a:rPr lang="en-US" sz="2400" b="0" i="1" smtClean="0"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1114" y="3651870"/>
                <a:ext cx="1232197" cy="506421"/>
              </a:xfrm>
              <a:prstGeom prst="rect">
                <a:avLst/>
              </a:prstGeom>
              <a:blipFill rotWithShape="1">
                <a:blip r:embed="rId8"/>
                <a:stretch>
                  <a:fillRect t="-1205" r="-9901" b="-265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2" name="Группа 101"/>
          <p:cNvGrpSpPr/>
          <p:nvPr/>
        </p:nvGrpSpPr>
        <p:grpSpPr>
          <a:xfrm>
            <a:off x="5292080" y="1203598"/>
            <a:ext cx="3240360" cy="3240360"/>
            <a:chOff x="3214700" y="1095586"/>
            <a:chExt cx="3240360" cy="3240360"/>
          </a:xfrm>
        </p:grpSpPr>
        <p:sp>
          <p:nvSpPr>
            <p:cNvPr id="82" name="Овал 81"/>
            <p:cNvSpPr/>
            <p:nvPr/>
          </p:nvSpPr>
          <p:spPr>
            <a:xfrm>
              <a:off x="3214700" y="1095586"/>
              <a:ext cx="3240360" cy="3240360"/>
            </a:xfrm>
            <a:prstGeom prst="ellipse">
              <a:avLst/>
            </a:prstGeom>
            <a:gradFill flip="none" rotWithShape="1">
              <a:gsLst>
                <a:gs pos="33000">
                  <a:srgbClr val="C00000"/>
                </a:gs>
                <a:gs pos="52000">
                  <a:srgbClr val="D45050"/>
                </a:gs>
                <a:gs pos="80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tint val="15000"/>
                    <a:satMod val="35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Овал 75"/>
            <p:cNvSpPr/>
            <p:nvPr/>
          </p:nvSpPr>
          <p:spPr>
            <a:xfrm>
              <a:off x="4238302" y="2119188"/>
              <a:ext cx="1193156" cy="1193156"/>
            </a:xfrm>
            <a:prstGeom prst="ellipse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Овал 76"/>
            <p:cNvSpPr/>
            <p:nvPr/>
          </p:nvSpPr>
          <p:spPr>
            <a:xfrm>
              <a:off x="4039685" y="1920571"/>
              <a:ext cx="1590389" cy="1590389"/>
            </a:xfrm>
            <a:prstGeom prst="ellipse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Овал 77"/>
            <p:cNvSpPr/>
            <p:nvPr/>
          </p:nvSpPr>
          <p:spPr>
            <a:xfrm>
              <a:off x="3787427" y="1612871"/>
              <a:ext cx="2094906" cy="2094906"/>
            </a:xfrm>
            <a:prstGeom prst="ellipse">
              <a:avLst/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Овал 78"/>
            <p:cNvSpPr/>
            <p:nvPr/>
          </p:nvSpPr>
          <p:spPr>
            <a:xfrm>
              <a:off x="3509177" y="1386840"/>
              <a:ext cx="2657851" cy="2657851"/>
            </a:xfrm>
            <a:prstGeom prst="ellipse">
              <a:avLst/>
            </a:prstGeom>
            <a:noFill/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6" name="Прямая со стрелкой 25"/>
            <p:cNvCxnSpPr>
              <a:stCxn id="82" idx="0"/>
              <a:endCxn id="82" idx="4"/>
            </p:cNvCxnSpPr>
            <p:nvPr/>
          </p:nvCxnSpPr>
          <p:spPr>
            <a:xfrm>
              <a:off x="4834880" y="1095586"/>
              <a:ext cx="0" cy="324036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Прямая со стрелкой 85"/>
            <p:cNvCxnSpPr>
              <a:stCxn id="82" idx="6"/>
              <a:endCxn id="82" idx="2"/>
            </p:cNvCxnSpPr>
            <p:nvPr/>
          </p:nvCxnSpPr>
          <p:spPr>
            <a:xfrm flipH="1">
              <a:off x="3214700" y="2715766"/>
              <a:ext cx="3240360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Прямая со стрелкой 89"/>
            <p:cNvCxnSpPr>
              <a:stCxn id="82" idx="7"/>
              <a:endCxn id="82" idx="3"/>
            </p:cNvCxnSpPr>
            <p:nvPr/>
          </p:nvCxnSpPr>
          <p:spPr>
            <a:xfrm flipH="1">
              <a:off x="3689240" y="1570126"/>
              <a:ext cx="2291280" cy="229128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Прямая со стрелкой 92"/>
            <p:cNvCxnSpPr>
              <a:stCxn id="82" idx="5"/>
              <a:endCxn id="82" idx="1"/>
            </p:cNvCxnSpPr>
            <p:nvPr/>
          </p:nvCxnSpPr>
          <p:spPr>
            <a:xfrm flipH="1" flipV="1">
              <a:off x="3689240" y="1570126"/>
              <a:ext cx="2291280" cy="229128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Овал 96"/>
            <p:cNvSpPr/>
            <p:nvPr/>
          </p:nvSpPr>
          <p:spPr>
            <a:xfrm>
              <a:off x="4402832" y="2283718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30000">
                  <a:srgbClr val="E08785"/>
                </a:gs>
                <a:gs pos="60000">
                  <a:schemeClr val="accent2">
                    <a:tint val="37000"/>
                    <a:satMod val="300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" name="Плюс 97"/>
            <p:cNvSpPr/>
            <p:nvPr/>
          </p:nvSpPr>
          <p:spPr>
            <a:xfrm>
              <a:off x="4377680" y="2258566"/>
              <a:ext cx="914400" cy="914400"/>
            </a:xfrm>
            <a:prstGeom prst="mathPlus">
              <a:avLst/>
            </a:prstGeom>
            <a:gradFill flip="none" rotWithShape="1">
              <a:gsLst>
                <a:gs pos="0">
                  <a:srgbClr val="C00000"/>
                </a:gs>
                <a:gs pos="67000">
                  <a:schemeClr val="accent2">
                    <a:lumMod val="60000"/>
                    <a:lumOff val="40000"/>
                  </a:schemeClr>
                </a:gs>
                <a:gs pos="33000">
                  <a:schemeClr val="accent2">
                    <a:lumMod val="60000"/>
                    <a:lumOff val="40000"/>
                  </a:schemeClr>
                </a:gs>
                <a:gs pos="100000">
                  <a:srgbClr val="C00000"/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Прямоугольник 38"/>
              <p:cNvSpPr/>
              <p:nvPr/>
            </p:nvSpPr>
            <p:spPr>
              <a:xfrm>
                <a:off x="6618782" y="2547394"/>
                <a:ext cx="58695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𝒒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39" name="Прямоугольник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8782" y="2547394"/>
                <a:ext cx="586956" cy="461665"/>
              </a:xfrm>
              <a:prstGeom prst="rect">
                <a:avLst/>
              </a:prstGeom>
              <a:blipFill rotWithShape="1">
                <a:blip r:embed="rId9"/>
                <a:stretch>
                  <a:fillRect t="-10526" r="-20833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0710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32099E-6 L -0.21458 0.005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29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/>
          <p:cNvGrpSpPr/>
          <p:nvPr/>
        </p:nvGrpSpPr>
        <p:grpSpPr>
          <a:xfrm>
            <a:off x="5292080" y="1203958"/>
            <a:ext cx="3240000" cy="3240000"/>
            <a:chOff x="5436096" y="1275606"/>
            <a:chExt cx="3240000" cy="3240000"/>
          </a:xfrm>
        </p:grpSpPr>
        <p:sp>
          <p:nvSpPr>
            <p:cNvPr id="40" name="Овал 39"/>
            <p:cNvSpPr/>
            <p:nvPr/>
          </p:nvSpPr>
          <p:spPr>
            <a:xfrm>
              <a:off x="5436096" y="1275606"/>
              <a:ext cx="3240000" cy="3240000"/>
            </a:xfrm>
            <a:prstGeom prst="ellipse">
              <a:avLst/>
            </a:prstGeom>
            <a:gradFill flip="none" rotWithShape="1">
              <a:gsLst>
                <a:gs pos="67000">
                  <a:srgbClr val="6191B9"/>
                </a:gs>
                <a:gs pos="46000">
                  <a:schemeClr val="tx2">
                    <a:lumMod val="75000"/>
                  </a:schemeClr>
                </a:gs>
                <a:gs pos="83000">
                  <a:schemeClr val="tx2">
                    <a:lumMod val="40000"/>
                    <a:lumOff val="6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41" name="Группа 40"/>
            <p:cNvGrpSpPr/>
            <p:nvPr/>
          </p:nvGrpSpPr>
          <p:grpSpPr>
            <a:xfrm>
              <a:off x="6601199" y="2440709"/>
              <a:ext cx="909793" cy="909793"/>
              <a:chOff x="2986464" y="2825380"/>
              <a:chExt cx="606596" cy="606596"/>
            </a:xfrm>
          </p:grpSpPr>
          <p:sp>
            <p:nvSpPr>
              <p:cNvPr id="42" name="Овал 41"/>
              <p:cNvSpPr>
                <a:spLocks noChangeAspect="1"/>
              </p:cNvSpPr>
              <p:nvPr/>
            </p:nvSpPr>
            <p:spPr>
              <a:xfrm>
                <a:off x="3001509" y="2834630"/>
                <a:ext cx="576064" cy="576064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30000">
                    <a:schemeClr val="accent1">
                      <a:lumMod val="40000"/>
                      <a:lumOff val="60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tx2">
                      <a:lumMod val="60000"/>
                      <a:lumOff val="4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3" name="Минус 42"/>
              <p:cNvSpPr>
                <a:spLocks noChangeAspect="1"/>
              </p:cNvSpPr>
              <p:nvPr/>
            </p:nvSpPr>
            <p:spPr>
              <a:xfrm>
                <a:off x="2986464" y="2825380"/>
                <a:ext cx="606596" cy="606596"/>
              </a:xfrm>
              <a:prstGeom prst="mathMinus">
                <a:avLst/>
              </a:prstGeom>
              <a:gradFill>
                <a:gsLst>
                  <a:gs pos="0">
                    <a:schemeClr val="tx2">
                      <a:lumMod val="50000"/>
                    </a:schemeClr>
                  </a:gs>
                  <a:gs pos="30000">
                    <a:schemeClr val="tx2">
                      <a:lumMod val="40000"/>
                      <a:lumOff val="60000"/>
                    </a:schemeClr>
                  </a:gs>
                  <a:gs pos="59000">
                    <a:schemeClr val="tx2">
                      <a:lumMod val="40000"/>
                      <a:lumOff val="60000"/>
                    </a:schemeClr>
                  </a:gs>
                  <a:gs pos="100000">
                    <a:schemeClr val="tx2">
                      <a:lumMod val="5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4" name="Группа 3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5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07504" y="205979"/>
            <a:ext cx="8886866" cy="85725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Напряженность электрического поля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41140">
            <a:off x="-191989" y="-424143"/>
            <a:ext cx="5298405" cy="5943075"/>
          </a:xfrm>
          <a:prstGeom prst="rect">
            <a:avLst/>
          </a:prstGeom>
          <a:noFill/>
        </p:spPr>
      </p:pic>
      <p:sp>
        <p:nvSpPr>
          <p:cNvPr id="24" name="Объект 2"/>
          <p:cNvSpPr txBox="1">
            <a:spLocks/>
          </p:cNvSpPr>
          <p:nvPr/>
        </p:nvSpPr>
        <p:spPr>
          <a:xfrm>
            <a:off x="621009" y="1349689"/>
            <a:ext cx="3672408" cy="16541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Напряженность электрического поля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точечного заряда в данной точке: 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535582" y="2715766"/>
                <a:ext cx="1843262" cy="783228"/>
              </a:xfrm>
              <a:prstGeom prst="rect">
                <a:avLst/>
              </a:prstGeom>
              <a:noFill/>
              <a:effectLst>
                <a:softEdge rad="31750"/>
              </a:effectLst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𝐸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𝐹</m:t>
                          </m:r>
                        </m:num>
                        <m:den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𝑞</m:t>
                          </m:r>
                        </m:den>
                      </m:f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𝑘</m:t>
                      </m:r>
                      <m:f>
                        <m:f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5582" y="2715766"/>
                <a:ext cx="1843262" cy="783228"/>
              </a:xfrm>
              <a:prstGeom prst="rect">
                <a:avLst/>
              </a:prstGeom>
              <a:blipFill rotWithShape="1">
                <a:blip r:embed="rId4"/>
                <a:stretch>
                  <a:fillRect r="-5629"/>
                </a:stretch>
              </a:blipFill>
              <a:effectLst>
                <a:softEdge rad="31750"/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Прямая со стрелкой 11"/>
          <p:cNvCxnSpPr/>
          <p:nvPr/>
        </p:nvCxnSpPr>
        <p:spPr>
          <a:xfrm flipH="1">
            <a:off x="7073750" y="1368733"/>
            <a:ext cx="633704" cy="1077893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9" name="Группа 8"/>
          <p:cNvGrpSpPr/>
          <p:nvPr/>
        </p:nvGrpSpPr>
        <p:grpSpPr>
          <a:xfrm>
            <a:off x="9214695" y="1523568"/>
            <a:ext cx="397865" cy="455109"/>
            <a:chOff x="9214695" y="1379552"/>
            <a:chExt cx="397865" cy="455109"/>
          </a:xfrm>
        </p:grpSpPr>
        <p:sp>
          <p:nvSpPr>
            <p:cNvPr id="46" name="Овал 45"/>
            <p:cNvSpPr/>
            <p:nvPr/>
          </p:nvSpPr>
          <p:spPr>
            <a:xfrm>
              <a:off x="9234445" y="1465862"/>
              <a:ext cx="358368" cy="358368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30000">
                  <a:srgbClr val="E08785"/>
                </a:gs>
                <a:gs pos="60000">
                  <a:schemeClr val="accent2">
                    <a:tint val="37000"/>
                    <a:satMod val="300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Плюс 46"/>
            <p:cNvSpPr/>
            <p:nvPr/>
          </p:nvSpPr>
          <p:spPr>
            <a:xfrm>
              <a:off x="9224013" y="1455430"/>
              <a:ext cx="379231" cy="379231"/>
            </a:xfrm>
            <a:prstGeom prst="mathPlus">
              <a:avLst/>
            </a:prstGeom>
            <a:gradFill flip="none" rotWithShape="1">
              <a:gsLst>
                <a:gs pos="0">
                  <a:srgbClr val="C00000"/>
                </a:gs>
                <a:gs pos="67000">
                  <a:schemeClr val="accent2">
                    <a:lumMod val="60000"/>
                    <a:lumOff val="40000"/>
                  </a:schemeClr>
                </a:gs>
                <a:gs pos="33000">
                  <a:schemeClr val="accent2">
                    <a:lumMod val="60000"/>
                    <a:lumOff val="40000"/>
                  </a:schemeClr>
                </a:gs>
                <a:gs pos="100000">
                  <a:srgbClr val="C00000"/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8" name="Прямоугольник 47"/>
                <p:cNvSpPr/>
                <p:nvPr/>
              </p:nvSpPr>
              <p:spPr>
                <a:xfrm>
                  <a:off x="9214695" y="1379552"/>
                  <a:ext cx="397865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𝒒</m:t>
                        </m:r>
                      </m:oMath>
                    </m:oMathPara>
                  </a14:m>
                  <a:endParaRPr lang="ru-RU" sz="20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>
            <p:sp>
              <p:nvSpPr>
                <p:cNvPr id="48" name="Прямоугольник 4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14695" y="1379552"/>
                  <a:ext cx="397865" cy="40011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t="-7576" r="-23077" b="-2575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647191" y="873131"/>
                <a:ext cx="453201" cy="5064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𝐹</m:t>
                          </m:r>
                        </m:e>
                      </m:acc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7191" y="873131"/>
                <a:ext cx="453201" cy="506421"/>
              </a:xfrm>
              <a:prstGeom prst="rect">
                <a:avLst/>
              </a:prstGeom>
              <a:blipFill rotWithShape="1">
                <a:blip r:embed="rId6"/>
                <a:stretch>
                  <a:fillRect t="-1205" r="-26667" b="-265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841114" y="3651870"/>
                <a:ext cx="1232197" cy="5064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𝐹</m:t>
                          </m:r>
                        </m:e>
                      </m:acc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𝐸</m:t>
                          </m:r>
                        </m:e>
                      </m:acc>
                      <m:r>
                        <a:rPr lang="en-US" sz="2400" b="0" i="1" smtClean="0"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1114" y="3651870"/>
                <a:ext cx="1232197" cy="506421"/>
              </a:xfrm>
              <a:prstGeom prst="rect">
                <a:avLst/>
              </a:prstGeom>
              <a:blipFill rotWithShape="1">
                <a:blip r:embed="rId7"/>
                <a:stretch>
                  <a:fillRect t="-1205" r="-9901" b="-265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Прямоугольник 86"/>
              <p:cNvSpPr/>
              <p:nvPr/>
            </p:nvSpPr>
            <p:spPr>
              <a:xfrm>
                <a:off x="6618782" y="2547394"/>
                <a:ext cx="58695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𝒒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87" name="Прямоугольник 8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8782" y="2547394"/>
                <a:ext cx="586956" cy="461665"/>
              </a:xfrm>
              <a:prstGeom prst="rect">
                <a:avLst/>
              </a:prstGeom>
              <a:blipFill rotWithShape="1">
                <a:blip r:embed="rId8"/>
                <a:stretch>
                  <a:fillRect t="-10526" r="-20833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1" name="Группа 110"/>
          <p:cNvGrpSpPr/>
          <p:nvPr/>
        </p:nvGrpSpPr>
        <p:grpSpPr>
          <a:xfrm>
            <a:off x="5291748" y="1194934"/>
            <a:ext cx="3240000" cy="3240000"/>
            <a:chOff x="2708511" y="1556378"/>
            <a:chExt cx="3240000" cy="3240000"/>
          </a:xfrm>
        </p:grpSpPr>
        <p:sp>
          <p:nvSpPr>
            <p:cNvPr id="65" name="Овал 64"/>
            <p:cNvSpPr/>
            <p:nvPr/>
          </p:nvSpPr>
          <p:spPr>
            <a:xfrm>
              <a:off x="2708511" y="1556378"/>
              <a:ext cx="3240000" cy="3240000"/>
            </a:xfrm>
            <a:prstGeom prst="ellipse">
              <a:avLst/>
            </a:prstGeom>
            <a:gradFill flip="none" rotWithShape="1">
              <a:gsLst>
                <a:gs pos="67000">
                  <a:srgbClr val="6191B9"/>
                </a:gs>
                <a:gs pos="46000">
                  <a:schemeClr val="tx2">
                    <a:lumMod val="75000"/>
                  </a:schemeClr>
                </a:gs>
                <a:gs pos="83000">
                  <a:schemeClr val="tx2">
                    <a:lumMod val="40000"/>
                    <a:lumOff val="6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6" name="Группа 65"/>
            <p:cNvGrpSpPr/>
            <p:nvPr/>
          </p:nvGrpSpPr>
          <p:grpSpPr>
            <a:xfrm>
              <a:off x="3873614" y="2721481"/>
              <a:ext cx="909793" cy="909793"/>
              <a:chOff x="2986464" y="2825380"/>
              <a:chExt cx="606596" cy="606596"/>
            </a:xfrm>
          </p:grpSpPr>
          <p:sp>
            <p:nvSpPr>
              <p:cNvPr id="67" name="Овал 66"/>
              <p:cNvSpPr>
                <a:spLocks noChangeAspect="1"/>
              </p:cNvSpPr>
              <p:nvPr/>
            </p:nvSpPr>
            <p:spPr>
              <a:xfrm>
                <a:off x="3001509" y="2834630"/>
                <a:ext cx="576064" cy="576064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30000">
                    <a:schemeClr val="accent1">
                      <a:lumMod val="40000"/>
                      <a:lumOff val="60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tx2">
                      <a:lumMod val="60000"/>
                      <a:lumOff val="4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8" name="Минус 67"/>
              <p:cNvSpPr>
                <a:spLocks noChangeAspect="1"/>
              </p:cNvSpPr>
              <p:nvPr/>
            </p:nvSpPr>
            <p:spPr>
              <a:xfrm>
                <a:off x="2986464" y="2825380"/>
                <a:ext cx="606596" cy="606596"/>
              </a:xfrm>
              <a:prstGeom prst="mathMinus">
                <a:avLst/>
              </a:prstGeom>
              <a:gradFill>
                <a:gsLst>
                  <a:gs pos="0">
                    <a:schemeClr val="tx2">
                      <a:lumMod val="50000"/>
                    </a:schemeClr>
                  </a:gs>
                  <a:gs pos="30000">
                    <a:schemeClr val="tx2">
                      <a:lumMod val="40000"/>
                      <a:lumOff val="60000"/>
                    </a:schemeClr>
                  </a:gs>
                  <a:gs pos="59000">
                    <a:schemeClr val="tx2">
                      <a:lumMod val="40000"/>
                      <a:lumOff val="60000"/>
                    </a:schemeClr>
                  </a:gs>
                  <a:gs pos="100000">
                    <a:schemeClr val="tx2">
                      <a:lumMod val="5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71" name="Овал 70"/>
            <p:cNvSpPr/>
            <p:nvPr/>
          </p:nvSpPr>
          <p:spPr>
            <a:xfrm>
              <a:off x="3722076" y="2582877"/>
              <a:ext cx="1193156" cy="1193156"/>
            </a:xfrm>
            <a:prstGeom prst="ellipse">
              <a:avLst/>
            </a:prstGeom>
            <a:noFill/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Овал 71"/>
            <p:cNvSpPr/>
            <p:nvPr/>
          </p:nvSpPr>
          <p:spPr>
            <a:xfrm>
              <a:off x="3523459" y="2384260"/>
              <a:ext cx="1590389" cy="1590389"/>
            </a:xfrm>
            <a:prstGeom prst="ellipse">
              <a:avLst/>
            </a:prstGeom>
            <a:noFill/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Овал 72"/>
            <p:cNvSpPr/>
            <p:nvPr/>
          </p:nvSpPr>
          <p:spPr>
            <a:xfrm>
              <a:off x="3271201" y="2076560"/>
              <a:ext cx="2094906" cy="2094906"/>
            </a:xfrm>
            <a:prstGeom prst="ellipse">
              <a:avLst/>
            </a:prstGeom>
            <a:noFill/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Овал 73"/>
            <p:cNvSpPr/>
            <p:nvPr/>
          </p:nvSpPr>
          <p:spPr>
            <a:xfrm>
              <a:off x="2992951" y="1850529"/>
              <a:ext cx="2657851" cy="2657851"/>
            </a:xfrm>
            <a:prstGeom prst="ellipse">
              <a:avLst/>
            </a:prstGeom>
            <a:noFill/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Прямоугольник 87"/>
                <p:cNvSpPr/>
                <p:nvPr/>
              </p:nvSpPr>
              <p:spPr>
                <a:xfrm>
                  <a:off x="4035033" y="2893180"/>
                  <a:ext cx="586956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𝒒</m:t>
                            </m:r>
                          </m:e>
                          <m:sub>
                            <m:r>
                              <a:rPr lang="en-US" sz="2400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𝟎</m:t>
                            </m:r>
                          </m:sub>
                        </m:sSub>
                      </m:oMath>
                    </m:oMathPara>
                  </a14:m>
                  <a:endParaRPr lang="ru-RU" sz="2400" b="1" dirty="0"/>
                </a:p>
              </p:txBody>
            </p:sp>
          </mc:Choice>
          <mc:Fallback xmlns="">
            <p:sp>
              <p:nvSpPr>
                <p:cNvPr id="88" name="Прямоугольник 8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35033" y="2893180"/>
                  <a:ext cx="586956" cy="461665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t="-10526" r="-20833" b="-2894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3" name="Прямая со стрелкой 32"/>
            <p:cNvCxnSpPr>
              <a:stCxn id="65" idx="7"/>
              <a:endCxn id="67" idx="7"/>
            </p:cNvCxnSpPr>
            <p:nvPr/>
          </p:nvCxnSpPr>
          <p:spPr>
            <a:xfrm flipH="1">
              <a:off x="4633649" y="2030865"/>
              <a:ext cx="840375" cy="831019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6" name="Прямая со стрелкой 35"/>
            <p:cNvCxnSpPr>
              <a:stCxn id="65" idx="0"/>
              <a:endCxn id="67" idx="0"/>
            </p:cNvCxnSpPr>
            <p:nvPr/>
          </p:nvCxnSpPr>
          <p:spPr>
            <a:xfrm flipH="1">
              <a:off x="4328179" y="1556378"/>
              <a:ext cx="332" cy="1178976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1" name="Прямая со стрелкой 90"/>
            <p:cNvCxnSpPr>
              <a:stCxn id="65" idx="6"/>
              <a:endCxn id="67" idx="6"/>
            </p:cNvCxnSpPr>
            <p:nvPr/>
          </p:nvCxnSpPr>
          <p:spPr>
            <a:xfrm flipH="1" flipV="1">
              <a:off x="4760179" y="3167354"/>
              <a:ext cx="1188332" cy="9024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4" name="Прямая со стрелкой 93"/>
            <p:cNvCxnSpPr>
              <a:stCxn id="65" idx="4"/>
              <a:endCxn id="67" idx="4"/>
            </p:cNvCxnSpPr>
            <p:nvPr/>
          </p:nvCxnSpPr>
          <p:spPr>
            <a:xfrm flipH="1" flipV="1">
              <a:off x="4328179" y="3599354"/>
              <a:ext cx="332" cy="1197024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9" name="Прямая со стрелкой 98"/>
            <p:cNvCxnSpPr>
              <a:stCxn id="65" idx="2"/>
              <a:endCxn id="67" idx="2"/>
            </p:cNvCxnSpPr>
            <p:nvPr/>
          </p:nvCxnSpPr>
          <p:spPr>
            <a:xfrm flipV="1">
              <a:off x="2708511" y="3167354"/>
              <a:ext cx="1187668" cy="9024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1" name="Прямая со стрелкой 100"/>
            <p:cNvCxnSpPr>
              <a:stCxn id="65" idx="1"/>
              <a:endCxn id="67" idx="1"/>
            </p:cNvCxnSpPr>
            <p:nvPr/>
          </p:nvCxnSpPr>
          <p:spPr>
            <a:xfrm>
              <a:off x="3182998" y="2030865"/>
              <a:ext cx="839711" cy="831019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4" name="Прямая со стрелкой 103"/>
            <p:cNvCxnSpPr>
              <a:stCxn id="65" idx="5"/>
              <a:endCxn id="67" idx="5"/>
            </p:cNvCxnSpPr>
            <p:nvPr/>
          </p:nvCxnSpPr>
          <p:spPr>
            <a:xfrm flipH="1" flipV="1">
              <a:off x="4633649" y="3472824"/>
              <a:ext cx="840375" cy="849067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8" name="Прямая со стрелкой 107"/>
            <p:cNvCxnSpPr>
              <a:stCxn id="65" idx="3"/>
              <a:endCxn id="67" idx="3"/>
            </p:cNvCxnSpPr>
            <p:nvPr/>
          </p:nvCxnSpPr>
          <p:spPr>
            <a:xfrm flipV="1">
              <a:off x="3182998" y="3472824"/>
              <a:ext cx="839711" cy="849067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81067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32099E-6 L -0.21458 0.005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29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7504" y="205979"/>
            <a:ext cx="8886866" cy="85725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Принцип супер позиции полей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41140">
            <a:off x="-191989" y="-424143"/>
            <a:ext cx="5298405" cy="5943075"/>
          </a:xfrm>
          <a:prstGeom prst="rect">
            <a:avLst/>
          </a:prstGeom>
          <a:noFill/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569090" y="1106024"/>
            <a:ext cx="3858894" cy="23816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Принцип суперпозиции полей: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если в данной точке пространства различные заряженные частицы создают электрические поля, с определенными напряженностями, то результирующая напряженность поля в этой точке будет равна векторной сумме напряженностей этих полей.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316292" y="1563638"/>
                <a:ext cx="2281842" cy="472052"/>
              </a:xfrm>
              <a:prstGeom prst="rect">
                <a:avLst/>
              </a:prstGeom>
              <a:noFill/>
              <a:effectLst>
                <a:softEdge rad="31750"/>
              </a:effectLst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𝐹</m:t>
                          </m:r>
                        </m:e>
                      </m:acc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2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6292" y="1563638"/>
                <a:ext cx="2281842" cy="472052"/>
              </a:xfrm>
              <a:prstGeom prst="rect">
                <a:avLst/>
              </a:prstGeom>
              <a:blipFill rotWithShape="1">
                <a:blip r:embed="rId3"/>
                <a:stretch>
                  <a:fillRect t="-16883" r="-8556" b="-25974"/>
                </a:stretch>
              </a:blipFill>
              <a:effectLst>
                <a:softEdge rad="31750"/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Группа 7"/>
          <p:cNvGrpSpPr/>
          <p:nvPr/>
        </p:nvGrpSpPr>
        <p:grpSpPr>
          <a:xfrm>
            <a:off x="6358183" y="3385177"/>
            <a:ext cx="739636" cy="739636"/>
            <a:chOff x="1450504" y="2618606"/>
            <a:chExt cx="914400" cy="914400"/>
          </a:xfrm>
        </p:grpSpPr>
        <p:sp>
          <p:nvSpPr>
            <p:cNvPr id="9" name="Овал 8"/>
            <p:cNvSpPr/>
            <p:nvPr/>
          </p:nvSpPr>
          <p:spPr>
            <a:xfrm>
              <a:off x="1475656" y="2643758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30000">
                  <a:srgbClr val="E08785"/>
                </a:gs>
                <a:gs pos="60000">
                  <a:schemeClr val="accent2">
                    <a:tint val="37000"/>
                    <a:satMod val="300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люс 9"/>
            <p:cNvSpPr/>
            <p:nvPr/>
          </p:nvSpPr>
          <p:spPr>
            <a:xfrm>
              <a:off x="1450504" y="2618606"/>
              <a:ext cx="914400" cy="914400"/>
            </a:xfrm>
            <a:prstGeom prst="mathPlus">
              <a:avLst/>
            </a:prstGeom>
            <a:gradFill flip="none" rotWithShape="1">
              <a:gsLst>
                <a:gs pos="0">
                  <a:srgbClr val="C00000"/>
                </a:gs>
                <a:gs pos="67000">
                  <a:schemeClr val="accent2">
                    <a:lumMod val="60000"/>
                    <a:lumOff val="40000"/>
                  </a:schemeClr>
                </a:gs>
                <a:gs pos="33000">
                  <a:schemeClr val="accent2">
                    <a:lumMod val="60000"/>
                    <a:lumOff val="40000"/>
                  </a:schemeClr>
                </a:gs>
                <a:gs pos="100000">
                  <a:srgbClr val="C00000"/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4804311" y="3385177"/>
            <a:ext cx="739636" cy="739636"/>
            <a:chOff x="2826961" y="2665462"/>
            <a:chExt cx="914400" cy="914400"/>
          </a:xfrm>
        </p:grpSpPr>
        <p:sp>
          <p:nvSpPr>
            <p:cNvPr id="12" name="Овал 11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Минус 12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7961081" y="3385177"/>
            <a:ext cx="739636" cy="739636"/>
            <a:chOff x="2826961" y="2665462"/>
            <a:chExt cx="914400" cy="914400"/>
          </a:xfrm>
        </p:grpSpPr>
        <p:sp>
          <p:nvSpPr>
            <p:cNvPr id="18" name="Овал 17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Минус 18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6500681" y="1635646"/>
            <a:ext cx="454638" cy="454638"/>
            <a:chOff x="6648843" y="1560837"/>
            <a:chExt cx="379231" cy="379231"/>
          </a:xfrm>
        </p:grpSpPr>
        <p:sp>
          <p:nvSpPr>
            <p:cNvPr id="21" name="Овал 20"/>
            <p:cNvSpPr/>
            <p:nvPr/>
          </p:nvSpPr>
          <p:spPr>
            <a:xfrm>
              <a:off x="6659275" y="1571269"/>
              <a:ext cx="358368" cy="358368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30000">
                  <a:srgbClr val="E08785"/>
                </a:gs>
                <a:gs pos="60000">
                  <a:schemeClr val="accent2">
                    <a:tint val="37000"/>
                    <a:satMod val="300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люс 21"/>
            <p:cNvSpPr/>
            <p:nvPr/>
          </p:nvSpPr>
          <p:spPr>
            <a:xfrm>
              <a:off x="6648843" y="1560837"/>
              <a:ext cx="379231" cy="379231"/>
            </a:xfrm>
            <a:prstGeom prst="mathPlus">
              <a:avLst/>
            </a:prstGeom>
            <a:gradFill flip="none" rotWithShape="1">
              <a:gsLst>
                <a:gs pos="0">
                  <a:srgbClr val="C00000"/>
                </a:gs>
                <a:gs pos="67000">
                  <a:schemeClr val="accent2">
                    <a:lumMod val="60000"/>
                    <a:lumOff val="40000"/>
                  </a:schemeClr>
                </a:gs>
                <a:gs pos="33000">
                  <a:schemeClr val="accent2">
                    <a:lumMod val="60000"/>
                    <a:lumOff val="40000"/>
                  </a:schemeClr>
                </a:gs>
                <a:gs pos="100000">
                  <a:srgbClr val="C00000"/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26" name="Прямая со стрелкой 25"/>
          <p:cNvCxnSpPr>
            <a:stCxn id="21" idx="3"/>
            <a:endCxn id="12" idx="7"/>
          </p:cNvCxnSpPr>
          <p:nvPr/>
        </p:nvCxnSpPr>
        <p:spPr>
          <a:xfrm flipH="1">
            <a:off x="5421243" y="2014861"/>
            <a:ext cx="1154861" cy="14930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21" idx="5"/>
            <a:endCxn id="18" idx="1"/>
          </p:cNvCxnSpPr>
          <p:nvPr/>
        </p:nvCxnSpPr>
        <p:spPr>
          <a:xfrm>
            <a:off x="6879896" y="2014861"/>
            <a:ext cx="1203888" cy="14930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stCxn id="9" idx="0"/>
            <a:endCxn id="21" idx="4"/>
          </p:cNvCxnSpPr>
          <p:nvPr/>
        </p:nvCxnSpPr>
        <p:spPr>
          <a:xfrm flipV="1">
            <a:off x="6728001" y="2077779"/>
            <a:ext cx="0" cy="132774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450360" y="1157904"/>
                <a:ext cx="55528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0360" y="1157904"/>
                <a:ext cx="555280" cy="461665"/>
              </a:xfrm>
              <a:prstGeom prst="rect">
                <a:avLst/>
              </a:prstGeom>
              <a:blipFill rotWithShape="1">
                <a:blip r:embed="rId4"/>
                <a:stretch>
                  <a:fillRect t="-10526" r="-23077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896489" y="4011910"/>
                <a:ext cx="54816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6489" y="4011910"/>
                <a:ext cx="548163" cy="461665"/>
              </a:xfrm>
              <a:prstGeom prst="rect">
                <a:avLst/>
              </a:prstGeom>
              <a:blipFill rotWithShape="1">
                <a:blip r:embed="rId5"/>
                <a:stretch>
                  <a:fillRect t="-10526" r="-23333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8056817" y="4011910"/>
                <a:ext cx="55528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6817" y="4011910"/>
                <a:ext cx="555280" cy="461665"/>
              </a:xfrm>
              <a:prstGeom prst="rect">
                <a:avLst/>
              </a:prstGeom>
              <a:blipFill rotWithShape="1">
                <a:blip r:embed="rId6"/>
                <a:stretch>
                  <a:fillRect t="-10526" r="-21978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6450361" y="4011910"/>
                <a:ext cx="55528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0361" y="4011910"/>
                <a:ext cx="555280" cy="461665"/>
              </a:xfrm>
              <a:prstGeom prst="rect">
                <a:avLst/>
              </a:prstGeom>
              <a:blipFill rotWithShape="1">
                <a:blip r:embed="rId7"/>
                <a:stretch>
                  <a:fillRect t="-10526" r="-23077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469191" y="2425369"/>
                <a:ext cx="542969" cy="5064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240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9191" y="2425369"/>
                <a:ext cx="542969" cy="506421"/>
              </a:xfrm>
              <a:prstGeom prst="rect">
                <a:avLst/>
              </a:prstGeom>
              <a:blipFill rotWithShape="1">
                <a:blip r:embed="rId8"/>
                <a:stretch>
                  <a:fillRect t="-1205" r="-23596" b="-265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6223004" y="2425369"/>
                <a:ext cx="550087" cy="5064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240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3004" y="2425369"/>
                <a:ext cx="550087" cy="506421"/>
              </a:xfrm>
              <a:prstGeom prst="rect">
                <a:avLst/>
              </a:prstGeom>
              <a:blipFill rotWithShape="1">
                <a:blip r:embed="rId9"/>
                <a:stretch>
                  <a:fillRect t="-1205" r="-22222" b="-265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7438457" y="2425369"/>
                <a:ext cx="550087" cy="5064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240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8457" y="2425369"/>
                <a:ext cx="550087" cy="506421"/>
              </a:xfrm>
              <a:prstGeom prst="rect">
                <a:avLst/>
              </a:prstGeom>
              <a:blipFill rotWithShape="1">
                <a:blip r:embed="rId10"/>
                <a:stretch>
                  <a:fillRect t="-1205" r="-23333" b="-265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1286315" y="3539858"/>
                <a:ext cx="2341795" cy="472052"/>
              </a:xfrm>
              <a:prstGeom prst="rect">
                <a:avLst/>
              </a:prstGeom>
              <a:noFill/>
              <a:effectLst>
                <a:softEdge rad="31750"/>
              </a:effectLst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𝐸</m:t>
                          </m:r>
                        </m:e>
                      </m:acc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𝐸</m:t>
                              </m:r>
                            </m:e>
                          </m:acc>
                        </m:e>
                        <m:sub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𝐸</m:t>
                              </m:r>
                            </m:e>
                          </m:acc>
                        </m:e>
                        <m:sub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𝐸</m:t>
                              </m:r>
                            </m:e>
                          </m:acc>
                        </m:e>
                        <m:sub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2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6315" y="3539858"/>
                <a:ext cx="2341795" cy="472052"/>
              </a:xfrm>
              <a:prstGeom prst="rect">
                <a:avLst/>
              </a:prstGeom>
              <a:blipFill rotWithShape="1">
                <a:blip r:embed="rId11"/>
                <a:stretch>
                  <a:fillRect r="-4427" b="-25974"/>
                </a:stretch>
              </a:blipFill>
              <a:effectLst>
                <a:softEdge rad="31750"/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1316292" y="2313357"/>
                <a:ext cx="2394823" cy="871264"/>
              </a:xfrm>
              <a:prstGeom prst="rect">
                <a:avLst/>
              </a:prstGeom>
              <a:noFill/>
              <a:effectLst>
                <a:softEdge rad="31750"/>
              </a:effectLst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𝐹</m:t>
                              </m:r>
                            </m:e>
                          </m:acc>
                        </m:num>
                        <m:den>
                          <m:sSub>
                            <m:sSubPr>
                              <m:ctrlP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22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2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22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2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22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2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2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6292" y="2313357"/>
                <a:ext cx="2394823" cy="871264"/>
              </a:xfrm>
              <a:prstGeom prst="rect">
                <a:avLst/>
              </a:prstGeom>
              <a:blipFill rotWithShape="1">
                <a:blip r:embed="rId12"/>
                <a:stretch>
                  <a:fillRect r="-4071"/>
                </a:stretch>
              </a:blipFill>
              <a:effectLst>
                <a:softEdge rad="31750"/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Группа 29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2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3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53084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4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7" grpId="1"/>
      <p:bldP spid="34" grpId="0"/>
      <p:bldP spid="35" grpId="0"/>
      <p:bldP spid="36" grpId="0"/>
      <p:bldP spid="37" grpId="0"/>
      <p:bldP spid="38" grpId="0"/>
      <p:bldP spid="41" grpId="0"/>
      <p:bldP spid="42" grpId="0"/>
      <p:bldP spid="43" grpId="0"/>
      <p:bldP spid="43" grpId="1"/>
      <p:bldP spid="44" grpId="0"/>
      <p:bldP spid="4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323528" y="205979"/>
                <a:ext cx="8459762" cy="1357660"/>
              </a:xfrm>
            </p:spPr>
            <p:txBody>
              <a:bodyPr>
                <a:noAutofit/>
              </a:bodyPr>
              <a:lstStyle/>
              <a:p>
                <a:pPr algn="l"/>
                <a:r>
                  <a:rPr lang="ru-RU" sz="2000" b="1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На рисунке указан точечный заряд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𝒒</m:t>
                        </m:r>
                      </m:e>
                      <m:sub>
                        <m:r>
                          <a:rPr lang="ru-RU" sz="20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ru-RU" sz="2000" b="1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ru-RU" sz="2000" b="1" dirty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напряженность поля которого в точке </a:t>
                </a:r>
                <a:r>
                  <a:rPr lang="en-US" sz="2000" b="1" i="1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ru-RU" sz="2000" b="1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000" b="1" dirty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равна </a:t>
                </a:r>
                <a:r>
                  <a:rPr lang="ru-RU" sz="2000" b="1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000" b="1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00</a:t>
                </a:r>
                <a:r>
                  <a:rPr lang="ru-RU" sz="2000" b="1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0 Н/Кл. </a:t>
                </a:r>
                <a:r>
                  <a:rPr lang="ru-RU" sz="2000" b="1" dirty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Обозначьте на рисунке силу, действующую на </a:t>
                </a:r>
                <a:r>
                  <a:rPr lang="ru-RU" sz="2000" b="1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заряд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  <m:sSub>
                      <m:sSubPr>
                        <m:ctrlPr>
                          <a:rPr lang="ru-RU" sz="20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𝒒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ru-RU" sz="2000" b="1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ru-RU" sz="2000" b="1" dirty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Также, найдите модуль силы, действующей на </a:t>
                </a:r>
                <a:r>
                  <a:rPr lang="ru-RU" sz="2000" b="1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заряд</a:t>
                </a:r>
                <a:r>
                  <a:rPr lang="en-US" sz="2000" b="1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𝒒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ru-RU" sz="2000" b="1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ru-RU" sz="2000" b="1" dirty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если точка </a:t>
                </a:r>
                <a:r>
                  <a:rPr lang="en-US" sz="2000" b="1" i="1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ru-RU" sz="2000" b="1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000" b="1" dirty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находится ровно посередине между зарядами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𝒒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ru-RU" sz="2000" b="1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и</a:t>
                </a:r>
                <a:r>
                  <a:rPr lang="en-US" sz="2000" b="1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ru-RU" sz="20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20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𝒒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ru-RU" sz="2000" b="1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ru-RU" sz="2000" b="1" dirty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23528" y="205979"/>
                <a:ext cx="8459762" cy="1357660"/>
              </a:xfrm>
              <a:blipFill rotWithShape="1">
                <a:blip r:embed="rId2"/>
                <a:stretch>
                  <a:fillRect l="-720" t="-448" r="-1153" b="-62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Группа 31"/>
          <p:cNvGrpSpPr/>
          <p:nvPr/>
        </p:nvGrpSpPr>
        <p:grpSpPr>
          <a:xfrm>
            <a:off x="5076056" y="2211710"/>
            <a:ext cx="4001206" cy="1296144"/>
            <a:chOff x="5076056" y="2211710"/>
            <a:chExt cx="4001206" cy="1296144"/>
          </a:xfrm>
        </p:grpSpPr>
        <p:cxnSp>
          <p:nvCxnSpPr>
            <p:cNvPr id="13" name="Прямая соединительная линия 12"/>
            <p:cNvCxnSpPr/>
            <p:nvPr/>
          </p:nvCxnSpPr>
          <p:spPr>
            <a:xfrm>
              <a:off x="5076056" y="2715766"/>
              <a:ext cx="3744416" cy="0"/>
            </a:xfrm>
            <a:prstGeom prst="line">
              <a:avLst/>
            </a:prstGeom>
            <a:ln>
              <a:prstDash val="sysDash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4" name="Группа 3"/>
            <p:cNvGrpSpPr/>
            <p:nvPr/>
          </p:nvGrpSpPr>
          <p:grpSpPr>
            <a:xfrm>
              <a:off x="5292080" y="2345948"/>
              <a:ext cx="739636" cy="739636"/>
              <a:chOff x="1450504" y="2618606"/>
              <a:chExt cx="914400" cy="914400"/>
            </a:xfrm>
          </p:grpSpPr>
          <p:sp>
            <p:nvSpPr>
              <p:cNvPr id="5" name="Овал 4"/>
              <p:cNvSpPr/>
              <p:nvPr/>
            </p:nvSpPr>
            <p:spPr>
              <a:xfrm>
                <a:off x="1475656" y="2643758"/>
                <a:ext cx="864096" cy="86409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30000">
                    <a:srgbClr val="E08785"/>
                  </a:gs>
                  <a:gs pos="60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lumMod val="10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" name="Плюс 5"/>
              <p:cNvSpPr/>
              <p:nvPr/>
            </p:nvSpPr>
            <p:spPr>
              <a:xfrm>
                <a:off x="1450504" y="2618606"/>
                <a:ext cx="914400" cy="914400"/>
              </a:xfrm>
              <a:prstGeom prst="mathPlus">
                <a:avLst/>
              </a:prstGeom>
              <a:gradFill flip="none" rotWithShape="1">
                <a:gsLst>
                  <a:gs pos="0">
                    <a:srgbClr val="C00000"/>
                  </a:gs>
                  <a:gs pos="67000">
                    <a:schemeClr val="accent2">
                      <a:lumMod val="60000"/>
                      <a:lumOff val="40000"/>
                    </a:schemeClr>
                  </a:gs>
                  <a:gs pos="33000">
                    <a:schemeClr val="accent2">
                      <a:lumMod val="60000"/>
                      <a:lumOff val="40000"/>
                    </a:schemeClr>
                  </a:gs>
                  <a:gs pos="100000">
                    <a:srgbClr val="C00000"/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7" name="Группа 6"/>
            <p:cNvGrpSpPr/>
            <p:nvPr/>
          </p:nvGrpSpPr>
          <p:grpSpPr>
            <a:xfrm>
              <a:off x="7740352" y="2345948"/>
              <a:ext cx="739636" cy="739636"/>
              <a:chOff x="1450504" y="2618606"/>
              <a:chExt cx="914400" cy="914400"/>
            </a:xfrm>
          </p:grpSpPr>
          <p:sp>
            <p:nvSpPr>
              <p:cNvPr id="8" name="Овал 7"/>
              <p:cNvSpPr/>
              <p:nvPr/>
            </p:nvSpPr>
            <p:spPr>
              <a:xfrm>
                <a:off x="1475656" y="2643758"/>
                <a:ext cx="864096" cy="86409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30000">
                    <a:srgbClr val="E08785"/>
                  </a:gs>
                  <a:gs pos="60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lumMod val="10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Плюс 8"/>
              <p:cNvSpPr/>
              <p:nvPr/>
            </p:nvSpPr>
            <p:spPr>
              <a:xfrm>
                <a:off x="1450504" y="2618606"/>
                <a:ext cx="914400" cy="914400"/>
              </a:xfrm>
              <a:prstGeom prst="mathPlus">
                <a:avLst/>
              </a:prstGeom>
              <a:gradFill flip="none" rotWithShape="1">
                <a:gsLst>
                  <a:gs pos="0">
                    <a:srgbClr val="C00000"/>
                  </a:gs>
                  <a:gs pos="67000">
                    <a:schemeClr val="accent2">
                      <a:lumMod val="60000"/>
                      <a:lumOff val="40000"/>
                    </a:schemeClr>
                  </a:gs>
                  <a:gs pos="33000">
                    <a:schemeClr val="accent2">
                      <a:lumMod val="60000"/>
                      <a:lumOff val="40000"/>
                    </a:schemeClr>
                  </a:gs>
                  <a:gs pos="100000">
                    <a:srgbClr val="C00000"/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Прямоугольник 9"/>
                <p:cNvSpPr/>
                <p:nvPr/>
              </p:nvSpPr>
              <p:spPr>
                <a:xfrm>
                  <a:off x="5417440" y="3107744"/>
                  <a:ext cx="488916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200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ru-RU" sz="2000" dirty="0"/>
                </a:p>
              </p:txBody>
            </p:sp>
          </mc:Choice>
          <mc:Fallback xmlns="">
            <p:sp>
              <p:nvSpPr>
                <p:cNvPr id="10" name="Прямоугольник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7440" y="3107744"/>
                  <a:ext cx="488916" cy="40011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t="-7692" r="-18750" b="-27692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Прямоугольник 10"/>
                <p:cNvSpPr/>
                <p:nvPr/>
              </p:nvSpPr>
              <p:spPr>
                <a:xfrm>
                  <a:off x="7143078" y="3107744"/>
                  <a:ext cx="193418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200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ru-RU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=</m:t>
                        </m:r>
                        <m:r>
                          <a:rPr lang="ru-RU" sz="20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6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00 </m:t>
                        </m:r>
                        <m:r>
                          <a:rPr lang="ru-RU" sz="20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мкКл</m:t>
                        </m:r>
                      </m:oMath>
                    </m:oMathPara>
                  </a14:m>
                  <a:endParaRPr lang="ru-RU" sz="2000" dirty="0"/>
                </a:p>
              </p:txBody>
            </p:sp>
          </mc:Choice>
          <mc:Fallback xmlns="">
            <p:sp>
              <p:nvSpPr>
                <p:cNvPr id="11" name="Прямоугольник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3078" y="3107744"/>
                  <a:ext cx="1934184" cy="40011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t="-7692" r="-4416" b="-27692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Овал 14"/>
            <p:cNvSpPr/>
            <p:nvPr/>
          </p:nvSpPr>
          <p:spPr>
            <a:xfrm>
              <a:off x="6807458" y="2643758"/>
              <a:ext cx="144016" cy="144016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Прямоугольник 15"/>
                <p:cNvSpPr/>
                <p:nvPr/>
              </p:nvSpPr>
              <p:spPr>
                <a:xfrm>
                  <a:off x="6653378" y="2211710"/>
                  <a:ext cx="457176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latin typeface="Cambria Math"/>
                          </a:rPr>
                          <m:t>𝑨</m:t>
                        </m:r>
                      </m:oMath>
                    </m:oMathPara>
                  </a14:m>
                  <a:endParaRPr lang="ru-RU" sz="2400" b="1" dirty="0"/>
                </a:p>
              </p:txBody>
            </p:sp>
          </mc:Choice>
          <mc:Fallback xmlns="">
            <p:sp>
              <p:nvSpPr>
                <p:cNvPr id="16" name="Прямоугольник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53378" y="2211710"/>
                  <a:ext cx="457176" cy="46166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t="-10526" r="-28000" b="-2894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9" name="Овал 38"/>
            <p:cNvSpPr/>
            <p:nvPr/>
          </p:nvSpPr>
          <p:spPr>
            <a:xfrm>
              <a:off x="8038162" y="2643758"/>
              <a:ext cx="144016" cy="144016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Прямоугольник 41"/>
                <p:cNvSpPr/>
                <p:nvPr/>
              </p:nvSpPr>
              <p:spPr>
                <a:xfrm>
                  <a:off x="7884368" y="2211710"/>
                  <a:ext cx="476412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latin typeface="Cambria Math"/>
                          </a:rPr>
                          <m:t>𝑩</m:t>
                        </m:r>
                      </m:oMath>
                    </m:oMathPara>
                  </a14:m>
                  <a:endParaRPr lang="ru-RU" sz="2400" b="1" dirty="0"/>
                </a:p>
              </p:txBody>
            </p:sp>
          </mc:Choice>
          <mc:Fallback xmlns="">
            <p:sp>
              <p:nvSpPr>
                <p:cNvPr id="42" name="Прямоугольник 4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84368" y="2211710"/>
                  <a:ext cx="476412" cy="46166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t="-10526" r="-25316" b="-2894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7" name="Прямоугольник 21"/>
          <p:cNvSpPr/>
          <p:nvPr/>
        </p:nvSpPr>
        <p:spPr>
          <a:xfrm>
            <a:off x="251520" y="1635646"/>
            <a:ext cx="21300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</a:rPr>
              <a:t>Дано: </a:t>
            </a:r>
            <a:endParaRPr lang="en-CA" sz="2000" dirty="0" smtClean="0">
              <a:latin typeface="Cambria Math" panose="02040503050406030204" pitchFamily="18" charset="0"/>
            </a:endParaRPr>
          </a:p>
        </p:txBody>
      </p:sp>
      <p:cxnSp>
        <p:nvCxnSpPr>
          <p:cNvPr id="18" name="Straight Connector 42"/>
          <p:cNvCxnSpPr/>
          <p:nvPr/>
        </p:nvCxnSpPr>
        <p:spPr>
          <a:xfrm flipH="1">
            <a:off x="323534" y="3429884"/>
            <a:ext cx="208822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454503" y="3437007"/>
                <a:ext cx="1046184" cy="4135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1,2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− ?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503" y="3437007"/>
                <a:ext cx="1046184" cy="413511"/>
              </a:xfrm>
              <a:prstGeom prst="rect">
                <a:avLst/>
              </a:prstGeom>
              <a:blipFill rotWithShape="1">
                <a:blip r:embed="rId7"/>
                <a:stretch>
                  <a:fillRect t="-5882" r="-8772" b="-235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Connector 22"/>
          <p:cNvCxnSpPr/>
          <p:nvPr/>
        </p:nvCxnSpPr>
        <p:spPr>
          <a:xfrm>
            <a:off x="2411760" y="1969041"/>
            <a:ext cx="0" cy="2052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Прямоугольник 22"/>
              <p:cNvSpPr/>
              <p:nvPr/>
            </p:nvSpPr>
            <p:spPr>
              <a:xfrm>
                <a:off x="298800" y="1996847"/>
                <a:ext cx="220021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𝐴</m:t>
                          </m:r>
                        </m:sub>
                      </m:sSub>
                      <m:r>
                        <a:rPr lang="ru-RU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2000 </m:t>
                      </m:r>
                      <m:r>
                        <a:rPr lang="ru-RU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Н/Кл</m:t>
                      </m:r>
                    </m:oMath>
                  </m:oMathPara>
                </a14:m>
                <a:endParaRPr lang="ru-RU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Прямоугольник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800" y="1996847"/>
                <a:ext cx="2200218" cy="400110"/>
              </a:xfrm>
              <a:prstGeom prst="rect">
                <a:avLst/>
              </a:prstGeom>
              <a:blipFill rotWithShape="1">
                <a:blip r:embed="rId8"/>
                <a:stretch>
                  <a:fillRect t="-7692" r="-3878" b="-276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рямоугольник 23"/>
              <p:cNvSpPr/>
              <p:nvPr/>
            </p:nvSpPr>
            <p:spPr>
              <a:xfrm>
                <a:off x="298800" y="2931790"/>
                <a:ext cx="193418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ru-RU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ru-RU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=600 мкКл</m:t>
                      </m:r>
                    </m:oMath>
                  </m:oMathPara>
                </a14:m>
                <a:endParaRPr lang="ru-RU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Прямоугольник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800" y="2931790"/>
                <a:ext cx="1934184" cy="400110"/>
              </a:xfrm>
              <a:prstGeom prst="rect">
                <a:avLst/>
              </a:prstGeom>
              <a:blipFill rotWithShape="1">
                <a:blip r:embed="rId9"/>
                <a:stretch>
                  <a:fillRect t="-7576" r="-4732" b="-257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907704" y="483518"/>
                <a:ext cx="1604927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200" b="0" i="1" smtClean="0">
                          <a:latin typeface="Cambria Math"/>
                          <a:ea typeface="Cambria Math"/>
                        </a:rPr>
                        <m:t>2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00</m:t>
                      </m:r>
                      <m:r>
                        <a:rPr lang="ru-RU" sz="2200" b="0" i="1" smtClean="0">
                          <a:latin typeface="Cambria Math"/>
                          <a:ea typeface="Cambria Math"/>
                        </a:rPr>
                        <m:t>0 Н/Кл</m:t>
                      </m:r>
                    </m:oMath>
                  </m:oMathPara>
                </a14:m>
                <a:endParaRPr lang="ru-RU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483518"/>
                <a:ext cx="1604927" cy="430887"/>
              </a:xfrm>
              <a:prstGeom prst="rect">
                <a:avLst/>
              </a:prstGeom>
              <a:blipFill rotWithShape="1">
                <a:blip r:embed="rId10"/>
                <a:stretch>
                  <a:fillRect t="-8451" r="-6084" b="-267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Прямоугольник 30"/>
              <p:cNvSpPr/>
              <p:nvPr/>
            </p:nvSpPr>
            <p:spPr>
              <a:xfrm>
                <a:off x="298800" y="2440283"/>
                <a:ext cx="99790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ru-RU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RU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Прямоугольник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800" y="2440283"/>
                <a:ext cx="997902" cy="400110"/>
              </a:xfrm>
              <a:prstGeom prst="rect">
                <a:avLst/>
              </a:prstGeom>
              <a:blipFill rotWithShape="1">
                <a:blip r:embed="rId11"/>
                <a:stretch>
                  <a:fillRect t="-7576" r="-9146" b="-257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7668344" y="3075806"/>
                <a:ext cx="1459054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200" b="0" i="1" smtClean="0">
                          <a:latin typeface="Cambria Math"/>
                          <a:ea typeface="Cambria Math"/>
                        </a:rPr>
                        <m:t>6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00</m:t>
                      </m:r>
                      <m:r>
                        <a:rPr lang="ru-RU" sz="2200" b="0" i="1" smtClean="0">
                          <a:latin typeface="Cambria Math"/>
                          <a:ea typeface="Cambria Math"/>
                        </a:rPr>
                        <m:t> мкКл</m:t>
                      </m:r>
                    </m:oMath>
                  </m:oMathPara>
                </a14:m>
                <a:endParaRPr lang="ru-RU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8344" y="3075806"/>
                <a:ext cx="1459054" cy="430887"/>
              </a:xfrm>
              <a:prstGeom prst="rect">
                <a:avLst/>
              </a:prstGeom>
              <a:blipFill rotWithShape="1">
                <a:blip r:embed="rId12"/>
                <a:stretch>
                  <a:fillRect t="-8571" r="-7113" b="-285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Прямая со стрелкой 34"/>
          <p:cNvCxnSpPr>
            <a:endCxn id="16" idx="0"/>
          </p:cNvCxnSpPr>
          <p:nvPr/>
        </p:nvCxnSpPr>
        <p:spPr>
          <a:xfrm flipV="1">
            <a:off x="5661898" y="2211710"/>
            <a:ext cx="1220068" cy="58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V="1">
            <a:off x="6892602" y="2211130"/>
            <a:ext cx="1217568" cy="58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Прямоугольник 36"/>
              <p:cNvSpPr/>
              <p:nvPr/>
            </p:nvSpPr>
            <p:spPr>
              <a:xfrm>
                <a:off x="6045812" y="1768986"/>
                <a:ext cx="44973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37" name="Прямоугольник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5812" y="1768986"/>
                <a:ext cx="449739" cy="400110"/>
              </a:xfrm>
              <a:prstGeom prst="rect">
                <a:avLst/>
              </a:prstGeom>
              <a:blipFill rotWithShape="1">
                <a:blip r:embed="rId13"/>
                <a:stretch>
                  <a:fillRect t="-7576" r="-20270" b="-257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Прямоугольник 37"/>
              <p:cNvSpPr/>
              <p:nvPr/>
            </p:nvSpPr>
            <p:spPr>
              <a:xfrm>
                <a:off x="7284650" y="1768986"/>
                <a:ext cx="45570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ru-RU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38" name="Прямоугольник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4650" y="1768986"/>
                <a:ext cx="455702" cy="400110"/>
              </a:xfrm>
              <a:prstGeom prst="rect">
                <a:avLst/>
              </a:prstGeom>
              <a:blipFill rotWithShape="1">
                <a:blip r:embed="rId14"/>
                <a:stretch>
                  <a:fillRect t="-7576" r="-20000" b="-257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Прямая со стрелкой 39"/>
          <p:cNvCxnSpPr/>
          <p:nvPr/>
        </p:nvCxnSpPr>
        <p:spPr>
          <a:xfrm flipH="1">
            <a:off x="4860032" y="2715766"/>
            <a:ext cx="447511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>
            <a:off x="8459597" y="2715766"/>
            <a:ext cx="4464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8388424" y="2211710"/>
                <a:ext cx="638573" cy="4580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20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sz="2000" i="1">
                              <a:latin typeface="Cambria Math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8424" y="2211710"/>
                <a:ext cx="638573" cy="458011"/>
              </a:xfrm>
              <a:prstGeom prst="rect">
                <a:avLst/>
              </a:prstGeom>
              <a:blipFill rotWithShape="1">
                <a:blip r:embed="rId15"/>
                <a:stretch>
                  <a:fillRect t="-16000" r="-14286" b="-21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4788024" y="2211710"/>
                <a:ext cx="632609" cy="4580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200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1,2</m:t>
                          </m:r>
                        </m:sub>
                      </m:sSub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2211710"/>
                <a:ext cx="632609" cy="458011"/>
              </a:xfrm>
              <a:prstGeom prst="rect">
                <a:avLst/>
              </a:prstGeom>
              <a:blipFill rotWithShape="1">
                <a:blip r:embed="rId16"/>
                <a:stretch>
                  <a:fillRect t="-16000" r="-14423" b="-21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Прямая со стрелкой 47"/>
          <p:cNvCxnSpPr/>
          <p:nvPr/>
        </p:nvCxnSpPr>
        <p:spPr>
          <a:xfrm>
            <a:off x="6026164" y="2715766"/>
            <a:ext cx="62721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 flipH="1">
            <a:off x="7143078" y="2715766"/>
            <a:ext cx="63162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6075371" y="2782330"/>
                <a:ext cx="502573" cy="4374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200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𝐸</m:t>
                              </m:r>
                            </m:e>
                          </m:acc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5371" y="2782330"/>
                <a:ext cx="502573" cy="437492"/>
              </a:xfrm>
              <a:prstGeom prst="rect">
                <a:avLst/>
              </a:prstGeom>
              <a:blipFill rotWithShape="1">
                <a:blip r:embed="rId17"/>
                <a:stretch>
                  <a:fillRect r="-18293" b="-236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7087800" y="2782330"/>
                <a:ext cx="508536" cy="4374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200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𝐸</m:t>
                              </m:r>
                            </m:e>
                          </m:acc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7800" y="2782330"/>
                <a:ext cx="508536" cy="437492"/>
              </a:xfrm>
              <a:prstGeom prst="rect">
                <a:avLst/>
              </a:prstGeom>
              <a:blipFill rotWithShape="1">
                <a:blip r:embed="rId18"/>
                <a:stretch>
                  <a:fillRect r="-18072" b="-236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2484644" y="1838414"/>
                <a:ext cx="1034194" cy="6746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𝐸</m:t>
                      </m:r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𝑘𝑞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4644" y="1838414"/>
                <a:ext cx="1034194" cy="674672"/>
              </a:xfrm>
              <a:prstGeom prst="rect">
                <a:avLst/>
              </a:prstGeom>
              <a:blipFill rotWithShape="1">
                <a:blip r:embed="rId19"/>
                <a:stretch>
                  <a:fillRect r="-8876" b="-90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2450826" y="1851670"/>
                <a:ext cx="1357808" cy="7269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𝐴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𝑘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0826" y="1851670"/>
                <a:ext cx="1357808" cy="726994"/>
              </a:xfrm>
              <a:prstGeom prst="rect">
                <a:avLst/>
              </a:prstGeom>
              <a:blipFill rotWithShape="1">
                <a:blip r:embed="rId20"/>
                <a:stretch>
                  <a:fillRect r="-67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2411754" y="2571750"/>
                <a:ext cx="2371931" cy="7269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𝐵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𝑘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2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54" y="2571750"/>
                <a:ext cx="2371931" cy="726994"/>
              </a:xfrm>
              <a:prstGeom prst="rect">
                <a:avLst/>
              </a:prstGeom>
              <a:blipFill rotWithShape="1">
                <a:blip r:embed="rId21"/>
                <a:stretch>
                  <a:fillRect r="-33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2411754" y="3408762"/>
                <a:ext cx="3093989" cy="7203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𝐵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1,2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⇒</m:t>
                      </m:r>
                      <m:sSub>
                        <m:sSubPr>
                          <m:ctrlPr>
                            <a:rPr lang="en-US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1,2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ru-RU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1</m:t>
                          </m:r>
                          <m:r>
                            <a:rPr lang="en-US" sz="2000" i="1">
                              <a:latin typeface="Cambria Math"/>
                            </a:rPr>
                            <m:t>𝐵</m:t>
                          </m:r>
                        </m:sub>
                      </m:sSub>
                      <m:sSub>
                        <m:sSubPr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54" y="3408762"/>
                <a:ext cx="3093989" cy="720390"/>
              </a:xfrm>
              <a:prstGeom prst="rect">
                <a:avLst/>
              </a:prstGeom>
              <a:blipFill rotWithShape="1">
                <a:blip r:embed="rId22"/>
                <a:stretch>
                  <a:fillRect r="-256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2477656" y="4191990"/>
                <a:ext cx="5021952" cy="6685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1,2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  <m:sSub>
                        <m:sSubPr>
                          <m:ctrlPr>
                            <a:rPr lang="en-US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000" b="0" i="1" smtClean="0">
                              <a:latin typeface="Cambria Math"/>
                            </a:rPr>
                            <m:t>2000</m:t>
                          </m:r>
                        </m:num>
                        <m:den>
                          <m:r>
                            <a:rPr lang="ru-RU" sz="2000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ru-RU" sz="2000" b="0" i="1" smtClean="0">
                          <a:latin typeface="Cambria Math"/>
                          <a:ea typeface="Cambria Math"/>
                        </a:rPr>
                        <m:t>600×</m:t>
                      </m:r>
                      <m:sSup>
                        <m:sSupPr>
                          <m:ctrlPr>
                            <a:rPr lang="ru-RU" sz="20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ru-RU" sz="2000" b="0" i="1" smtClean="0"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ru-RU" sz="2000" b="0" i="1" smtClean="0">
                              <a:latin typeface="Cambria Math"/>
                              <a:ea typeface="Cambria Math"/>
                            </a:rPr>
                            <m:t>−6</m:t>
                          </m:r>
                        </m:sup>
                      </m:sSup>
                      <m:r>
                        <a:rPr lang="ru-RU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0,3 </m:t>
                      </m:r>
                      <m:r>
                        <a:rPr lang="ru-RU" sz="2000" b="0" i="1" smtClean="0">
                          <a:latin typeface="Cambria Math"/>
                        </a:rPr>
                        <m:t>Н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7656" y="4191990"/>
                <a:ext cx="5021952" cy="668516"/>
              </a:xfrm>
              <a:prstGeom prst="rect">
                <a:avLst/>
              </a:prstGeom>
              <a:blipFill rotWithShape="1">
                <a:blip r:embed="rId23"/>
                <a:stretch>
                  <a:fillRect r="-364" b="-9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1" name="Группа 50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56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7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15731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46914E-6 L -0.16476 0.2941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47" y="146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34568E-6 L -0.73941 -0.03395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979" y="-16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3" grpId="0"/>
      <p:bldP spid="24" grpId="0"/>
      <p:bldP spid="27" grpId="0"/>
      <p:bldP spid="27" grpId="1"/>
      <p:bldP spid="27" grpId="2"/>
      <p:bldP spid="31" grpId="0"/>
      <p:bldP spid="33" grpId="0"/>
      <p:bldP spid="33" grpId="1"/>
      <p:bldP spid="33" grpId="2"/>
      <p:bldP spid="37" grpId="0"/>
      <p:bldP spid="38" grpId="0"/>
      <p:bldP spid="46" grpId="0"/>
      <p:bldP spid="47" grpId="0"/>
      <p:bldP spid="52" grpId="0"/>
      <p:bldP spid="53" grpId="0"/>
      <p:bldP spid="54" grpId="0"/>
      <p:bldP spid="54" grpId="1"/>
      <p:bldP spid="55" grpId="0"/>
      <p:bldP spid="43" grpId="0"/>
      <p:bldP spid="44" grpId="0"/>
      <p:bldP spid="50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507</TotalTime>
  <Words>2013</Words>
  <Application>Microsoft Office PowerPoint</Application>
  <PresentationFormat>Экран (16:9)</PresentationFormat>
  <Paragraphs>206</Paragraphs>
  <Slides>17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Напряженность электрического поля. Принцип суперпозиции полей</vt:lpstr>
      <vt:lpstr>Электрическое поле</vt:lpstr>
      <vt:lpstr>Напряженность электрического поля</vt:lpstr>
      <vt:lpstr>Напряженность электрического поля</vt:lpstr>
      <vt:lpstr>Напряженность электрического поля</vt:lpstr>
      <vt:lpstr>Напряженность электрического поля</vt:lpstr>
      <vt:lpstr>Напряженность электрического поля</vt:lpstr>
      <vt:lpstr>Принцип супер позиции полей</vt:lpstr>
      <vt:lpstr>На рисунке указан точечный заряд q_1, напряженность поля которого в точке A равна 2000 Н/Кл. Обозначьте на рисунке силу, действующую на заряд q_2. Также, найдите модуль силы, действующей на заряд q_2, если точка A находится ровно посередине между зарядами q_1 и 〖 q〗_2.</vt:lpstr>
      <vt:lpstr>Величины точечных зарядов q_1 и q_3 указаны на рисунке. Расстояние между зарядами q_1 и q_3 составляет 0,5 м. Найдите такое положение заряда q_2, при котором он будет находиться в состоянии покоя.</vt:lpstr>
      <vt:lpstr>Величины точечных зарядов q_1 и q_3 указаны на рисунке. Расстояние между зарядами q_1 и q_3 составляет 0,5 м. Найдите такое положение заряда q_2, при котором он будет находиться в состоянии покоя.</vt:lpstr>
      <vt:lpstr>Величины точечных зарядов q_1 и q_3 указаны на рисунке. Расстояние между зарядами q_1 и q_3 составляет 0,5 м. Найдите такое положение заряда q_2, при котором он будет находиться в состоянии покоя.</vt:lpstr>
      <vt:lpstr>Величины точечных зарядов q_1 и q_3 указаны на рисунке. Расстояние между зарядами q_1 и q_3 составляет 0,5 м. Найдите такое положение заряда q_2, при котором он будет находиться в состоянии покоя.</vt:lpstr>
      <vt:lpstr>Два равных по модулю заряда находятся в вершинах равностороннего треугольника, сторона которого равна 2 м. Найдите модуль и направление напряженности в третьей вершине треугольника, если модуль заряда равен 150 нКл.</vt:lpstr>
      <vt:lpstr>Два равных по модулю заряда находятся в вершинах равностороннего треугольника, сторона которого равна 2 м. Найдите модуль и направление напряженности в третьей вершине треугольника, если модуль заряда равен 150 нКл.</vt:lpstr>
      <vt:lpstr>Основные выводы</vt:lpstr>
      <vt:lpstr>Основные выводы</vt:lpstr>
    </vt:vector>
  </TitlesOfParts>
  <Company>CompEdu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47</cp:revision>
  <dcterms:created xsi:type="dcterms:W3CDTF">2014-08-08T05:34:40Z</dcterms:created>
  <dcterms:modified xsi:type="dcterms:W3CDTF">2014-08-21T13:40:09Z</dcterms:modified>
</cp:coreProperties>
</file>