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5" r:id="rId9"/>
    <p:sldId id="264" r:id="rId10"/>
    <p:sldId id="265" r:id="rId11"/>
    <p:sldId id="266" r:id="rId12"/>
    <p:sldId id="267" r:id="rId13"/>
    <p:sldId id="269" r:id="rId14"/>
    <p:sldId id="268" r:id="rId15"/>
    <p:sldId id="272" r:id="rId16"/>
    <p:sldId id="270" r:id="rId17"/>
    <p:sldId id="271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B4BC5-2F1A-42E4-B122-3E1739D9958F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33748-B41F-4BE5-9B73-BF70612B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-line-teaching.com/index.html" TargetMode="External"/><Relationship Id="rId2" Type="http://schemas.openxmlformats.org/officeDocument/2006/relationships/hyperlink" Target="http://on-line-teaching.com/index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-line-teaching.com/html/lsn016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30425"/>
            <a:ext cx="7886728" cy="351315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Создание </a:t>
            </a:r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Web</a:t>
            </a: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-страниц </a:t>
            </a:r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языке </a:t>
            </a:r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HTML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Форматирование текста документа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&lt;</a:t>
            </a:r>
            <a:r>
              <a:rPr lang="ru-RU" b="1" dirty="0" err="1" smtClean="0">
                <a:solidFill>
                  <a:srgbClr val="FF0000"/>
                </a:solidFill>
              </a:rPr>
              <a:t>p</a:t>
            </a:r>
            <a:r>
              <a:rPr lang="ru-RU" b="1" dirty="0" smtClean="0">
                <a:solidFill>
                  <a:srgbClr val="FF0000"/>
                </a:solidFill>
              </a:rPr>
              <a:t>&gt;…..&lt;/</a:t>
            </a:r>
            <a:r>
              <a:rPr lang="ru-RU" b="1" dirty="0" err="1" smtClean="0">
                <a:solidFill>
                  <a:srgbClr val="FF0000"/>
                </a:solidFill>
              </a:rPr>
              <a:t>p</a:t>
            </a:r>
            <a:r>
              <a:rPr lang="ru-RU" b="1" dirty="0" smtClean="0">
                <a:solidFill>
                  <a:srgbClr val="FF0000"/>
                </a:solidFill>
              </a:rPr>
              <a:t>&gt;</a:t>
            </a:r>
            <a:r>
              <a:rPr lang="ru-RU" dirty="0" smtClean="0"/>
              <a:t>- </a:t>
            </a:r>
            <a:r>
              <a:rPr lang="ru-RU" dirty="0"/>
              <a:t>Определяет новый параграф текста с предварительным пропуском одной строки. </a:t>
            </a:r>
            <a:br>
              <a:rPr lang="ru-RU" dirty="0"/>
            </a:br>
            <a:r>
              <a:rPr lang="ru-RU" b="1" dirty="0" smtClean="0">
                <a:solidFill>
                  <a:srgbClr val="FF0000"/>
                </a:solidFill>
              </a:rPr>
              <a:t>&lt;</a:t>
            </a:r>
            <a:r>
              <a:rPr lang="ru-RU" b="1" dirty="0">
                <a:solidFill>
                  <a:srgbClr val="FF0000"/>
                </a:solidFill>
              </a:rPr>
              <a:t> P ALIGN=”…”&gt; </a:t>
            </a:r>
            <a:r>
              <a:rPr lang="ru-RU" dirty="0"/>
              <a:t>- Выравнивает текст относительно одной из сторон документа. </a:t>
            </a:r>
            <a:r>
              <a:rPr lang="ru-RU" b="1" i="1" dirty="0" smtClean="0">
                <a:solidFill>
                  <a:srgbClr val="0070C0"/>
                </a:solidFill>
              </a:rPr>
              <a:t>Значения</a:t>
            </a:r>
            <a:r>
              <a:rPr lang="ru-RU" b="1" i="1" dirty="0">
                <a:solidFill>
                  <a:srgbClr val="0070C0"/>
                </a:solidFill>
              </a:rPr>
              <a:t>: “</a:t>
            </a:r>
            <a:r>
              <a:rPr lang="ru-RU" b="1" i="1" dirty="0" err="1">
                <a:solidFill>
                  <a:srgbClr val="0070C0"/>
                </a:solidFill>
              </a:rPr>
              <a:t>left</a:t>
            </a:r>
            <a:r>
              <a:rPr lang="ru-RU" b="1" i="1" dirty="0">
                <a:solidFill>
                  <a:srgbClr val="0070C0"/>
                </a:solidFill>
              </a:rPr>
              <a:t>”, “</a:t>
            </a:r>
            <a:r>
              <a:rPr lang="ru-RU" b="1" i="1" dirty="0" err="1">
                <a:solidFill>
                  <a:srgbClr val="0070C0"/>
                </a:solidFill>
              </a:rPr>
              <a:t>right</a:t>
            </a:r>
            <a:r>
              <a:rPr lang="ru-RU" b="1" i="1" dirty="0">
                <a:solidFill>
                  <a:srgbClr val="0070C0"/>
                </a:solidFill>
              </a:rPr>
              <a:t>”, “</a:t>
            </a:r>
            <a:r>
              <a:rPr lang="ru-RU" b="1" i="1" dirty="0" err="1" smtClean="0">
                <a:solidFill>
                  <a:srgbClr val="0070C0"/>
                </a:solidFill>
              </a:rPr>
              <a:t>justify</a:t>
            </a:r>
            <a:r>
              <a:rPr lang="ru-RU" b="1" i="1" dirty="0" smtClean="0">
                <a:solidFill>
                  <a:srgbClr val="0070C0"/>
                </a:solidFill>
              </a:rPr>
              <a:t>,</a:t>
            </a:r>
            <a:r>
              <a:rPr lang="ru-RU" b="1" i="1" dirty="0">
                <a:solidFill>
                  <a:srgbClr val="0070C0"/>
                </a:solidFill>
              </a:rPr>
              <a:t> “ </a:t>
            </a:r>
            <a:r>
              <a:rPr lang="ru-RU" b="1" i="1" dirty="0" err="1">
                <a:solidFill>
                  <a:srgbClr val="0070C0"/>
                </a:solidFill>
              </a:rPr>
              <a:t>center</a:t>
            </a:r>
            <a:r>
              <a:rPr lang="ru-RU" b="1" i="1" dirty="0">
                <a:solidFill>
                  <a:srgbClr val="0070C0"/>
                </a:solidFill>
              </a:rPr>
              <a:t>”.</a:t>
            </a:r>
            <a:r>
              <a:rPr lang="ru-RU" dirty="0"/>
              <a:t> </a:t>
            </a:r>
            <a:br>
              <a:rPr lang="ru-RU" dirty="0"/>
            </a:br>
            <a:r>
              <a:rPr lang="ru-RU" b="1" i="1" dirty="0">
                <a:solidFill>
                  <a:srgbClr val="00B050"/>
                </a:solidFill>
              </a:rPr>
              <a:t>Пример: &lt;</a:t>
            </a:r>
            <a:r>
              <a:rPr lang="ru-RU" b="1" i="1" dirty="0" err="1">
                <a:solidFill>
                  <a:srgbClr val="00B050"/>
                </a:solidFill>
              </a:rPr>
              <a:t>p</a:t>
            </a:r>
            <a:r>
              <a:rPr lang="ru-RU" b="1" i="1" dirty="0">
                <a:solidFill>
                  <a:srgbClr val="00B050"/>
                </a:solidFill>
              </a:rPr>
              <a:t> </a:t>
            </a:r>
            <a:r>
              <a:rPr lang="ru-RU" b="1" i="1" dirty="0" err="1">
                <a:solidFill>
                  <a:srgbClr val="00B050"/>
                </a:solidFill>
              </a:rPr>
              <a:t>align=</a:t>
            </a:r>
            <a:r>
              <a:rPr lang="ru-RU" b="1" i="1" dirty="0">
                <a:solidFill>
                  <a:srgbClr val="00B050"/>
                </a:solidFill>
              </a:rPr>
              <a:t>"</a:t>
            </a:r>
            <a:r>
              <a:rPr lang="ru-RU" b="1" i="1" dirty="0" err="1">
                <a:solidFill>
                  <a:srgbClr val="00B050"/>
                </a:solidFill>
              </a:rPr>
              <a:t>center</a:t>
            </a:r>
            <a:r>
              <a:rPr lang="ru-RU" b="1" i="1" dirty="0">
                <a:solidFill>
                  <a:srgbClr val="00B050"/>
                </a:solidFill>
              </a:rPr>
              <a:t>"&gt;текст&lt;/</a:t>
            </a:r>
            <a:r>
              <a:rPr lang="ru-RU" b="1" i="1" dirty="0" err="1">
                <a:solidFill>
                  <a:srgbClr val="00B050"/>
                </a:solidFill>
              </a:rPr>
              <a:t>p</a:t>
            </a:r>
            <a:r>
              <a:rPr lang="ru-RU" b="1" i="1" dirty="0">
                <a:solidFill>
                  <a:srgbClr val="00B050"/>
                </a:solidFill>
              </a:rPr>
              <a:t>&gt; Текст по центру.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76899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&lt;OL&gt; </a:t>
            </a:r>
            <a:r>
              <a:rPr lang="en-US" dirty="0"/>
              <a:t>- </a:t>
            </a:r>
            <a:r>
              <a:rPr lang="ru-RU" dirty="0"/>
              <a:t>Определяет нумерованный список. </a:t>
            </a:r>
            <a:br>
              <a:rPr lang="ru-RU" dirty="0"/>
            </a:br>
            <a:r>
              <a:rPr lang="ru-RU" b="1" dirty="0">
                <a:solidFill>
                  <a:srgbClr val="FF0000"/>
                </a:solidFill>
              </a:rPr>
              <a:t>&lt;</a:t>
            </a:r>
            <a:r>
              <a:rPr lang="en-US" b="1" dirty="0">
                <a:solidFill>
                  <a:srgbClr val="FF0000"/>
                </a:solidFill>
              </a:rPr>
              <a:t>LI&gt; </a:t>
            </a:r>
            <a:r>
              <a:rPr lang="en-US" dirty="0"/>
              <a:t>- </a:t>
            </a:r>
            <a:r>
              <a:rPr lang="ru-RU" dirty="0"/>
              <a:t>Объекту, заключённому в этот тег присваивается номер. </a:t>
            </a:r>
            <a:br>
              <a:rPr lang="ru-RU" dirty="0"/>
            </a:br>
            <a:r>
              <a:rPr lang="ru-RU" u="sng" dirty="0"/>
              <a:t>Также применяется </a:t>
            </a:r>
            <a:r>
              <a:rPr lang="ru-RU" u="sng" dirty="0" err="1"/>
              <a:t>атребут</a:t>
            </a:r>
            <a:r>
              <a:rPr lang="ru-RU" u="sng" dirty="0"/>
              <a:t>:</a:t>
            </a:r>
            <a:r>
              <a:rPr lang="ru-RU" dirty="0"/>
              <a:t> </a:t>
            </a:r>
            <a:br>
              <a:rPr lang="ru-RU" dirty="0"/>
            </a:br>
            <a:r>
              <a:rPr lang="en-US" dirty="0"/>
              <a:t>start - </a:t>
            </a:r>
            <a:r>
              <a:rPr lang="ru-RU" dirty="0"/>
              <a:t>Указывает стартовый номер. </a:t>
            </a:r>
            <a:br>
              <a:rPr lang="ru-RU" dirty="0"/>
            </a:br>
            <a:r>
              <a:rPr lang="en-US" dirty="0"/>
              <a:t>type - </a:t>
            </a:r>
            <a:r>
              <a:rPr lang="ru-RU" dirty="0"/>
              <a:t>Определяет характер обозначение, буквенный “Ж”, ”</a:t>
            </a:r>
            <a:r>
              <a:rPr lang="ru-RU" dirty="0" err="1"/>
              <a:t>ж</a:t>
            </a:r>
            <a:r>
              <a:rPr lang="ru-RU" dirty="0"/>
              <a:t>”, “</a:t>
            </a:r>
            <a:r>
              <a:rPr lang="en-US" dirty="0"/>
              <a:t>J”, ”j” </a:t>
            </a:r>
            <a:r>
              <a:rPr lang="ru-RU" dirty="0"/>
              <a:t>или цифровой – “10”, “Х”.</a:t>
            </a:r>
          </a:p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ol</a:t>
            </a:r>
            <a:r>
              <a:rPr lang="en-US" b="1" dirty="0">
                <a:solidFill>
                  <a:srgbClr val="FF0000"/>
                </a:solidFill>
              </a:rPr>
              <a:t> type="… " start="</a:t>
            </a:r>
            <a:r>
              <a:rPr lang="ru-RU" b="1" dirty="0">
                <a:solidFill>
                  <a:srgbClr val="FF0000"/>
                </a:solidFill>
              </a:rPr>
              <a:t>число" &gt;...&lt;/</a:t>
            </a:r>
            <a:r>
              <a:rPr lang="en-US" b="1" dirty="0" err="1">
                <a:solidFill>
                  <a:srgbClr val="FF0000"/>
                </a:solidFill>
              </a:rPr>
              <a:t>ol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Пример:</a:t>
            </a:r>
            <a:r>
              <a:rPr lang="ru-RU" b="1" dirty="0" smtClean="0">
                <a:solidFill>
                  <a:srgbClr val="0070C0"/>
                </a:solidFill>
              </a:rPr>
              <a:t>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</a:rPr>
              <a:t>ol</a:t>
            </a:r>
            <a:r>
              <a:rPr lang="en-US" b="1" dirty="0" smtClean="0">
                <a:solidFill>
                  <a:srgbClr val="0070C0"/>
                </a:solidFill>
              </a:rPr>
              <a:t> type="1" start="3"&gt; 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&lt;LI&gt;</a:t>
            </a:r>
            <a:r>
              <a:rPr lang="ru-RU" b="1" dirty="0" smtClean="0">
                <a:solidFill>
                  <a:srgbClr val="0070C0"/>
                </a:solidFill>
              </a:rPr>
              <a:t>морковь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&lt;</a:t>
            </a:r>
            <a:r>
              <a:rPr lang="en-US" b="1" dirty="0" smtClean="0">
                <a:solidFill>
                  <a:srgbClr val="0070C0"/>
                </a:solidFill>
              </a:rPr>
              <a:t>LI&gt;</a:t>
            </a:r>
            <a:r>
              <a:rPr lang="ru-RU" b="1" dirty="0" smtClean="0">
                <a:solidFill>
                  <a:srgbClr val="0070C0"/>
                </a:solidFill>
              </a:rPr>
              <a:t>капуста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&lt;</a:t>
            </a:r>
            <a:r>
              <a:rPr lang="en-US" b="1" dirty="0" smtClean="0">
                <a:solidFill>
                  <a:srgbClr val="0070C0"/>
                </a:solidFill>
              </a:rPr>
              <a:t>LI&gt;</a:t>
            </a:r>
            <a:r>
              <a:rPr lang="ru-RU" b="1" dirty="0" smtClean="0">
                <a:solidFill>
                  <a:srgbClr val="0070C0"/>
                </a:solidFill>
              </a:rPr>
              <a:t>яблоки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&lt;</a:t>
            </a:r>
            <a:r>
              <a:rPr lang="en-US" b="1" dirty="0" smtClean="0">
                <a:solidFill>
                  <a:srgbClr val="0070C0"/>
                </a:solidFill>
              </a:rPr>
              <a:t>LI&gt;</a:t>
            </a:r>
            <a:r>
              <a:rPr lang="ru-RU" b="1" dirty="0" smtClean="0">
                <a:solidFill>
                  <a:srgbClr val="0070C0"/>
                </a:solidFill>
              </a:rPr>
              <a:t>уксус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&lt;</a:t>
            </a:r>
            <a:r>
              <a:rPr lang="en-US" b="1" dirty="0" smtClean="0">
                <a:solidFill>
                  <a:srgbClr val="0070C0"/>
                </a:solidFill>
              </a:rPr>
              <a:t>LI&gt;</a:t>
            </a:r>
            <a:r>
              <a:rPr lang="ru-RU" b="1" dirty="0" smtClean="0">
                <a:solidFill>
                  <a:srgbClr val="0070C0"/>
                </a:solidFill>
              </a:rPr>
              <a:t>сахар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&lt;</a:t>
            </a:r>
            <a:r>
              <a:rPr lang="en-US" b="1" dirty="0" smtClean="0">
                <a:solidFill>
                  <a:srgbClr val="0070C0"/>
                </a:solidFill>
              </a:rPr>
              <a:t>LI&gt;</a:t>
            </a:r>
            <a:r>
              <a:rPr lang="ru-RU" b="1" dirty="0" smtClean="0">
                <a:solidFill>
                  <a:srgbClr val="0070C0"/>
                </a:solidFill>
              </a:rPr>
              <a:t>соль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&lt;/</a:t>
            </a:r>
            <a:r>
              <a:rPr lang="en-US" b="1" dirty="0" err="1" smtClean="0">
                <a:solidFill>
                  <a:srgbClr val="0070C0"/>
                </a:solidFill>
              </a:rPr>
              <a:t>ol</a:t>
            </a:r>
            <a:r>
              <a:rPr lang="en-US" b="1" dirty="0" smtClean="0">
                <a:solidFill>
                  <a:srgbClr val="0070C0"/>
                </a:solidFill>
              </a:rPr>
              <a:t>&gt;</a:t>
            </a: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i="1" u="sng" dirty="0">
                <a:solidFill>
                  <a:srgbClr val="7030A0"/>
                </a:solidFill>
              </a:rPr>
              <a:t>Результат:</a:t>
            </a:r>
            <a:endParaRPr lang="ru-RU" b="1" i="1" dirty="0">
              <a:solidFill>
                <a:srgbClr val="7030A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3. морковь</a:t>
            </a:r>
            <a:endParaRPr lang="ru-RU" b="1" dirty="0">
              <a:solidFill>
                <a:srgbClr val="7030A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4. капуста</a:t>
            </a:r>
            <a:endParaRPr lang="ru-RU" b="1" dirty="0">
              <a:solidFill>
                <a:srgbClr val="7030A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5. яблоки</a:t>
            </a:r>
            <a:endParaRPr lang="ru-RU" b="1" dirty="0">
              <a:solidFill>
                <a:srgbClr val="7030A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6. уксус</a:t>
            </a:r>
            <a:endParaRPr lang="ru-RU" b="1" dirty="0">
              <a:solidFill>
                <a:srgbClr val="7030A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7. сахар</a:t>
            </a:r>
            <a:endParaRPr lang="ru-RU" b="1" dirty="0">
              <a:solidFill>
                <a:srgbClr val="7030A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8. соль</a:t>
            </a:r>
            <a:endParaRPr lang="ru-RU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Графические элементы на странице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b="1" i="1" dirty="0" smtClean="0">
                <a:solidFill>
                  <a:srgbClr val="FF0000"/>
                </a:solidFill>
              </a:rPr>
              <a:t> &lt;</a:t>
            </a:r>
            <a:r>
              <a:rPr lang="en-US" sz="2200" b="1" i="1" dirty="0" err="1" smtClean="0">
                <a:solidFill>
                  <a:srgbClr val="FF0000"/>
                </a:solidFill>
              </a:rPr>
              <a:t>img</a:t>
            </a:r>
            <a:r>
              <a:rPr lang="en-US" sz="2200" b="1" i="1" dirty="0" smtClean="0">
                <a:solidFill>
                  <a:srgbClr val="FF0000"/>
                </a:solidFill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</a:rPr>
              <a:t>src</a:t>
            </a:r>
            <a:r>
              <a:rPr lang="en-US" sz="2200" b="1" i="1" dirty="0" smtClean="0">
                <a:solidFill>
                  <a:srgbClr val="FF0000"/>
                </a:solidFill>
              </a:rPr>
              <a:t>="name"&gt;</a:t>
            </a:r>
            <a:r>
              <a:rPr lang="en-US" sz="2200" dirty="0" smtClean="0"/>
              <a:t>         </a:t>
            </a:r>
            <a:r>
              <a:rPr lang="ru-RU" sz="2200" dirty="0" smtClean="0"/>
              <a:t>Вставляет изображение на страницу.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en-US" sz="2200" b="1" dirty="0" err="1" smtClean="0">
                <a:solidFill>
                  <a:srgbClr val="FF0000"/>
                </a:solidFill>
              </a:rPr>
              <a:t>img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src</a:t>
            </a:r>
            <a:r>
              <a:rPr lang="en-US" sz="2200" b="1" dirty="0" smtClean="0">
                <a:solidFill>
                  <a:srgbClr val="FF0000"/>
                </a:solidFill>
              </a:rPr>
              <a:t>="name" align="?"&gt;</a:t>
            </a:r>
            <a:r>
              <a:rPr lang="en-US" sz="2200" dirty="0" smtClean="0"/>
              <a:t> </a:t>
            </a:r>
            <a:r>
              <a:rPr lang="ru-RU" sz="2200" dirty="0" smtClean="0"/>
              <a:t>Форматирует положение изображения в документе. Может иметь значения: </a:t>
            </a:r>
            <a:r>
              <a:rPr lang="en-US" sz="2200" dirty="0" smtClean="0"/>
              <a:t>left, right, center; bottom, top, middle.</a:t>
            </a:r>
            <a:endParaRPr lang="ru-RU" sz="2200" dirty="0" smtClean="0"/>
          </a:p>
          <a:p>
            <a:pPr>
              <a:buNone/>
            </a:pPr>
            <a:r>
              <a:rPr lang="en-US" sz="2200" b="1" dirty="0">
                <a:solidFill>
                  <a:srgbClr val="FF0000"/>
                </a:solidFill>
              </a:rPr>
              <a:t>&lt;</a:t>
            </a:r>
            <a:r>
              <a:rPr lang="en-US" sz="2200" b="1" dirty="0" err="1">
                <a:solidFill>
                  <a:srgbClr val="FF0000"/>
                </a:solidFill>
              </a:rPr>
              <a:t>img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src</a:t>
            </a:r>
            <a:r>
              <a:rPr lang="en-US" sz="2200" b="1" dirty="0">
                <a:solidFill>
                  <a:srgbClr val="FF0000"/>
                </a:solidFill>
              </a:rPr>
              <a:t>="name" border="?"&gt;</a:t>
            </a:r>
            <a:r>
              <a:rPr lang="ru-RU" sz="2200" dirty="0" smtClean="0"/>
              <a:t>Устанавливает толщину рамки вокруг изображения</a:t>
            </a:r>
          </a:p>
          <a:p>
            <a:pPr>
              <a:buNone/>
            </a:pPr>
            <a:r>
              <a:rPr lang="ru-RU" sz="2200" b="1" dirty="0">
                <a:solidFill>
                  <a:srgbClr val="FF0000"/>
                </a:solidFill>
              </a:rPr>
              <a:t>&lt;</a:t>
            </a:r>
            <a:r>
              <a:rPr lang="en-US" sz="2200" b="1" dirty="0" err="1">
                <a:solidFill>
                  <a:srgbClr val="FF0000"/>
                </a:solidFill>
              </a:rPr>
              <a:t>img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src</a:t>
            </a:r>
            <a:r>
              <a:rPr lang="en-US" sz="2200" b="1" dirty="0">
                <a:solidFill>
                  <a:srgbClr val="FF0000"/>
                </a:solidFill>
              </a:rPr>
              <a:t>="name" </a:t>
            </a:r>
            <a:r>
              <a:rPr lang="en-US" sz="2200" b="1" dirty="0" err="1">
                <a:solidFill>
                  <a:srgbClr val="FF0000"/>
                </a:solidFill>
              </a:rPr>
              <a:t>vspase</a:t>
            </a:r>
            <a:r>
              <a:rPr lang="en-US" sz="2200" b="1" dirty="0">
                <a:solidFill>
                  <a:srgbClr val="FF0000"/>
                </a:solidFill>
              </a:rPr>
              <a:t>="?"&gt;</a:t>
            </a:r>
            <a:r>
              <a:rPr lang="ru-RU" sz="2200" dirty="0" smtClean="0"/>
              <a:t>Устанавливает поля сверху и снизу</a:t>
            </a:r>
          </a:p>
          <a:p>
            <a:pPr>
              <a:buNone/>
            </a:pPr>
            <a:r>
              <a:rPr lang="ru-RU" sz="2200" b="1" dirty="0">
                <a:solidFill>
                  <a:srgbClr val="FF0000"/>
                </a:solidFill>
              </a:rPr>
              <a:t>&lt;</a:t>
            </a:r>
            <a:r>
              <a:rPr lang="en-US" sz="2200" b="1" dirty="0" err="1">
                <a:solidFill>
                  <a:srgbClr val="FF0000"/>
                </a:solidFill>
              </a:rPr>
              <a:t>img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src</a:t>
            </a:r>
            <a:r>
              <a:rPr lang="en-US" sz="2200" b="1" dirty="0">
                <a:solidFill>
                  <a:srgbClr val="FF0000"/>
                </a:solidFill>
              </a:rPr>
              <a:t>="name" </a:t>
            </a:r>
            <a:r>
              <a:rPr lang="en-US" sz="2200" b="1" dirty="0" err="1">
                <a:solidFill>
                  <a:srgbClr val="FF0000"/>
                </a:solidFill>
              </a:rPr>
              <a:t>hspase</a:t>
            </a:r>
            <a:r>
              <a:rPr lang="en-US" sz="2200" b="1" dirty="0">
                <a:solidFill>
                  <a:srgbClr val="FF0000"/>
                </a:solidFill>
              </a:rPr>
              <a:t>="?"&gt;</a:t>
            </a:r>
            <a:r>
              <a:rPr lang="ru-RU" sz="2200" dirty="0" smtClean="0"/>
              <a:t>Устанавливает поля слева и справа.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&lt;hr&gt;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dirty="0" smtClean="0"/>
              <a:t>- Добавляет горизонтальную линию.</a:t>
            </a:r>
          </a:p>
          <a:p>
            <a:pPr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 </a:t>
            </a: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en-US" sz="2200" b="1" dirty="0" smtClean="0">
                <a:solidFill>
                  <a:srgbClr val="FF0000"/>
                </a:solidFill>
              </a:rPr>
              <a:t>hr width="?"&gt;</a:t>
            </a:r>
            <a:r>
              <a:rPr lang="en-US" sz="2200" b="1" dirty="0" smtClean="0"/>
              <a:t> </a:t>
            </a:r>
            <a:r>
              <a:rPr lang="ru-RU" sz="2200" dirty="0" smtClean="0"/>
              <a:t>Указывает ширину линии в </a:t>
            </a:r>
            <a:r>
              <a:rPr lang="ru-RU" sz="2200" dirty="0" err="1" smtClean="0"/>
              <a:t>пикселах</a:t>
            </a:r>
            <a:r>
              <a:rPr lang="ru-RU" sz="2200" dirty="0" smtClean="0"/>
              <a:t> или процентах.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en-US" sz="2200" b="1" dirty="0" smtClean="0">
                <a:solidFill>
                  <a:srgbClr val="FF0000"/>
                </a:solidFill>
              </a:rPr>
              <a:t>hr </a:t>
            </a:r>
            <a:r>
              <a:rPr lang="en-US" sz="2200" b="1" dirty="0" err="1" smtClean="0">
                <a:solidFill>
                  <a:srgbClr val="FF0000"/>
                </a:solidFill>
              </a:rPr>
              <a:t>noshade</a:t>
            </a:r>
            <a:r>
              <a:rPr lang="en-US" sz="2200" b="1" dirty="0" smtClean="0">
                <a:solidFill>
                  <a:srgbClr val="FF0000"/>
                </a:solidFill>
              </a:rPr>
              <a:t>&gt;</a:t>
            </a:r>
            <a:r>
              <a:rPr lang="ru-RU" sz="2200" dirty="0" smtClean="0"/>
              <a:t>Линия без тени. 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en-US" sz="2200" b="1" dirty="0" smtClean="0">
                <a:solidFill>
                  <a:srgbClr val="FF0000"/>
                </a:solidFill>
              </a:rPr>
              <a:t>hr color="?"&gt;</a:t>
            </a:r>
            <a:r>
              <a:rPr lang="en-US" sz="2200" dirty="0" smtClean="0"/>
              <a:t> </a:t>
            </a:r>
            <a:r>
              <a:rPr lang="ru-RU" sz="2200" dirty="0" smtClean="0"/>
              <a:t>Определяет цвет линии.</a:t>
            </a:r>
            <a:endParaRPr lang="ru-RU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Создание таблиц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b="1" dirty="0" smtClean="0">
                <a:solidFill>
                  <a:srgbClr val="FF0000"/>
                </a:solidFill>
              </a:rPr>
              <a:t>&lt;</a:t>
            </a:r>
            <a:r>
              <a:rPr lang="ru-RU" b="1" dirty="0" err="1" smtClean="0">
                <a:solidFill>
                  <a:srgbClr val="FF0000"/>
                </a:solidFill>
              </a:rPr>
              <a:t>table</a:t>
            </a:r>
            <a:r>
              <a:rPr lang="ru-RU" b="1" dirty="0" smtClean="0">
                <a:solidFill>
                  <a:srgbClr val="FF0000"/>
                </a:solidFill>
              </a:rPr>
              <a:t>&gt;&lt;/</a:t>
            </a:r>
            <a:r>
              <a:rPr lang="ru-RU" b="1" dirty="0" err="1" smtClean="0">
                <a:solidFill>
                  <a:srgbClr val="FF0000"/>
                </a:solidFill>
              </a:rPr>
              <a:t>table</a:t>
            </a:r>
            <a:r>
              <a:rPr lang="ru-RU" b="1" dirty="0" smtClean="0">
                <a:solidFill>
                  <a:srgbClr val="FF0000"/>
                </a:solidFill>
              </a:rPr>
              <a:t>&gt;</a:t>
            </a:r>
            <a:r>
              <a:rPr lang="ru-RU" dirty="0" smtClean="0">
                <a:solidFill>
                  <a:srgbClr val="FF0000"/>
                </a:solidFill>
              </a:rPr>
              <a:t>  </a:t>
            </a:r>
            <a:r>
              <a:rPr lang="ru-RU" dirty="0"/>
              <a:t>Тег создающий таблицу.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&lt;</a:t>
            </a:r>
            <a:r>
              <a:rPr lang="ru-RU" b="1" dirty="0" err="1" smtClean="0">
                <a:solidFill>
                  <a:srgbClr val="FF0000"/>
                </a:solidFill>
              </a:rPr>
              <a:t>tr</a:t>
            </a:r>
            <a:r>
              <a:rPr lang="ru-RU" b="1" dirty="0" smtClean="0">
                <a:solidFill>
                  <a:srgbClr val="FF0000"/>
                </a:solidFill>
              </a:rPr>
              <a:t>&gt;&lt;/</a:t>
            </a:r>
            <a:r>
              <a:rPr lang="ru-RU" b="1" dirty="0" err="1" smtClean="0">
                <a:solidFill>
                  <a:srgbClr val="FF0000"/>
                </a:solidFill>
              </a:rPr>
              <a:t>tr</a:t>
            </a:r>
            <a:r>
              <a:rPr lang="ru-RU" b="1" dirty="0" smtClean="0">
                <a:solidFill>
                  <a:srgbClr val="FF0000"/>
                </a:solidFill>
              </a:rPr>
              <a:t>&gt; </a:t>
            </a:r>
            <a:r>
              <a:rPr lang="ru-RU" dirty="0" smtClean="0"/>
              <a:t>Задает строку в таблице. 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&lt;</a:t>
            </a:r>
            <a:r>
              <a:rPr lang="ru-RU" b="1" dirty="0" err="1" smtClean="0">
                <a:solidFill>
                  <a:srgbClr val="FF0000"/>
                </a:solidFill>
              </a:rPr>
              <a:t>td</a:t>
            </a:r>
            <a:r>
              <a:rPr lang="ru-RU" b="1" dirty="0" smtClean="0">
                <a:solidFill>
                  <a:srgbClr val="FF0000"/>
                </a:solidFill>
              </a:rPr>
              <a:t>&gt;&lt;/</a:t>
            </a:r>
            <a:r>
              <a:rPr lang="ru-RU" b="1" dirty="0" err="1" smtClean="0">
                <a:solidFill>
                  <a:srgbClr val="FF0000"/>
                </a:solidFill>
              </a:rPr>
              <a:t>td</a:t>
            </a:r>
            <a:r>
              <a:rPr lang="ru-RU" b="1" dirty="0" smtClean="0">
                <a:solidFill>
                  <a:srgbClr val="FF0000"/>
                </a:solidFill>
              </a:rPr>
              <a:t>&gt; </a:t>
            </a:r>
            <a:r>
              <a:rPr lang="ru-RU" dirty="0" smtClean="0"/>
              <a:t>Задает отдельную ячейку в таблице.</a:t>
            </a: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&lt;</a:t>
            </a:r>
            <a:r>
              <a:rPr lang="ru-RU" b="1" dirty="0" err="1" smtClean="0">
                <a:solidFill>
                  <a:srgbClr val="FF0000"/>
                </a:solidFill>
              </a:rPr>
              <a:t>th</a:t>
            </a:r>
            <a:r>
              <a:rPr lang="ru-RU" b="1" dirty="0" smtClean="0">
                <a:solidFill>
                  <a:srgbClr val="FF0000"/>
                </a:solidFill>
              </a:rPr>
              <a:t>&gt;&lt;/</a:t>
            </a:r>
            <a:r>
              <a:rPr lang="ru-RU" b="1" dirty="0" err="1" smtClean="0">
                <a:solidFill>
                  <a:srgbClr val="FF0000"/>
                </a:solidFill>
              </a:rPr>
              <a:t>th</a:t>
            </a:r>
            <a:r>
              <a:rPr lang="ru-RU" b="1" dirty="0" smtClean="0">
                <a:solidFill>
                  <a:srgbClr val="FF0000"/>
                </a:solidFill>
              </a:rPr>
              <a:t>&gt; </a:t>
            </a:r>
            <a:r>
              <a:rPr lang="ru-RU" dirty="0" smtClean="0"/>
              <a:t>Задает заголовок таблицы (обычная ячейка с форматированием по центру и полужирным текстом)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Атрибуты таблицы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 </a:t>
            </a:r>
            <a:r>
              <a:rPr lang="ru-RU" b="1" dirty="0" smtClean="0">
                <a:solidFill>
                  <a:srgbClr val="FF0000"/>
                </a:solidFill>
              </a:rPr>
              <a:t>&lt;</a:t>
            </a:r>
            <a:r>
              <a:rPr lang="ru-RU" b="1" dirty="0" err="1" smtClean="0">
                <a:solidFill>
                  <a:srgbClr val="FF0000"/>
                </a:solidFill>
              </a:rPr>
              <a:t>table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border=</a:t>
            </a:r>
            <a:r>
              <a:rPr lang="ru-RU" b="1" dirty="0" smtClean="0">
                <a:solidFill>
                  <a:srgbClr val="FF0000"/>
                </a:solidFill>
              </a:rPr>
              <a:t>"#"&gt; </a:t>
            </a:r>
            <a:r>
              <a:rPr lang="ru-RU" dirty="0" smtClean="0"/>
              <a:t>       Определяет толщину рамки.</a:t>
            </a:r>
          </a:p>
          <a:p>
            <a:r>
              <a:rPr lang="ru-RU" sz="3100" b="1" dirty="0">
                <a:solidFill>
                  <a:srgbClr val="FF0000"/>
                </a:solidFill>
              </a:rPr>
              <a:t>&lt;</a:t>
            </a:r>
            <a:r>
              <a:rPr lang="ru-RU" sz="3100" b="1" dirty="0" err="1">
                <a:solidFill>
                  <a:srgbClr val="FF0000"/>
                </a:solidFill>
              </a:rPr>
              <a:t>table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cellspacing=</a:t>
            </a:r>
            <a:r>
              <a:rPr lang="ru-RU" sz="3100" b="1" dirty="0">
                <a:solidFill>
                  <a:srgbClr val="FF0000"/>
                </a:solidFill>
              </a:rPr>
              <a:t>"#"&gt;</a:t>
            </a:r>
            <a:r>
              <a:rPr lang="ru-RU" dirty="0" smtClean="0"/>
              <a:t> Определяет расстояние между ячейками</a:t>
            </a:r>
          </a:p>
          <a:p>
            <a:r>
              <a:rPr lang="ru-RU" sz="3100" b="1" dirty="0">
                <a:solidFill>
                  <a:srgbClr val="FF0000"/>
                </a:solidFill>
              </a:rPr>
              <a:t>&lt;</a:t>
            </a:r>
            <a:r>
              <a:rPr lang="ru-RU" sz="3100" b="1" dirty="0" err="1">
                <a:solidFill>
                  <a:srgbClr val="FF0000"/>
                </a:solidFill>
              </a:rPr>
              <a:t>table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width=</a:t>
            </a:r>
            <a:r>
              <a:rPr lang="ru-RU" sz="3100" b="1" dirty="0">
                <a:solidFill>
                  <a:srgbClr val="FF0000"/>
                </a:solidFill>
              </a:rPr>
              <a:t>"#"&gt;</a:t>
            </a:r>
            <a:r>
              <a:rPr lang="ru-RU" dirty="0" smtClean="0"/>
              <a:t>Устанавливает ширину таблицы. (Значение параметра может быть в пикселях или процентах)</a:t>
            </a:r>
          </a:p>
          <a:p>
            <a:r>
              <a:rPr lang="ru-RU" sz="3100" b="1" dirty="0">
                <a:solidFill>
                  <a:srgbClr val="FF0000"/>
                </a:solidFill>
              </a:rPr>
              <a:t>&lt;</a:t>
            </a:r>
            <a:r>
              <a:rPr lang="ru-RU" sz="3100" b="1" dirty="0" err="1">
                <a:solidFill>
                  <a:srgbClr val="FF0000"/>
                </a:solidFill>
              </a:rPr>
              <a:t>table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height=</a:t>
            </a:r>
            <a:r>
              <a:rPr lang="ru-RU" sz="3100" b="1" dirty="0">
                <a:solidFill>
                  <a:srgbClr val="FF0000"/>
                </a:solidFill>
              </a:rPr>
              <a:t>"#"&gt;</a:t>
            </a:r>
            <a:r>
              <a:rPr lang="ru-RU" dirty="0" smtClean="0"/>
              <a:t>Устанавливает высоту таблицы. (Значение параметра может быть в пикселях или процентах)</a:t>
            </a:r>
          </a:p>
          <a:p>
            <a:r>
              <a:rPr lang="ru-RU" sz="3100" b="1" dirty="0">
                <a:solidFill>
                  <a:srgbClr val="FF0000"/>
                </a:solidFill>
              </a:rPr>
              <a:t>&lt;</a:t>
            </a:r>
            <a:r>
              <a:rPr lang="ru-RU" sz="3100" b="1" dirty="0" err="1">
                <a:solidFill>
                  <a:srgbClr val="FF0000"/>
                </a:solidFill>
              </a:rPr>
              <a:t>td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colspan=</a:t>
            </a:r>
            <a:r>
              <a:rPr lang="ru-RU" sz="3100" b="1" dirty="0">
                <a:solidFill>
                  <a:srgbClr val="FF0000"/>
                </a:solidFill>
              </a:rPr>
              <a:t>"#"&gt;</a:t>
            </a:r>
            <a:r>
              <a:rPr lang="ru-RU" dirty="0" smtClean="0"/>
              <a:t>Указывает количество столбцов, объединенных в одной ячейке.</a:t>
            </a:r>
          </a:p>
          <a:p>
            <a:r>
              <a:rPr lang="ru-RU" sz="3100" b="1" dirty="0">
                <a:solidFill>
                  <a:srgbClr val="FF0000"/>
                </a:solidFill>
              </a:rPr>
              <a:t>&lt;</a:t>
            </a:r>
            <a:r>
              <a:rPr lang="ru-RU" sz="3100" b="1" dirty="0" err="1">
                <a:solidFill>
                  <a:srgbClr val="FF0000"/>
                </a:solidFill>
              </a:rPr>
              <a:t>td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rowspan=</a:t>
            </a:r>
            <a:r>
              <a:rPr lang="ru-RU" sz="3100" b="1" dirty="0">
                <a:solidFill>
                  <a:srgbClr val="FF0000"/>
                </a:solidFill>
              </a:rPr>
              <a:t>"#"&gt;</a:t>
            </a:r>
            <a:r>
              <a:rPr lang="ru-RU" dirty="0" smtClean="0"/>
              <a:t> Указывает количество строк, объединенных в одной ячейке. </a:t>
            </a:r>
          </a:p>
          <a:p>
            <a:r>
              <a:rPr lang="ru-RU" sz="3100" b="1" dirty="0">
                <a:solidFill>
                  <a:srgbClr val="FF0000"/>
                </a:solidFill>
              </a:rPr>
              <a:t>&lt;</a:t>
            </a:r>
            <a:r>
              <a:rPr lang="ru-RU" sz="3100" b="1" dirty="0" err="1">
                <a:solidFill>
                  <a:srgbClr val="FF0000"/>
                </a:solidFill>
              </a:rPr>
              <a:t>td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width=</a:t>
            </a:r>
            <a:r>
              <a:rPr lang="ru-RU" sz="3100" b="1" dirty="0">
                <a:solidFill>
                  <a:srgbClr val="FF0000"/>
                </a:solidFill>
              </a:rPr>
              <a:t>"#"&gt;</a:t>
            </a:r>
            <a:r>
              <a:rPr lang="ru-RU" dirty="0" smtClean="0"/>
              <a:t> Задает ширину ячейки таблицы в пикселях или процентах.</a:t>
            </a:r>
          </a:p>
          <a:p>
            <a:r>
              <a:rPr lang="ru-RU" sz="3100" b="1" dirty="0">
                <a:solidFill>
                  <a:srgbClr val="FF0000"/>
                </a:solidFill>
              </a:rPr>
              <a:t>&lt;</a:t>
            </a:r>
            <a:r>
              <a:rPr lang="ru-RU" sz="3100" b="1" dirty="0" err="1">
                <a:solidFill>
                  <a:srgbClr val="FF0000"/>
                </a:solidFill>
              </a:rPr>
              <a:t>td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height=</a:t>
            </a:r>
            <a:r>
              <a:rPr lang="ru-RU" sz="3100" b="1" dirty="0">
                <a:solidFill>
                  <a:srgbClr val="FF0000"/>
                </a:solidFill>
              </a:rPr>
              <a:t>"#"&gt;</a:t>
            </a:r>
            <a:r>
              <a:rPr lang="ru-RU" dirty="0" smtClean="0"/>
              <a:t>Задает высоту ячейки таблицы в пикселях или процентах.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Оформление гиперссылок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&lt;</a:t>
            </a:r>
            <a:r>
              <a:rPr lang="ru-RU" b="1" dirty="0" err="1">
                <a:solidFill>
                  <a:srgbClr val="FF0000"/>
                </a:solidFill>
              </a:rPr>
              <a:t>a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b="1" dirty="0" err="1">
                <a:solidFill>
                  <a:srgbClr val="FF0000"/>
                </a:solidFill>
              </a:rPr>
              <a:t>href=</a:t>
            </a:r>
            <a:r>
              <a:rPr lang="ru-RU" b="1" dirty="0">
                <a:solidFill>
                  <a:srgbClr val="FF0000"/>
                </a:solidFill>
              </a:rPr>
              <a:t>"Адрес ресурса - URL"&gt;&lt;/</a:t>
            </a:r>
            <a:r>
              <a:rPr lang="ru-RU" b="1" dirty="0" err="1">
                <a:solidFill>
                  <a:srgbClr val="FF0000"/>
                </a:solidFill>
              </a:rPr>
              <a:t>a</a:t>
            </a:r>
            <a:r>
              <a:rPr lang="ru-RU" b="1" dirty="0">
                <a:solidFill>
                  <a:srgbClr val="FF0000"/>
                </a:solidFill>
              </a:rPr>
              <a:t>&gt; </a:t>
            </a:r>
            <a:r>
              <a:rPr lang="ru-RU" dirty="0"/>
              <a:t>- Задаёт переход на другие ресурсы.</a:t>
            </a:r>
          </a:p>
          <a:p>
            <a:r>
              <a:rPr lang="ru-RU" b="1" dirty="0">
                <a:solidFill>
                  <a:srgbClr val="FF0000"/>
                </a:solidFill>
              </a:rPr>
              <a:t>&lt;</a:t>
            </a:r>
            <a:r>
              <a:rPr lang="ru-RU" b="1" dirty="0" err="1">
                <a:solidFill>
                  <a:srgbClr val="FF0000"/>
                </a:solidFill>
              </a:rPr>
              <a:t>a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b="1" dirty="0" err="1">
                <a:solidFill>
                  <a:srgbClr val="FF0000"/>
                </a:solidFill>
              </a:rPr>
              <a:t>href=</a:t>
            </a:r>
            <a:r>
              <a:rPr lang="ru-RU" b="1" dirty="0">
                <a:solidFill>
                  <a:srgbClr val="FF0000"/>
                </a:solidFill>
              </a:rPr>
              <a:t>"Имя файла</a:t>
            </a:r>
            <a:r>
              <a:rPr lang="ru-RU" b="1" dirty="0" smtClean="0">
                <a:solidFill>
                  <a:srgbClr val="FF0000"/>
                </a:solidFill>
              </a:rPr>
              <a:t>"&gt; - </a:t>
            </a:r>
            <a:r>
              <a:rPr lang="ru-RU" dirty="0" smtClean="0"/>
              <a:t>Название </a:t>
            </a:r>
            <a:r>
              <a:rPr lang="ru-RU" dirty="0"/>
              <a:t>страницы&lt;/</a:t>
            </a:r>
            <a:r>
              <a:rPr lang="ru-RU" dirty="0" err="1"/>
              <a:t>a</a:t>
            </a:r>
            <a:r>
              <a:rPr lang="ru-RU" dirty="0"/>
              <a:t>&gt; - Задаёт переход на другие страницы сайта.</a:t>
            </a:r>
          </a:p>
          <a:p>
            <a:r>
              <a:rPr lang="ru-RU" dirty="0"/>
              <a:t>&lt;</a:t>
            </a:r>
            <a:r>
              <a:rPr lang="ru-RU" b="1" dirty="0" err="1">
                <a:solidFill>
                  <a:srgbClr val="FF0000"/>
                </a:solidFill>
              </a:rPr>
              <a:t>a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b="1" dirty="0" err="1">
                <a:solidFill>
                  <a:srgbClr val="FF0000"/>
                </a:solidFill>
              </a:rPr>
              <a:t>href=</a:t>
            </a:r>
            <a:r>
              <a:rPr lang="ru-RU" b="1" dirty="0">
                <a:solidFill>
                  <a:srgbClr val="FF0000"/>
                </a:solidFill>
              </a:rPr>
              <a:t>"Имя файла содержащего информацию" </a:t>
            </a:r>
            <a:r>
              <a:rPr lang="ru-RU" b="1" dirty="0" err="1">
                <a:solidFill>
                  <a:srgbClr val="FF0000"/>
                </a:solidFill>
              </a:rPr>
              <a:t>target=</a:t>
            </a:r>
            <a:r>
              <a:rPr lang="ru-RU" b="1" dirty="0">
                <a:solidFill>
                  <a:srgbClr val="FF0000"/>
                </a:solidFill>
              </a:rPr>
              <a:t>"</a:t>
            </a:r>
            <a:r>
              <a:rPr lang="ru-RU" b="1" dirty="0" err="1">
                <a:solidFill>
                  <a:srgbClr val="FF0000"/>
                </a:solidFill>
              </a:rPr>
              <a:t>_blank</a:t>
            </a:r>
            <a:r>
              <a:rPr lang="ru-RU" b="1" dirty="0" smtClean="0">
                <a:solidFill>
                  <a:srgbClr val="FF0000"/>
                </a:solidFill>
              </a:rPr>
              <a:t>"&gt; - Название </a:t>
            </a:r>
            <a:r>
              <a:rPr lang="ru-RU" b="1" dirty="0">
                <a:solidFill>
                  <a:srgbClr val="FF0000"/>
                </a:solidFill>
              </a:rPr>
              <a:t>страницы&lt;/</a:t>
            </a:r>
            <a:r>
              <a:rPr lang="ru-RU" b="1" dirty="0" err="1">
                <a:solidFill>
                  <a:srgbClr val="FF0000"/>
                </a:solidFill>
              </a:rPr>
              <a:t>a</a:t>
            </a:r>
            <a:r>
              <a:rPr lang="ru-RU" b="1" dirty="0">
                <a:solidFill>
                  <a:srgbClr val="FF0000"/>
                </a:solidFill>
              </a:rPr>
              <a:t>&gt; </a:t>
            </a:r>
            <a:r>
              <a:rPr lang="ru-RU" dirty="0"/>
              <a:t>- Задаёт переход на другую страницу сайта в новом окне.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Атрибуты гиперссылок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34036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&lt;</a:t>
            </a:r>
            <a:r>
              <a:rPr lang="ru-RU" b="1" dirty="0" err="1" smtClean="0">
                <a:solidFill>
                  <a:srgbClr val="FF0000"/>
                </a:solidFill>
              </a:rPr>
              <a:t>atarget=</a:t>
            </a:r>
            <a:r>
              <a:rPr lang="ru-RU" b="1" dirty="0" smtClean="0">
                <a:solidFill>
                  <a:srgbClr val="FF0000"/>
                </a:solidFill>
              </a:rPr>
              <a:t>"?"&gt;&lt;/</a:t>
            </a:r>
            <a:r>
              <a:rPr lang="ru-RU" b="1" dirty="0" err="1" smtClean="0">
                <a:solidFill>
                  <a:srgbClr val="FF0000"/>
                </a:solidFill>
              </a:rPr>
              <a:t>a</a:t>
            </a:r>
            <a:r>
              <a:rPr lang="ru-RU" b="1" dirty="0" smtClean="0">
                <a:solidFill>
                  <a:srgbClr val="FF0000"/>
                </a:solidFill>
              </a:rPr>
              <a:t>&gt; </a:t>
            </a:r>
            <a:r>
              <a:rPr lang="ru-RU" dirty="0" smtClean="0"/>
              <a:t>Указывает в каком окне открывать гиперссылку.</a:t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1857364"/>
          <a:ext cx="7000924" cy="1357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423577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rgbClr val="7030A0"/>
                          </a:solidFill>
                        </a:rPr>
                        <a:t>Параметры:</a:t>
                      </a:r>
                      <a:r>
                        <a:rPr lang="ru-RU" sz="2000" b="1" i="1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/>
                        <a:t>Значение</a:t>
                      </a:r>
                      <a:endParaRPr lang="ru-RU" sz="2000" b="1" dirty="0"/>
                    </a:p>
                  </a:txBody>
                  <a:tcPr/>
                </a:tc>
              </a:tr>
              <a:tr h="46687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_Blank</a:t>
                      </a:r>
                      <a:r>
                        <a:rPr lang="ru-RU" sz="2000" b="1" dirty="0" smtClean="0"/>
                        <a:t> -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Открыть в новом окне </a:t>
                      </a:r>
                      <a:endParaRPr lang="ru-RU" sz="2000" b="1" dirty="0"/>
                    </a:p>
                  </a:txBody>
                  <a:tcPr/>
                </a:tc>
              </a:tr>
              <a:tr h="466873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_Parent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Открыть в текущем окне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71472" y="3286124"/>
            <a:ext cx="7929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Цвет текста гиперссылок</a:t>
            </a:r>
          </a:p>
          <a:p>
            <a:r>
              <a:rPr lang="ru-RU" sz="2800" dirty="0" smtClean="0"/>
              <a:t>Атрибут </a:t>
            </a:r>
            <a:r>
              <a:rPr lang="en-US" sz="2800" b="1" dirty="0">
                <a:solidFill>
                  <a:srgbClr val="FF0000"/>
                </a:solidFill>
              </a:rPr>
              <a:t>LINK </a:t>
            </a:r>
            <a:r>
              <a:rPr lang="ru-RU" sz="2800" dirty="0"/>
              <a:t>служит для выделения гиперссылок, которые еще не посещались пользователем.</a:t>
            </a:r>
          </a:p>
          <a:p>
            <a:r>
              <a:rPr lang="ru-RU" sz="2800" dirty="0"/>
              <a:t>Атрибут </a:t>
            </a:r>
            <a:r>
              <a:rPr lang="en-US" sz="2800" b="1" dirty="0">
                <a:solidFill>
                  <a:srgbClr val="FF0000"/>
                </a:solidFill>
              </a:rPr>
              <a:t>VLINK </a:t>
            </a:r>
            <a:r>
              <a:rPr lang="en-US" sz="2800" dirty="0"/>
              <a:t>- </a:t>
            </a:r>
            <a:r>
              <a:rPr lang="ru-RU" sz="2800" dirty="0"/>
              <a:t>уже посещенные ссылки.</a:t>
            </a:r>
          </a:p>
          <a:p>
            <a:r>
              <a:rPr lang="ru-RU" sz="2800" dirty="0"/>
              <a:t>Атрибут </a:t>
            </a:r>
            <a:r>
              <a:rPr lang="en-US" sz="2800" b="1" dirty="0">
                <a:solidFill>
                  <a:srgbClr val="FF0000"/>
                </a:solidFill>
              </a:rPr>
              <a:t>ALINK </a:t>
            </a:r>
            <a:r>
              <a:rPr lang="en-US" sz="2800" dirty="0"/>
              <a:t>- </a:t>
            </a:r>
            <a:r>
              <a:rPr lang="ru-RU" sz="2800" dirty="0"/>
              <a:t>выделяет активную гиперссылку.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360363" algn="just">
              <a:buNone/>
            </a:pPr>
            <a:r>
              <a:rPr lang="ru-RU" dirty="0"/>
              <a:t>Гиперссылка может связывать страницы как в пределах одного сайта, так и указывать на любую страницу в Интернете. </a:t>
            </a:r>
            <a:r>
              <a:rPr lang="ru-RU" dirty="0">
                <a:solidFill>
                  <a:srgbClr val="FF0000"/>
                </a:solidFill>
              </a:rPr>
              <a:t>При построении ссылки на чужие страницы </a:t>
            </a:r>
            <a:r>
              <a:rPr lang="ru-RU" dirty="0"/>
              <a:t>всегда надо пользоваться абсолютным адресом страницы (http://www.site.com/page.html). </a:t>
            </a:r>
          </a:p>
          <a:p>
            <a:pPr marL="0" indent="360363" algn="just">
              <a:buNone/>
            </a:pPr>
            <a:r>
              <a:rPr lang="ru-RU" dirty="0" smtClean="0"/>
              <a:t>Если </a:t>
            </a:r>
            <a:r>
              <a:rPr lang="ru-RU" dirty="0">
                <a:solidFill>
                  <a:srgbClr val="FF0000"/>
                </a:solidFill>
              </a:rPr>
              <a:t>создается ссылка на страницу в пределах сайта</a:t>
            </a:r>
            <a:r>
              <a:rPr lang="ru-RU" dirty="0"/>
              <a:t>, то предпочтительнее использовать относительный URL (</a:t>
            </a:r>
            <a:r>
              <a:rPr lang="ru-RU" dirty="0" err="1"/>
              <a:t>page.html</a:t>
            </a:r>
            <a:r>
              <a:rPr lang="ru-RU" dirty="0"/>
              <a:t>, </a:t>
            </a:r>
            <a:r>
              <a:rPr lang="ru-RU" dirty="0" err="1"/>
              <a:t>catalog</a:t>
            </a:r>
            <a:r>
              <a:rPr lang="ru-RU" dirty="0"/>
              <a:t>/</a:t>
            </a:r>
            <a:r>
              <a:rPr lang="ru-RU" dirty="0" err="1"/>
              <a:t>page.html</a:t>
            </a:r>
            <a:r>
              <a:rPr lang="ru-RU" dirty="0"/>
              <a:t>). Делая графическую гиперссылку, помните, что некоторым пользователям графика недоступна, поэтому обязательно включайте соответствующие текстовые элементы.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HTML-код: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&lt;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href=</a:t>
            </a:r>
            <a:r>
              <a:rPr lang="ru-RU" dirty="0" smtClean="0"/>
              <a:t>"http://on-line-teaching.com/index.html"&gt;Ссылка на главную страницу сайта&lt;/</a:t>
            </a:r>
            <a:r>
              <a:rPr lang="ru-RU" dirty="0" err="1" smtClean="0"/>
              <a:t>a</a:t>
            </a:r>
            <a:r>
              <a:rPr lang="ru-RU" dirty="0" smtClean="0"/>
              <a:t>&gt;</a:t>
            </a:r>
          </a:p>
          <a:p>
            <a:pPr>
              <a:buNone/>
            </a:pPr>
            <a:r>
              <a:rPr lang="ru-RU" b="1" dirty="0" smtClean="0"/>
              <a:t>Отображение в браузере: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2"/>
              </a:rPr>
              <a:t>Ссылка на главную страницу сайта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HTML-код: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&lt;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href=</a:t>
            </a:r>
            <a:r>
              <a:rPr lang="ru-RU" dirty="0" smtClean="0"/>
              <a:t>"../</a:t>
            </a:r>
            <a:r>
              <a:rPr lang="ru-RU" dirty="0" err="1" smtClean="0"/>
              <a:t>index.html</a:t>
            </a:r>
            <a:r>
              <a:rPr lang="ru-RU" dirty="0" smtClean="0"/>
              <a:t>"&gt;Ссылка на главную страницу сайта&lt;/</a:t>
            </a:r>
            <a:r>
              <a:rPr lang="ru-RU" dirty="0" err="1" smtClean="0"/>
              <a:t>a</a:t>
            </a:r>
            <a:r>
              <a:rPr lang="ru-RU" dirty="0" smtClean="0"/>
              <a:t>&gt;</a:t>
            </a:r>
            <a:r>
              <a:rPr lang="ru-RU" b="1" dirty="0" smtClean="0"/>
              <a:t>Отображение в браузере: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3"/>
              </a:rPr>
              <a:t>Ссылка </a:t>
            </a:r>
            <a:r>
              <a:rPr lang="ru-RU" dirty="0">
                <a:hlinkClick r:id="rId3"/>
              </a:rPr>
              <a:t>на главную страницу сайта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500" b="1" dirty="0">
                <a:solidFill>
                  <a:srgbClr val="FF0000"/>
                </a:solidFill>
              </a:rPr>
              <a:t>Гиперссылка в пределах </a:t>
            </a:r>
            <a:r>
              <a:rPr lang="ru-RU" sz="4500" b="1" dirty="0" err="1">
                <a:solidFill>
                  <a:srgbClr val="FF0000"/>
                </a:solidFill>
              </a:rPr>
              <a:t>html</a:t>
            </a:r>
            <a:r>
              <a:rPr lang="ru-RU" sz="4500" b="1" dirty="0">
                <a:solidFill>
                  <a:srgbClr val="FF0000"/>
                </a:solidFill>
              </a:rPr>
              <a:t> страницы</a:t>
            </a:r>
          </a:p>
          <a:p>
            <a:pPr marL="0" indent="377825">
              <a:buNone/>
            </a:pPr>
            <a:r>
              <a:rPr lang="ru-RU" dirty="0"/>
              <a:t>Иногда необходимо сделать гиперссылку в пределах одной страницы. Например, </a:t>
            </a:r>
            <a:r>
              <a:rPr lang="ru-RU" dirty="0" smtClean="0"/>
              <a:t>в начале страницы </a:t>
            </a:r>
            <a:r>
              <a:rPr lang="ru-RU" dirty="0"/>
              <a:t>это </a:t>
            </a:r>
            <a:r>
              <a:rPr lang="ru-RU" dirty="0" smtClean="0"/>
              <a:t>гиперссылки, </a:t>
            </a:r>
            <a:r>
              <a:rPr lang="ru-RU" dirty="0"/>
              <a:t>позволяющие перейти к просмотру конкретного вопроса, и в самом низу страницы - позволяющей перейти в начало страницы.</a:t>
            </a:r>
          </a:p>
          <a:p>
            <a:pPr marL="0" indent="377825">
              <a:buNone/>
            </a:pPr>
            <a:r>
              <a:rPr lang="ru-RU" dirty="0"/>
              <a:t>Чтобы построить ссылку на область внутри текущей страницы, надо дать этой области название при помощи атрибута </a:t>
            </a:r>
            <a:r>
              <a:rPr lang="ru-RU" b="1" dirty="0">
                <a:solidFill>
                  <a:srgbClr val="FF0000"/>
                </a:solidFill>
              </a:rPr>
              <a:t>NAME тэга &lt;A&gt;. </a:t>
            </a:r>
            <a:r>
              <a:rPr lang="ru-RU" dirty="0"/>
              <a:t>Имя должно содержать только буквы и цифры.</a:t>
            </a:r>
          </a:p>
          <a:p>
            <a:pPr marL="0" indent="377825">
              <a:buNone/>
            </a:pPr>
            <a:r>
              <a:rPr lang="ru-RU" dirty="0"/>
              <a:t>Таким образом можно делать гиперссылки, указывающие на области других страниц внутри сайта.</a:t>
            </a:r>
          </a:p>
          <a:p>
            <a:pPr marL="0" indent="377825">
              <a:buNone/>
            </a:pPr>
            <a:r>
              <a:rPr lang="ru-RU" b="1" i="1" dirty="0">
                <a:solidFill>
                  <a:srgbClr val="7030A0"/>
                </a:solidFill>
              </a:rPr>
              <a:t>Пример:</a:t>
            </a:r>
          </a:p>
          <a:p>
            <a:pPr marL="0" indent="377825">
              <a:buNone/>
            </a:pPr>
            <a:r>
              <a:rPr lang="ru-RU" b="1" dirty="0"/>
              <a:t>HTML-код:</a:t>
            </a:r>
            <a:endParaRPr lang="ru-RU" dirty="0"/>
          </a:p>
          <a:p>
            <a:pPr marL="0" indent="377825">
              <a:buNone/>
            </a:pPr>
            <a:r>
              <a:rPr lang="ru-RU" dirty="0" smtClean="0"/>
              <a:t>&lt;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href=</a:t>
            </a:r>
            <a:r>
              <a:rPr lang="ru-RU" dirty="0" smtClean="0"/>
              <a:t>"#Начало страницы"&gt;Наверх страницы&lt;/</a:t>
            </a:r>
            <a:r>
              <a:rPr lang="ru-RU" dirty="0" err="1" smtClean="0"/>
              <a:t>a</a:t>
            </a:r>
            <a:r>
              <a:rPr lang="ru-RU" dirty="0" smtClean="0"/>
              <a:t>&gt;</a:t>
            </a:r>
          </a:p>
          <a:p>
            <a:pPr marL="0" indent="377825">
              <a:buNone/>
            </a:pPr>
            <a:r>
              <a:rPr lang="ru-RU" dirty="0"/>
              <a:t>В то место, куда надо сделать переход надо вставить:</a:t>
            </a:r>
          </a:p>
          <a:p>
            <a:pPr marL="0" indent="377825">
              <a:buNone/>
            </a:pPr>
            <a:r>
              <a:rPr lang="ru-RU" dirty="0" smtClean="0"/>
              <a:t>&lt;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name=</a:t>
            </a:r>
            <a:r>
              <a:rPr lang="ru-RU" dirty="0" smtClean="0"/>
              <a:t>"Начало страницы"&gt;&lt;/</a:t>
            </a:r>
            <a:r>
              <a:rPr lang="ru-RU" dirty="0" err="1" smtClean="0"/>
              <a:t>a</a:t>
            </a:r>
            <a:r>
              <a:rPr lang="ru-RU" dirty="0" smtClean="0"/>
              <a:t>&gt;</a:t>
            </a:r>
          </a:p>
          <a:p>
            <a:pPr marL="0" indent="377825">
              <a:buNone/>
            </a:pPr>
            <a:r>
              <a:rPr lang="ru-RU" b="1" dirty="0"/>
              <a:t>Отображение в браузере:</a:t>
            </a:r>
            <a:endParaRPr lang="ru-RU" dirty="0"/>
          </a:p>
          <a:p>
            <a:pPr marL="0" indent="377825">
              <a:buNone/>
            </a:pPr>
            <a:r>
              <a:rPr lang="ru-RU" dirty="0" smtClean="0">
                <a:hlinkClick r:id="rId2"/>
              </a:rPr>
              <a:t>Наверх </a:t>
            </a:r>
            <a:r>
              <a:rPr lang="ru-RU" dirty="0">
                <a:hlinkClick r:id="rId2"/>
              </a:rPr>
              <a:t>страницы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Основные понятия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71547"/>
            <a:ext cx="8115328" cy="3286148"/>
          </a:xfrm>
        </p:spPr>
        <p:txBody>
          <a:bodyPr/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HTML </a:t>
            </a:r>
            <a:r>
              <a:rPr lang="ru-RU" dirty="0" smtClean="0"/>
              <a:t>расшифровывается</a:t>
            </a:r>
            <a:r>
              <a:rPr lang="ru-RU" dirty="0"/>
              <a:t> </a:t>
            </a:r>
            <a:r>
              <a:rPr lang="ru-RU" b="1" dirty="0" err="1"/>
              <a:t>H</a:t>
            </a:r>
            <a:r>
              <a:rPr lang="ru-RU" dirty="0" err="1"/>
              <a:t>yper</a:t>
            </a:r>
            <a:r>
              <a:rPr lang="ru-RU" b="1" dirty="0" err="1"/>
              <a:t>T</a:t>
            </a:r>
            <a:r>
              <a:rPr lang="ru-RU" dirty="0" err="1"/>
              <a:t>ext</a:t>
            </a:r>
            <a:r>
              <a:rPr lang="ru-RU" dirty="0"/>
              <a:t> </a:t>
            </a:r>
            <a:r>
              <a:rPr lang="ru-RU" b="1" dirty="0" err="1"/>
              <a:t>M</a:t>
            </a:r>
            <a:r>
              <a:rPr lang="ru-RU" dirty="0" err="1"/>
              <a:t>arkup</a:t>
            </a:r>
            <a:r>
              <a:rPr lang="ru-RU" dirty="0"/>
              <a:t> </a:t>
            </a:r>
            <a:r>
              <a:rPr lang="ru-RU" b="1" dirty="0" err="1" smtClean="0"/>
              <a:t>L</a:t>
            </a:r>
            <a:r>
              <a:rPr lang="ru-RU" dirty="0" err="1" smtClean="0"/>
              <a:t>anguage</a:t>
            </a:r>
            <a:r>
              <a:rPr lang="ru-RU" dirty="0" smtClean="0"/>
              <a:t>  (</a:t>
            </a:r>
            <a:r>
              <a:rPr lang="ru-RU" dirty="0"/>
              <a:t>в переводе означает Язык Разметки </a:t>
            </a:r>
            <a:r>
              <a:rPr lang="ru-RU" dirty="0" err="1"/>
              <a:t>ГиперТекста</a:t>
            </a:r>
            <a:r>
              <a:rPr lang="ru-RU" dirty="0"/>
              <a:t>).</a:t>
            </a:r>
          </a:p>
          <a:p>
            <a:pPr>
              <a:buNone/>
            </a:pPr>
            <a:r>
              <a:rPr lang="ru-RU" dirty="0"/>
              <a:t>HTML предназначен для создания </a:t>
            </a:r>
            <a:r>
              <a:rPr lang="ru-RU" dirty="0" err="1"/>
              <a:t>веб-страниц</a:t>
            </a:r>
            <a:r>
              <a:rPr lang="ru-RU" dirty="0"/>
              <a:t> во всемирной паутине.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Спасибо за внимание!</a:t>
            </a:r>
            <a:endParaRPr lang="ru-RU" sz="54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Тэги</a:t>
            </a:r>
            <a:r>
              <a:rPr lang="ru-RU" dirty="0"/>
              <a:t> </a:t>
            </a:r>
            <a:r>
              <a:rPr lang="ru-RU" dirty="0" smtClean="0"/>
              <a:t>- это </a:t>
            </a:r>
            <a:r>
              <a:rPr lang="ru-RU" dirty="0"/>
              <a:t>метки, которые </a:t>
            </a:r>
            <a:r>
              <a:rPr lang="ru-RU" dirty="0" smtClean="0"/>
              <a:t>используются </a:t>
            </a:r>
            <a:r>
              <a:rPr lang="ru-RU" dirty="0"/>
              <a:t>для указания браузеру, как он должен показывать </a:t>
            </a:r>
            <a:r>
              <a:rPr lang="ru-RU" dirty="0" smtClean="0"/>
              <a:t>web-сайт.</a:t>
            </a:r>
            <a:endParaRPr lang="en-US" dirty="0" smtClean="0"/>
          </a:p>
          <a:p>
            <a:pPr>
              <a:buNone/>
            </a:pPr>
            <a:r>
              <a:rPr lang="ru-RU" dirty="0"/>
              <a:t>Большая часть HTML тегов состоит из двух частей: 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открывающий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тег 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&lt;...&gt;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закрывающий тег 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&lt;/...&gt;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Теги не чувствительны к регистру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HTML документа.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34036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Абсолютно </a:t>
            </a:r>
            <a:r>
              <a:rPr lang="ru-RU" dirty="0"/>
              <a:t>любой документ, построенный на базе HTML будет состоять, по меньшей мере, из следующих </a:t>
            </a:r>
            <a:r>
              <a:rPr lang="ru-RU" dirty="0" smtClean="0"/>
              <a:t>тегов:</a:t>
            </a:r>
          </a:p>
          <a:p>
            <a:r>
              <a:rPr lang="ru-RU" b="1" dirty="0">
                <a:solidFill>
                  <a:srgbClr val="FF0000"/>
                </a:solidFill>
              </a:rPr>
              <a:t>&lt;HTML&gt; </a:t>
            </a:r>
            <a:r>
              <a:rPr lang="ru-RU" dirty="0"/>
              <a:t>- Это </a:t>
            </a:r>
            <a:r>
              <a:rPr lang="ru-RU" dirty="0" smtClean="0"/>
              <a:t>самый </a:t>
            </a:r>
            <a:r>
              <a:rPr lang="ru-RU" dirty="0"/>
              <a:t>главный тег, так как указывает принадлежность документа к HTML языку, заключает в себе всё содержимое </a:t>
            </a:r>
            <a:r>
              <a:rPr lang="ru-RU" dirty="0" err="1"/>
              <a:t>веб</a:t>
            </a:r>
            <a:r>
              <a:rPr lang="ru-RU" dirty="0"/>
              <a:t> – страницы, ставится в самом начале и соответственно в конце закрывает документ. </a:t>
            </a:r>
            <a:br>
              <a:rPr lang="ru-RU" dirty="0"/>
            </a:br>
            <a:r>
              <a:rPr lang="ru-RU" dirty="0"/>
              <a:t>&lt;</a:t>
            </a:r>
            <a:r>
              <a:rPr lang="ru-RU" dirty="0" err="1"/>
              <a:t>html</a:t>
            </a:r>
            <a:r>
              <a:rPr lang="ru-RU" dirty="0"/>
              <a:t>&gt;…&lt;/</a:t>
            </a:r>
            <a:r>
              <a:rPr lang="ru-RU" dirty="0" err="1"/>
              <a:t>html</a:t>
            </a:r>
            <a:r>
              <a:rPr lang="ru-RU" dirty="0"/>
              <a:t>&gt;</a:t>
            </a:r>
          </a:p>
          <a:p>
            <a:r>
              <a:rPr lang="ru-RU" b="1" dirty="0">
                <a:solidFill>
                  <a:srgbClr val="FF0000"/>
                </a:solidFill>
              </a:rPr>
              <a:t>&lt;HEAD&gt; </a:t>
            </a:r>
            <a:r>
              <a:rPr lang="ru-RU" dirty="0"/>
              <a:t>- Этот тег не менее важен, в нём размещается не видимая информация о вашем сайте предназначенная для поисковых машин. </a:t>
            </a:r>
            <a:br>
              <a:rPr lang="ru-RU" dirty="0"/>
            </a:br>
            <a:r>
              <a:rPr lang="ru-RU" dirty="0"/>
              <a:t>&lt;</a:t>
            </a:r>
            <a:r>
              <a:rPr lang="ru-RU" dirty="0" err="1"/>
              <a:t>head</a:t>
            </a:r>
            <a:r>
              <a:rPr lang="ru-RU" dirty="0"/>
              <a:t>&gt;…&lt;/</a:t>
            </a:r>
            <a:r>
              <a:rPr lang="ru-RU" dirty="0" err="1"/>
              <a:t>head</a:t>
            </a:r>
            <a:r>
              <a:rPr lang="ru-RU" dirty="0"/>
              <a:t>&gt;</a:t>
            </a:r>
          </a:p>
          <a:p>
            <a:endParaRPr lang="ru-RU" dirty="0"/>
          </a:p>
          <a:p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591187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&lt;TITLE&gt; </a:t>
            </a:r>
            <a:r>
              <a:rPr lang="ru-RU" dirty="0" smtClean="0"/>
              <a:t>- Название, оглавление страницы, предназначен для поисковых машин, этот </a:t>
            </a:r>
            <a:br>
              <a:rPr lang="ru-RU" dirty="0" smtClean="0"/>
            </a:br>
            <a:r>
              <a:rPr lang="ru-RU" dirty="0" smtClean="0"/>
              <a:t>тег всегда помещается внутри - &lt;</a:t>
            </a:r>
            <a:r>
              <a:rPr lang="ru-RU" dirty="0" err="1" smtClean="0"/>
              <a:t>head</a:t>
            </a:r>
            <a:r>
              <a:rPr lang="ru-RU" dirty="0" smtClean="0"/>
              <a:t>&gt;&lt;</a:t>
            </a:r>
            <a:r>
              <a:rPr lang="ru-RU" dirty="0" err="1" smtClean="0"/>
              <a:t>title</a:t>
            </a:r>
            <a:r>
              <a:rPr lang="ru-RU" dirty="0" smtClean="0"/>
              <a:t>&gt;…&lt;/</a:t>
            </a:r>
            <a:r>
              <a:rPr lang="ru-RU" dirty="0" err="1" smtClean="0"/>
              <a:t>title</a:t>
            </a:r>
            <a:r>
              <a:rPr lang="ru-RU" dirty="0" smtClean="0"/>
              <a:t>&gt;&lt;/</a:t>
            </a:r>
            <a:r>
              <a:rPr lang="ru-RU" dirty="0" err="1" smtClean="0"/>
              <a:t>head</a:t>
            </a:r>
            <a:r>
              <a:rPr lang="ru-RU" dirty="0" smtClean="0"/>
              <a:t>&gt;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&lt;BODY&gt; </a:t>
            </a:r>
            <a:r>
              <a:rPr lang="ru-RU" dirty="0" smtClean="0"/>
              <a:t>- В этот тег помещается информация, которая должна отображаться в окне браузера. </a:t>
            </a:r>
            <a:br>
              <a:rPr lang="ru-RU" dirty="0" smtClean="0"/>
            </a:br>
            <a:r>
              <a:rPr lang="ru-RU" dirty="0" smtClean="0"/>
              <a:t>&lt;</a:t>
            </a:r>
            <a:r>
              <a:rPr lang="ru-RU" dirty="0" err="1" smtClean="0"/>
              <a:t>body</a:t>
            </a:r>
            <a:r>
              <a:rPr lang="ru-RU" dirty="0" smtClean="0"/>
              <a:t>&gt;…&lt;/</a:t>
            </a:r>
            <a:r>
              <a:rPr lang="ru-RU" dirty="0" err="1" smtClean="0"/>
              <a:t>body</a:t>
            </a:r>
            <a:r>
              <a:rPr lang="ru-RU" dirty="0" smtClean="0"/>
              <a:t>&gt;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&lt;HTML&gt; 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&lt;HEAD&gt; 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&lt;TITLE&gt; </a:t>
            </a: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моя первая страница&lt;/</a:t>
            </a: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TITLE&gt; 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&lt;/HEAD&gt; 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&lt;BODY&gt; </a:t>
            </a: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Привет, мир!&lt;/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BODY&gt;</a:t>
            </a:r>
            <a:b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&lt;/HTML&gt;</a:t>
            </a:r>
            <a:endParaRPr lang="ru-RU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1"/>
            <a:ext cx="8229600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Чтобы расширить возможности отдельных тегов </a:t>
            </a:r>
            <a:r>
              <a:rPr lang="ru-RU" dirty="0"/>
              <a:t>и более гибко управлять </a:t>
            </a:r>
            <a:r>
              <a:rPr lang="ru-RU" dirty="0" smtClean="0"/>
              <a:t>их содержимым применяются </a:t>
            </a:r>
            <a:r>
              <a:rPr lang="ru-RU" b="1" dirty="0" smtClean="0">
                <a:solidFill>
                  <a:srgbClr val="FF0000"/>
                </a:solidFill>
              </a:rPr>
              <a:t>атрибуты тегов.</a:t>
            </a:r>
          </a:p>
          <a:p>
            <a:pPr algn="ctr">
              <a:buNone/>
            </a:pPr>
            <a:r>
              <a:rPr lang="ru-RU" b="1" i="1" dirty="0">
                <a:solidFill>
                  <a:srgbClr val="FF0000"/>
                </a:solidFill>
              </a:rPr>
              <a:t>Атрибуты тега </a:t>
            </a:r>
            <a:r>
              <a:rPr lang="ru-RU" b="1" i="1" dirty="0" smtClean="0">
                <a:solidFill>
                  <a:srgbClr val="FF0000"/>
                </a:solidFill>
              </a:rPr>
              <a:t>тела документа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&lt;</a:t>
            </a:r>
            <a:r>
              <a:rPr lang="ru-RU" b="1" dirty="0" err="1">
                <a:solidFill>
                  <a:srgbClr val="FF0000"/>
                </a:solidFill>
              </a:rPr>
              <a:t>body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b="1" dirty="0" err="1">
                <a:solidFill>
                  <a:srgbClr val="FF0000"/>
                </a:solidFill>
              </a:rPr>
              <a:t>bgcolor=</a:t>
            </a:r>
            <a:r>
              <a:rPr lang="ru-RU" b="1" dirty="0">
                <a:solidFill>
                  <a:srgbClr val="FF0000"/>
                </a:solidFill>
              </a:rPr>
              <a:t>"…"&gt; </a:t>
            </a:r>
            <a:r>
              <a:rPr lang="ru-RU" dirty="0"/>
              <a:t>- Цвет фона документа, используя значение цвета в виде </a:t>
            </a:r>
            <a:r>
              <a:rPr lang="ru-RU" dirty="0" smtClean="0"/>
              <a:t>RRGGBB.</a:t>
            </a:r>
            <a:endParaRPr lang="ru-RU" dirty="0"/>
          </a:p>
          <a:p>
            <a:r>
              <a:rPr lang="ru-RU" b="1" dirty="0">
                <a:solidFill>
                  <a:srgbClr val="FF0000"/>
                </a:solidFill>
              </a:rPr>
              <a:t>&lt;</a:t>
            </a:r>
            <a:r>
              <a:rPr lang="ru-RU" b="1" dirty="0" err="1">
                <a:solidFill>
                  <a:srgbClr val="FF0000"/>
                </a:solidFill>
              </a:rPr>
              <a:t>body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b="1" dirty="0" err="1">
                <a:solidFill>
                  <a:srgbClr val="FF0000"/>
                </a:solidFill>
              </a:rPr>
              <a:t>text=</a:t>
            </a:r>
            <a:r>
              <a:rPr lang="ru-RU" b="1" dirty="0">
                <a:solidFill>
                  <a:srgbClr val="FF0000"/>
                </a:solidFill>
              </a:rPr>
              <a:t>"..."&gt; </a:t>
            </a:r>
            <a:r>
              <a:rPr lang="ru-RU" dirty="0"/>
              <a:t>- Цвет текста </a:t>
            </a:r>
            <a:r>
              <a:rPr lang="ru-RU" dirty="0" smtClean="0"/>
              <a:t>документа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Таблица цветов </a:t>
            </a:r>
            <a:r>
              <a:rPr lang="en-US" b="1" dirty="0" smtClean="0">
                <a:solidFill>
                  <a:srgbClr val="FF0000"/>
                </a:solidFill>
              </a:rPr>
              <a:t>HTML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цвета htm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70782" y="1098357"/>
            <a:ext cx="7058804" cy="561679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74689"/>
            <a:ext cx="8329642" cy="498320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ru-RU" sz="2200" b="1" dirty="0">
                <a:solidFill>
                  <a:srgbClr val="FF0000"/>
                </a:solidFill>
              </a:rPr>
              <a:t>H1&gt;.....&lt;H6&gt; </a:t>
            </a:r>
            <a:r>
              <a:rPr lang="ru-RU" sz="2200" dirty="0"/>
              <a:t>- Определяет величину заголовка по их степени важности. </a:t>
            </a:r>
            <a:br>
              <a:rPr lang="ru-RU" sz="2200" dirty="0"/>
            </a:br>
            <a:r>
              <a:rPr lang="ru-RU" sz="2200" b="1" dirty="0">
                <a:solidFill>
                  <a:srgbClr val="7030A0"/>
                </a:solidFill>
              </a:rPr>
              <a:t>&lt;h1&gt;.....&lt;/h1&gt;</a:t>
            </a:r>
            <a:r>
              <a:rPr lang="ru-RU" sz="2200" dirty="0"/>
              <a:t> - Самый большой заголовок. </a:t>
            </a:r>
            <a:br>
              <a:rPr lang="ru-RU" sz="2200" dirty="0"/>
            </a:br>
            <a:r>
              <a:rPr lang="ru-RU" sz="2200" b="1" dirty="0">
                <a:solidFill>
                  <a:srgbClr val="7030A0"/>
                </a:solidFill>
              </a:rPr>
              <a:t>&lt;h6&gt;.....&lt;/h6&gt; </a:t>
            </a:r>
            <a:r>
              <a:rPr lang="ru-RU" sz="2200" dirty="0"/>
              <a:t>- Самый маленький заголовок.</a:t>
            </a:r>
          </a:p>
          <a:p>
            <a:pPr marL="0" indent="0" algn="just">
              <a:spcBef>
                <a:spcPts val="0"/>
              </a:spcBef>
            </a:pPr>
            <a:r>
              <a:rPr lang="ru-RU" sz="2200" b="1" dirty="0">
                <a:solidFill>
                  <a:srgbClr val="FF0000"/>
                </a:solidFill>
              </a:rPr>
              <a:t>&lt;</a:t>
            </a:r>
            <a:r>
              <a:rPr lang="ru-RU" sz="2200" b="1" dirty="0" err="1">
                <a:solidFill>
                  <a:srgbClr val="FF0000"/>
                </a:solidFill>
              </a:rPr>
              <a:t>b</a:t>
            </a:r>
            <a:r>
              <a:rPr lang="ru-RU" sz="2200" b="1" dirty="0">
                <a:solidFill>
                  <a:srgbClr val="FF0000"/>
                </a:solidFill>
              </a:rPr>
              <a:t>&gt;…..&lt;/</a:t>
            </a:r>
            <a:r>
              <a:rPr lang="ru-RU" sz="2200" b="1" dirty="0" err="1">
                <a:solidFill>
                  <a:srgbClr val="FF0000"/>
                </a:solidFill>
              </a:rPr>
              <a:t>b</a:t>
            </a:r>
            <a:r>
              <a:rPr lang="ru-RU" sz="2200" b="1" dirty="0">
                <a:solidFill>
                  <a:srgbClr val="FF0000"/>
                </a:solidFill>
              </a:rPr>
              <a:t>&gt; - </a:t>
            </a:r>
            <a:r>
              <a:rPr lang="ru-RU" sz="2200" dirty="0"/>
              <a:t>Определяет текст жирным шрифтом. </a:t>
            </a:r>
            <a:br>
              <a:rPr lang="ru-RU" sz="2200" dirty="0"/>
            </a:b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ru-RU" sz="2200" b="1" dirty="0" err="1" smtClean="0">
                <a:solidFill>
                  <a:srgbClr val="FF0000"/>
                </a:solidFill>
              </a:rPr>
              <a:t>i</a:t>
            </a:r>
            <a:r>
              <a:rPr lang="ru-RU" sz="2200" b="1" dirty="0" smtClean="0">
                <a:solidFill>
                  <a:srgbClr val="FF0000"/>
                </a:solidFill>
              </a:rPr>
              <a:t>&gt;…..&lt;/</a:t>
            </a:r>
            <a:r>
              <a:rPr lang="ru-RU" sz="2200" b="1" dirty="0" err="1" smtClean="0">
                <a:solidFill>
                  <a:srgbClr val="FF0000"/>
                </a:solidFill>
              </a:rPr>
              <a:t>i</a:t>
            </a:r>
            <a:r>
              <a:rPr lang="ru-RU" sz="2200" b="1" dirty="0" smtClean="0">
                <a:solidFill>
                  <a:srgbClr val="FF0000"/>
                </a:solidFill>
              </a:rPr>
              <a:t>&gt;- </a:t>
            </a:r>
            <a:r>
              <a:rPr lang="ru-RU" sz="2200" dirty="0" smtClean="0"/>
              <a:t>Определяет </a:t>
            </a:r>
            <a:r>
              <a:rPr lang="ru-RU" sz="2200" dirty="0"/>
              <a:t>текст наклонным (курсив) шрифтом. </a:t>
            </a:r>
            <a:br>
              <a:rPr lang="ru-RU" sz="2200" dirty="0"/>
            </a:b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ru-RU" sz="2200" b="1" dirty="0" err="1" smtClean="0">
                <a:solidFill>
                  <a:srgbClr val="FF0000"/>
                </a:solidFill>
              </a:rPr>
              <a:t>tt</a:t>
            </a:r>
            <a:r>
              <a:rPr lang="ru-RU" sz="2200" b="1" dirty="0" smtClean="0">
                <a:solidFill>
                  <a:srgbClr val="FF0000"/>
                </a:solidFill>
              </a:rPr>
              <a:t>&gt;…..&lt;/</a:t>
            </a:r>
            <a:r>
              <a:rPr lang="ru-RU" sz="2200" b="1" dirty="0" err="1" smtClean="0">
                <a:solidFill>
                  <a:srgbClr val="FF0000"/>
                </a:solidFill>
              </a:rPr>
              <a:t>tt</a:t>
            </a:r>
            <a:r>
              <a:rPr lang="ru-RU" sz="2200" b="1" dirty="0" smtClean="0">
                <a:solidFill>
                  <a:srgbClr val="FF0000"/>
                </a:solidFill>
              </a:rPr>
              <a:t>&gt;</a:t>
            </a:r>
            <a:r>
              <a:rPr lang="ru-RU" sz="2200" dirty="0" smtClean="0"/>
              <a:t>- </a:t>
            </a:r>
            <a:r>
              <a:rPr lang="ru-RU" sz="2200" dirty="0"/>
              <a:t>Имитирует стиль печатной машинки. </a:t>
            </a:r>
            <a:br>
              <a:rPr lang="ru-RU" sz="2200" dirty="0"/>
            </a:b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ru-RU" sz="2200" b="1" dirty="0" err="1" smtClean="0">
                <a:solidFill>
                  <a:srgbClr val="FF0000"/>
                </a:solidFill>
              </a:rPr>
              <a:t>font</a:t>
            </a:r>
            <a:r>
              <a:rPr lang="ru-RU" sz="2200" b="1" dirty="0" smtClean="0">
                <a:solidFill>
                  <a:srgbClr val="FF0000"/>
                </a:solidFill>
              </a:rPr>
              <a:t> </a:t>
            </a:r>
            <a:r>
              <a:rPr lang="ru-RU" sz="2200" b="1" dirty="0" err="1" smtClean="0">
                <a:solidFill>
                  <a:srgbClr val="FF0000"/>
                </a:solidFill>
              </a:rPr>
              <a:t>color=</a:t>
            </a:r>
            <a:r>
              <a:rPr lang="ru-RU" sz="2200" b="1" dirty="0" smtClean="0">
                <a:solidFill>
                  <a:srgbClr val="FF0000"/>
                </a:solidFill>
              </a:rPr>
              <a:t>”…”&gt;…..&lt;/</a:t>
            </a:r>
            <a:r>
              <a:rPr lang="ru-RU" sz="2200" b="1" dirty="0" err="1" smtClean="0">
                <a:solidFill>
                  <a:srgbClr val="FF0000"/>
                </a:solidFill>
              </a:rPr>
              <a:t>font</a:t>
            </a:r>
            <a:r>
              <a:rPr lang="ru-RU" sz="2200" b="1" dirty="0" smtClean="0">
                <a:solidFill>
                  <a:srgbClr val="FF0000"/>
                </a:solidFill>
              </a:rPr>
              <a:t>&gt;</a:t>
            </a:r>
            <a:r>
              <a:rPr lang="ru-RU" sz="2200" dirty="0" smtClean="0"/>
              <a:t> </a:t>
            </a:r>
            <a:r>
              <a:rPr lang="ru-RU" sz="2200" dirty="0"/>
              <a:t>- Задаёт </a:t>
            </a:r>
            <a:r>
              <a:rPr lang="ru-RU" sz="2200" dirty="0" smtClean="0"/>
              <a:t>цвет текста</a:t>
            </a:r>
            <a:r>
              <a:rPr lang="ru-RU" sz="2200" dirty="0"/>
              <a:t>, </a:t>
            </a:r>
            <a:r>
              <a:rPr lang="ru-RU" sz="2200" dirty="0" smtClean="0"/>
              <a:t>шестнадцатеричном коде.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ru-RU" sz="2200" b="1" dirty="0" err="1">
                <a:solidFill>
                  <a:srgbClr val="FF0000"/>
                </a:solidFill>
              </a:rPr>
              <a:t>font</a:t>
            </a:r>
            <a:r>
              <a:rPr lang="ru-RU" sz="2200" b="1" dirty="0">
                <a:solidFill>
                  <a:srgbClr val="FF0000"/>
                </a:solidFill>
              </a:rPr>
              <a:t> </a:t>
            </a:r>
            <a:r>
              <a:rPr lang="ru-RU" sz="2200" b="1" dirty="0" err="1">
                <a:solidFill>
                  <a:srgbClr val="FF0000"/>
                </a:solidFill>
              </a:rPr>
              <a:t>size=</a:t>
            </a:r>
            <a:r>
              <a:rPr lang="ru-RU" sz="2200" b="1" dirty="0">
                <a:solidFill>
                  <a:srgbClr val="FF0000"/>
                </a:solidFill>
              </a:rPr>
              <a:t>"..."&gt;…..&lt;/</a:t>
            </a:r>
            <a:r>
              <a:rPr lang="ru-RU" sz="2200" b="1" dirty="0" err="1">
                <a:solidFill>
                  <a:srgbClr val="FF0000"/>
                </a:solidFill>
              </a:rPr>
              <a:t>font</a:t>
            </a:r>
            <a:r>
              <a:rPr lang="ru-RU" sz="2200" b="1" dirty="0">
                <a:solidFill>
                  <a:srgbClr val="FF0000"/>
                </a:solidFill>
              </a:rPr>
              <a:t>&gt;- </a:t>
            </a:r>
            <a:r>
              <a:rPr lang="ru-RU" sz="2200" dirty="0"/>
              <a:t>Задаёт величину шрифта в пределах от “1” до “7”. </a:t>
            </a:r>
          </a:p>
          <a:p>
            <a:pPr marL="0" indent="0" algn="just">
              <a:spcBef>
                <a:spcPts val="0"/>
              </a:spcBef>
            </a:pPr>
            <a:r>
              <a:rPr lang="ru-RU" sz="2200" b="1" dirty="0">
                <a:solidFill>
                  <a:srgbClr val="FF0000"/>
                </a:solidFill>
              </a:rPr>
              <a:t>&lt;</a:t>
            </a:r>
            <a:r>
              <a:rPr lang="ru-RU" sz="2200" b="1" dirty="0" err="1">
                <a:solidFill>
                  <a:srgbClr val="FF0000"/>
                </a:solidFill>
              </a:rPr>
              <a:t>big</a:t>
            </a:r>
            <a:r>
              <a:rPr lang="ru-RU" sz="2200" b="1" dirty="0">
                <a:solidFill>
                  <a:srgbClr val="FF0000"/>
                </a:solidFill>
              </a:rPr>
              <a:t>&gt;…..&lt;/</a:t>
            </a:r>
            <a:r>
              <a:rPr lang="ru-RU" sz="2200" b="1" dirty="0" err="1">
                <a:solidFill>
                  <a:srgbClr val="FF0000"/>
                </a:solidFill>
              </a:rPr>
              <a:t>big</a:t>
            </a:r>
            <a:r>
              <a:rPr lang="ru-RU" sz="2200" b="1" dirty="0">
                <a:solidFill>
                  <a:srgbClr val="FF0000"/>
                </a:solidFill>
              </a:rPr>
              <a:t>&gt;- </a:t>
            </a:r>
            <a:r>
              <a:rPr lang="ru-RU" sz="2200" dirty="0"/>
              <a:t>Увеличивает размер текст на условную 1-цу от заданного. </a:t>
            </a:r>
            <a:br>
              <a:rPr lang="ru-RU" sz="2200" dirty="0"/>
            </a:b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ru-RU" sz="2200" b="1" dirty="0" err="1" smtClean="0">
                <a:solidFill>
                  <a:srgbClr val="FF0000"/>
                </a:solidFill>
              </a:rPr>
              <a:t>strong</a:t>
            </a:r>
            <a:r>
              <a:rPr lang="ru-RU" sz="2200" b="1" dirty="0" smtClean="0">
                <a:solidFill>
                  <a:srgbClr val="FF0000"/>
                </a:solidFill>
              </a:rPr>
              <a:t>&gt;…..&lt;/</a:t>
            </a:r>
            <a:r>
              <a:rPr lang="ru-RU" sz="2200" b="1" dirty="0" err="1" smtClean="0">
                <a:solidFill>
                  <a:srgbClr val="FF0000"/>
                </a:solidFill>
              </a:rPr>
              <a:t>strong</a:t>
            </a:r>
            <a:r>
              <a:rPr lang="ru-RU" sz="2200" b="1" dirty="0" smtClean="0">
                <a:solidFill>
                  <a:srgbClr val="FF0000"/>
                </a:solidFill>
              </a:rPr>
              <a:t>&gt;- </a:t>
            </a:r>
            <a:r>
              <a:rPr lang="ru-RU" sz="2200" dirty="0"/>
              <a:t>Этот тег, браузер определяет как жирное начертание текста. </a:t>
            </a:r>
            <a:endParaRPr lang="ru-RU" sz="2200" dirty="0" smtClean="0"/>
          </a:p>
          <a:p>
            <a:pPr marL="0" indent="0" algn="just">
              <a:spcBef>
                <a:spcPts val="0"/>
              </a:spcBef>
            </a:pPr>
            <a:r>
              <a:rPr lang="ru-RU" sz="2200" b="1" dirty="0" smtClean="0">
                <a:solidFill>
                  <a:srgbClr val="FF0000"/>
                </a:solidFill>
              </a:rPr>
              <a:t>&lt;</a:t>
            </a:r>
            <a:r>
              <a:rPr lang="ru-RU" sz="2200" b="1" dirty="0" err="1" smtClean="0">
                <a:solidFill>
                  <a:srgbClr val="FF0000"/>
                </a:solidFill>
              </a:rPr>
              <a:t>em</a:t>
            </a:r>
            <a:r>
              <a:rPr lang="ru-RU" sz="2200" b="1" dirty="0" smtClean="0">
                <a:solidFill>
                  <a:srgbClr val="FF0000"/>
                </a:solidFill>
              </a:rPr>
              <a:t>&gt;…..&lt;/</a:t>
            </a:r>
            <a:r>
              <a:rPr lang="ru-RU" sz="2200" b="1" dirty="0" err="1" smtClean="0">
                <a:solidFill>
                  <a:srgbClr val="FF0000"/>
                </a:solidFill>
              </a:rPr>
              <a:t>em</a:t>
            </a:r>
            <a:r>
              <a:rPr lang="ru-RU" sz="2200" b="1" dirty="0" smtClean="0">
                <a:solidFill>
                  <a:srgbClr val="FF0000"/>
                </a:solidFill>
              </a:rPr>
              <a:t>&gt;</a:t>
            </a:r>
            <a:r>
              <a:rPr lang="ru-RU" sz="2200" dirty="0" smtClean="0"/>
              <a:t>- </a:t>
            </a:r>
            <a:r>
              <a:rPr lang="ru-RU" sz="2200" dirty="0"/>
              <a:t>Этот тег, браузер определяет как наклонное (курсив) </a:t>
            </a:r>
            <a:r>
              <a:rPr lang="ru-RU" sz="2200" dirty="0" smtClean="0"/>
              <a:t>начертании </a:t>
            </a:r>
            <a:r>
              <a:rPr lang="ru-RU" sz="2200" dirty="0"/>
              <a:t>текста.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85918" y="142852"/>
            <a:ext cx="57358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Атрибуты текст документа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443</Words>
  <Application>Microsoft Office PowerPoint</Application>
  <PresentationFormat>Экран (4:3)</PresentationFormat>
  <Paragraphs>103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Создание  Web-страниц  на языке HTML</vt:lpstr>
      <vt:lpstr>Основные понятия</vt:lpstr>
      <vt:lpstr>Основные понятия</vt:lpstr>
      <vt:lpstr>Структура HTML документа. </vt:lpstr>
      <vt:lpstr>Презентация PowerPoint</vt:lpstr>
      <vt:lpstr>Пример:</vt:lpstr>
      <vt:lpstr>Презентация PowerPoint</vt:lpstr>
      <vt:lpstr>Таблица цветов HTML</vt:lpstr>
      <vt:lpstr>Презентация PowerPoint</vt:lpstr>
      <vt:lpstr>Форматирование текста документа</vt:lpstr>
      <vt:lpstr>Презентация PowerPoint</vt:lpstr>
      <vt:lpstr>Графические элементы на странице</vt:lpstr>
      <vt:lpstr>Создание таблиц</vt:lpstr>
      <vt:lpstr>Атрибуты таблицы</vt:lpstr>
      <vt:lpstr>Оформление гиперссылок</vt:lpstr>
      <vt:lpstr>Атрибуты гиперссылок</vt:lpstr>
      <vt:lpstr>Пример:</vt:lpstr>
      <vt:lpstr>Презентация PowerPoint</vt:lpstr>
      <vt:lpstr>Презентация PowerPoint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Степан</dc:creator>
  <cp:lastModifiedBy>User</cp:lastModifiedBy>
  <cp:revision>34</cp:revision>
  <dcterms:created xsi:type="dcterms:W3CDTF">2013-10-26T17:23:53Z</dcterms:created>
  <dcterms:modified xsi:type="dcterms:W3CDTF">2023-04-28T10:21:40Z</dcterms:modified>
</cp:coreProperties>
</file>