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6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9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8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9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2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0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4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1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2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9138" y="2567948"/>
            <a:ext cx="7777733" cy="2421464"/>
          </a:xfrm>
        </p:spPr>
        <p:txBody>
          <a:bodyPr>
            <a:no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Износ инженерных систем и конструкций зданий от уровня их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262576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0E42658-EBE6-4CE9-931B-B321BE862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35" y="1307566"/>
            <a:ext cx="10131425" cy="3649133"/>
          </a:xfrm>
        </p:spPr>
        <p:txBody>
          <a:bodyPr>
            <a:normAutofit fontScale="92500"/>
          </a:bodyPr>
          <a:lstStyle/>
          <a:p>
            <a:r>
              <a:rPr lang="ru-RU" sz="2400" b="1" i="0" dirty="0">
                <a:effectLst/>
                <a:latin typeface="Arial" panose="020B0604020202020204" pitchFamily="34" charset="0"/>
              </a:rPr>
              <a:t>Физический износ отдельных конструкций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элементов, систем или их участков следует оценивать путем сравнения признаков физического износа, выявленных в результате визуального и инструментального обследования, с их значениями.</a:t>
            </a:r>
          </a:p>
          <a:p>
            <a:r>
              <a:rPr lang="ru-RU" sz="2400" b="0" i="0" dirty="0">
                <a:effectLst/>
                <a:latin typeface="arial" panose="020B0604020202020204" pitchFamily="34" charset="0"/>
              </a:rPr>
              <a:t>При оценке технического состояния инженерного оборудова­ния зданий и сооружений устанавливается величина физическо­го и морального износа. Внутридомовые водопроводные и водоотводящие системы, отопительное оборудование, арматура и сети отопления и горячего водоснабжения, системы вентиляции и кон­диционирования подлежат полной замене при физическом износе 61% и более.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0E953D9-4FA8-499D-8CF5-9570A05D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357" y="914399"/>
            <a:ext cx="5980441" cy="4856085"/>
          </a:xfrm>
        </p:spPr>
        <p:txBody>
          <a:bodyPr>
            <a:normAutofit/>
          </a:bodyPr>
          <a:lstStyle/>
          <a:p>
            <a:pPr algn="just"/>
            <a:r>
              <a:rPr lang="ru-RU" sz="2000" b="1" i="0" dirty="0">
                <a:effectLst/>
                <a:latin typeface="Century Gothic" panose="020B0502020202020204" pitchFamily="34" charset="0"/>
              </a:rPr>
              <a:t>Физический износ внутренних систем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 инженерного оборудования здания в целом должен определяться на основании оценки технического состояния элементов, составляющих эти системы. Если в процессе эксплуатации некоторые элементы системы были заменены новыми, физический износ системы следует уточнить расчетным путем на основании сроков эксплуатации отдельных элементов по графикам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  <a:endParaRPr lang="ru-RU" sz="2000" b="0" i="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ru-RU" sz="2000" b="0" i="0" dirty="0">
                <a:effectLst/>
                <a:latin typeface="Century Gothic" panose="020B0502020202020204" pitchFamily="34" charset="0"/>
              </a:rPr>
              <a:t>Физический износ системы должен определяться как сумма средневзвешенного износа элементов. 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03EDDF4-4D58-4325-B11D-5675DB5D7CF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2E2EE98-303E-41DF-9D0C-7B479909B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738" y="703885"/>
            <a:ext cx="4995334" cy="364913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200" b="0" i="0" dirty="0">
                <a:effectLst/>
                <a:latin typeface="Century Gothic" panose="020B0502020202020204" pitchFamily="34" charset="0"/>
              </a:rPr>
              <a:t>Износ инженерных систем и конструкций зданий зависит от следующих факторов:</a:t>
            </a:r>
          </a:p>
          <a:p>
            <a:r>
              <a:rPr lang="ru-RU" sz="2200" b="0" i="0" dirty="0">
                <a:effectLst/>
                <a:latin typeface="Century Gothic" panose="020B0502020202020204" pitchFamily="34" charset="0"/>
              </a:rPr>
              <a:t>Естественное старение материалов и конструкций.</a:t>
            </a:r>
          </a:p>
          <a:p>
            <a:r>
              <a:rPr lang="ru-RU" sz="2200" b="0" i="0" dirty="0">
                <a:effectLst/>
                <a:latin typeface="Century Gothic" panose="020B0502020202020204" pitchFamily="34" charset="0"/>
              </a:rPr>
              <a:t>Деятельность человека.</a:t>
            </a:r>
          </a:p>
          <a:p>
            <a:r>
              <a:rPr lang="ru-RU" sz="2200" b="0" i="0" dirty="0">
                <a:effectLst/>
                <a:latin typeface="Century Gothic" panose="020B0502020202020204" pitchFamily="34" charset="0"/>
              </a:rPr>
              <a:t>Воздействие внешней среды (природно-климатические факторы).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0972FBD-DD19-4AC7-9040-D0439DCB2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406" y="703885"/>
            <a:ext cx="5434990" cy="5146499"/>
          </a:xfrm>
        </p:spPr>
        <p:txBody>
          <a:bodyPr>
            <a:normAutofit/>
          </a:bodyPr>
          <a:lstStyle/>
          <a:p>
            <a:pPr algn="l"/>
            <a:r>
              <a:rPr lang="ru-RU" sz="2200" b="0" i="0" dirty="0">
                <a:effectLst/>
                <a:latin typeface="Century Gothic" panose="020B0502020202020204" pitchFamily="34" charset="0"/>
              </a:rPr>
              <a:t>При эксплуатации на протяжении многих лет все конструктивные элементы и инженерные сети здания подвергаются комбинированному воздействию факторов, имеющих физико-механическую и химическую природу. </a:t>
            </a:r>
          </a:p>
          <a:p>
            <a:pPr algn="l"/>
            <a:r>
              <a:rPr lang="ru-RU" sz="2200" b="0" i="0" dirty="0">
                <a:effectLst/>
                <a:latin typeface="Century Gothic" panose="020B0502020202020204" pitchFamily="34" charset="0"/>
              </a:rPr>
              <a:t>Если здание качественно ремонтируется и обслуживается как целиком, так и в каждом отдельном элементе, то износ его будет происходить значительно медленнее.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EAF3219-65F4-49A1-B333-304F517AB3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1542397"/>
            <a:ext cx="5034870" cy="37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26CE5C3B-68CC-4329-8DC4-EF1A204BDA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2" y="1542397"/>
            <a:ext cx="5030940" cy="37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CAF4EF-D211-4196-BF5B-D7A867F6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754603"/>
            <a:ext cx="10186911" cy="5036598"/>
          </a:xfrm>
        </p:spPr>
        <p:txBody>
          <a:bodyPr>
            <a:normAutofit/>
          </a:bodyPr>
          <a:lstStyle/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Долговечность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 зданий и сооружений — предельный срок службы зданий и сооружений, в течение которого они сохраняют требуемые эксплуатационные качества. Долговечность моральную и физическую.</a:t>
            </a:r>
          </a:p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Моральная Долговечность 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(срок морального износа) характеризуется сроком службы зданий и сооружений до того момента, когда они перестают отвечать изменяющимся условиям эксплуатации или режимам технологических процессов. </a:t>
            </a:r>
          </a:p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Физическая Долговечность 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определяется продолжительностью износа основных несущих конструкций и элементов (например, каркаса, стен, фундаментов и др.) под воздействием нагрузок и физико-химических факторов.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F2C293-AA16-40E3-B382-A71D422E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03" y="188980"/>
            <a:ext cx="10131425" cy="6256208"/>
          </a:xfrm>
        </p:spPr>
        <p:txBody>
          <a:bodyPr>
            <a:normAutofit/>
          </a:bodyPr>
          <a:lstStyle/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Износ 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характеризуется уменьшением полезности объекта недвижимости, его потребительской привлекательности с точки зрения потенциального инвестора и выражается в снижении со временем стоимости (обесценении) под воздействием различных факторов. Износ (И) обычно измеряют в процентах, а стоимостным выражением износа является обесценение (О).</a:t>
            </a:r>
          </a:p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Физический износ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 - постепенная утрата изначально заложенных при строительстве технико-эксплуатационных качеств объекта под воздействием природно-климатических факторов, а также жизнедеятельности человека.</a:t>
            </a:r>
          </a:p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Функциональный износ.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 Признаки функционального износа в оцениваемом здании - несоответствие объемно-планировочного и/или конструктивного решения современным стандартам, включая различное оборудование, необходимое для нормальной эксплуатации сооружения.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7D9D1D-839C-4841-826E-EB97B1EB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23" y="1493997"/>
            <a:ext cx="10131425" cy="3649133"/>
          </a:xfrm>
        </p:spPr>
        <p:txBody>
          <a:bodyPr>
            <a:normAutofit/>
          </a:bodyPr>
          <a:lstStyle/>
          <a:p>
            <a:r>
              <a:rPr lang="ru-RU" sz="2000" b="1" i="0" dirty="0">
                <a:effectLst/>
                <a:latin typeface="Century Gothic" panose="020B0502020202020204" pitchFamily="34" charset="0"/>
              </a:rPr>
              <a:t>Внешний (экономический) износ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 - обесценение объекта, обусловленное негативным по отношению к объекту оценки влиянием внешней среды: рыночной ситуации, накладываемых сервитутов на определенное использование недвижимости, изменений окружающей инфраструктуры и законодательных решений в области налогообложения и т.п. 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178CC-C377-40B4-A001-F3704D86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52147"/>
            <a:ext cx="12073631" cy="1456267"/>
          </a:xfrm>
        </p:spPr>
        <p:txBody>
          <a:bodyPr>
            <a:normAutofit/>
          </a:bodyPr>
          <a:lstStyle/>
          <a:p>
            <a:r>
              <a:rPr lang="ru-RU" sz="4400" dirty="0"/>
              <a:t>Спасибо за внимание, увидимся, пока!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343607A-A873-48C1-ACA7-9245A0BE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2" y="1808414"/>
            <a:ext cx="3418088" cy="45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151</TotalTime>
  <Words>183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Century Gothic</vt:lpstr>
      <vt:lpstr>Небесная</vt:lpstr>
      <vt:lpstr>Износ инженерных систем и конструкций зданий от уровня их эксплуатации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внимание, увидимся, пока!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и моральный износ зданий и сооружений</dc:title>
  <dc:creator>uvd.rzn.mvd.ru</dc:creator>
  <cp:lastModifiedBy>Иван</cp:lastModifiedBy>
  <cp:revision>22</cp:revision>
  <dcterms:created xsi:type="dcterms:W3CDTF">2024-09-22T21:56:37Z</dcterms:created>
  <dcterms:modified xsi:type="dcterms:W3CDTF">2024-11-05T10:51:46Z</dcterms:modified>
</cp:coreProperties>
</file>