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DA586-8BE5-477D-B3C2-E9F5AF056404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6EBA-848F-4D48-9302-8A65994803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Классификация компьютерных сетей</a:t>
            </a:r>
            <a:endParaRPr lang="ru-RU" dirty="0"/>
          </a:p>
        </p:txBody>
      </p:sp>
      <p:pic>
        <p:nvPicPr>
          <p:cNvPr id="21506" name="Picture 2" descr="ÐÐ°ÑÑÐ¸Ð½ÐºÐ¸ Ð¿Ð¾ Ð·Ð°Ð¿ÑÐ¾ÑÑ ÑÐµ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826887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8. По типу используемых вычислительных средств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88840"/>
            <a:ext cx="324036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Однородными </a:t>
            </a:r>
            <a:r>
              <a:rPr lang="ru-RU" sz="2000" dirty="0" smtClean="0">
                <a:solidFill>
                  <a:schemeClr val="tx1"/>
                </a:solidFill>
              </a:rPr>
              <a:t>(аппаратная и программная совместимость)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988840"/>
            <a:ext cx="3312368" cy="158417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Неоднородными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59832" y="1412776"/>
            <a:ext cx="122413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>
            <a:off x="4860032" y="1412776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Picture 2" descr="Ð£ÑÑÐ°Ð½Ð¾Ð²ÐºÐ°, Ð¿Ð¾Ð´ÐºÐ»ÑÑÐµÐ½Ð¸Ðµ Ð¸ Ð½Ð°ÑÑÑÐ¾Ð¹ÐºÐ° &#10;&#10;Ð¸Ð½ÑÐµÑÐ½Ðµ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77072"/>
            <a:ext cx="3977585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9. По топологии </a:t>
            </a:r>
            <a:r>
              <a:rPr lang="ru-RU" sz="2700" dirty="0" smtClean="0"/>
              <a:t>(структура связей между компонентами сети)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628800"/>
            <a:ext cx="2016224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вездообразные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1556792"/>
            <a:ext cx="2016224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Кольцевые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1916832"/>
            <a:ext cx="1944216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Шинные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005064"/>
            <a:ext cx="1944216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Полносвязные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4005064"/>
            <a:ext cx="2016224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Древовидные (иерархические)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4005064"/>
            <a:ext cx="2016224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Гибридные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6" name="AutoShape 2" descr="ÐÐ°ÑÑÐ¸Ð½ÐºÐ¸ Ð¿Ð¾ Ð·Ð°Ð¿ÑÐ¾ÑÑ ÑÐ¾Ð¿Ð¾Ð»Ð¾Ð³Ð¸Ñ Ñ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ÑÐ¾Ð¿Ð¾Ð»Ð¾Ð³Ð¸Ñ ÑÐµÑ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upload.wikimedia.org/wikipedia/ru/thumb/0/0d/Bus_topology.PNG/220px-Bus_topolo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852936"/>
            <a:ext cx="2095500" cy="742951"/>
          </a:xfrm>
          <a:prstGeom prst="rect">
            <a:avLst/>
          </a:prstGeom>
          <a:noFill/>
        </p:spPr>
      </p:pic>
      <p:pic>
        <p:nvPicPr>
          <p:cNvPr id="1032" name="Picture 8" descr="https://upload.wikimedia.org/wikipedia/ru/2/28/Ful_topolo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869160"/>
            <a:ext cx="1920213" cy="1800200"/>
          </a:xfrm>
          <a:prstGeom prst="rect">
            <a:avLst/>
          </a:prstGeom>
          <a:noFill/>
        </p:spPr>
      </p:pic>
      <p:pic>
        <p:nvPicPr>
          <p:cNvPr id="1034" name="Picture 10" descr="https://upload.wikimedia.org/wikipedia/ru/thumb/2/29/Star_topology.PNG/220px-Star_topolog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564904"/>
            <a:ext cx="1749962" cy="1368152"/>
          </a:xfrm>
          <a:prstGeom prst="rect">
            <a:avLst/>
          </a:prstGeom>
          <a:noFill/>
        </p:spPr>
      </p:pic>
      <p:pic>
        <p:nvPicPr>
          <p:cNvPr id="1036" name="Picture 12" descr="https://upload.wikimedia.org/wikipedia/ru/thumb/1/10/Ring_topology.PNG/220px-Ring_topolog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92896"/>
            <a:ext cx="1842065" cy="1440160"/>
          </a:xfrm>
          <a:prstGeom prst="rect">
            <a:avLst/>
          </a:prstGeom>
          <a:noFill/>
        </p:spPr>
      </p:pic>
      <p:pic>
        <p:nvPicPr>
          <p:cNvPr id="1038" name="Picture 14" descr="http://kom-seti.narod.ru/index.files/image66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5085184"/>
            <a:ext cx="2559054" cy="1296144"/>
          </a:xfrm>
          <a:prstGeom prst="rect">
            <a:avLst/>
          </a:prstGeom>
          <a:noFill/>
        </p:spPr>
      </p:pic>
      <p:pic>
        <p:nvPicPr>
          <p:cNvPr id="1040" name="Picture 16" descr="http://pdst.narod.ru/_20_el_uch/ost_wpd_01/data/3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5013176"/>
            <a:ext cx="1800200" cy="1510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Признаки классификации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Функциональное назначение сети;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Территориальная </a:t>
            </a:r>
            <a:r>
              <a:rPr lang="ru-RU" dirty="0" err="1" smtClean="0"/>
              <a:t>рассредоточенность</a:t>
            </a:r>
            <a:r>
              <a:rPr lang="ru-RU" dirty="0" smtClean="0"/>
              <a:t> сети;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Тип функционального взаимодействия;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Скорость передачи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Тип среды передачи;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Метод передачи данных в сети;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Размещение информационных массивов в сети;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Тип используемых вычислительных средств;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Топология сети.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1. По функциональному назначению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2420888"/>
            <a:ext cx="324036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информационные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2420888"/>
            <a:ext cx="3024336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вычислительные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3717032"/>
            <a:ext cx="2880320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Информационно-вычислительные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>
            <a:endCxn id="6" idx="0"/>
          </p:cNvCxnSpPr>
          <p:nvPr/>
        </p:nvCxnSpPr>
        <p:spPr>
          <a:xfrm flipH="1">
            <a:off x="4427984" y="1772816"/>
            <a:ext cx="144016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915816" y="177281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>
            <a:off x="5292080" y="1772816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67544" y="3573016"/>
            <a:ext cx="1944216" cy="25922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Предоставляют пользователям информационные услуги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12160" y="3501008"/>
            <a:ext cx="2736304" cy="25922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Имеют в составе мощные вычислительные устройства, запоминающие устройства повышенной емкости, возможность оперативного перераспределения ресурсов между задачами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31840" y="5013176"/>
            <a:ext cx="25922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Самые распространенные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6" idx="2"/>
            <a:endCxn id="17" idx="0"/>
          </p:cNvCxnSpPr>
          <p:nvPr/>
        </p:nvCxnSpPr>
        <p:spPr>
          <a:xfrm>
            <a:off x="4427984" y="47251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619672" y="3284984"/>
            <a:ext cx="4320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76256" y="3284984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2. По территориальной </a:t>
            </a:r>
            <a:r>
              <a:rPr lang="ru-RU" sz="3200" dirty="0" err="1" smtClean="0"/>
              <a:t>рассредоточенности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484784"/>
            <a:ext cx="2304256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Локальные (ЛВС – </a:t>
            </a:r>
            <a:r>
              <a:rPr lang="en-US" dirty="0" smtClean="0">
                <a:solidFill>
                  <a:schemeClr val="tx1"/>
                </a:solidFill>
              </a:rPr>
              <a:t>Local Area Network, LAN)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1484784"/>
            <a:ext cx="2448272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Региональные (РВС – </a:t>
            </a:r>
            <a:r>
              <a:rPr lang="en-US" dirty="0" smtClean="0">
                <a:solidFill>
                  <a:schemeClr val="tx1"/>
                </a:solidFill>
              </a:rPr>
              <a:t>Metropolitan </a:t>
            </a:r>
            <a:r>
              <a:rPr lang="en-US" dirty="0" smtClean="0">
                <a:solidFill>
                  <a:schemeClr val="tx1"/>
                </a:solidFill>
              </a:rPr>
              <a:t>Area Network, MAN)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4168" y="1484784"/>
            <a:ext cx="2304256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Глобальные (ГВС – </a:t>
            </a:r>
            <a:r>
              <a:rPr lang="en-US" dirty="0" smtClean="0">
                <a:solidFill>
                  <a:schemeClr val="tx1"/>
                </a:solidFill>
              </a:rPr>
              <a:t>Wide </a:t>
            </a:r>
            <a:r>
              <a:rPr lang="en-US" dirty="0" smtClean="0">
                <a:solidFill>
                  <a:schemeClr val="tx1"/>
                </a:solidFill>
              </a:rPr>
              <a:t>Area Network, WAN)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>
            <a:off x="4427984" y="11247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flipH="1">
            <a:off x="1619672" y="1124744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6228184" y="1124744"/>
            <a:ext cx="100811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67544" y="2996952"/>
            <a:ext cx="2304256" cy="20882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Абоненты находятся на незначительном расстоянии друг от друга (10-20 км)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03848" y="2996952"/>
            <a:ext cx="2376264" cy="20882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Абоненты расположены в черте города, региона (сотни км)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84168" y="2996952"/>
            <a:ext cx="237626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Абоненты находятся на значительном расстоянии друг от друга и часто располагаются в разных странах и на разных континентах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" name="Picture 2" descr="ÐÐ°ÑÑÐ¸Ð½ÐºÐ¸ Ð¿Ð¾ Ð·Ð°Ð¿ÑÐ¾ÑÑ Ð¿ÑÐ¾Ð²Ð¾Ð´Ð½ÑÐµ Ð¸ Ð±ÐµÑÐ¿ÑÐ¾Ð²Ð¾Ð´Ð½ÑÐµ ÑÐµ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157192"/>
            <a:ext cx="2584813" cy="1512168"/>
          </a:xfrm>
          <a:prstGeom prst="rect">
            <a:avLst/>
          </a:prstGeom>
          <a:noFill/>
        </p:spPr>
      </p:pic>
      <p:pic>
        <p:nvPicPr>
          <p:cNvPr id="17410" name="Picture 2" descr="ÐÐ°ÑÑÐ¸Ð½ÐºÐ¸ Ð¿Ð¾ Ð·Ð°Ð¿ÑÐ¾ÑÑ ÑÐµÐ³Ð¸Ð¾Ð½Ð°Ð»ÑÐ½ÑÐµ ÐºÐ¾Ð¼Ð¿ÑÑÑÐµÑÐ½ÑÐµ ÑÐµÑ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301208"/>
            <a:ext cx="2535192" cy="1224136"/>
          </a:xfrm>
          <a:prstGeom prst="rect">
            <a:avLst/>
          </a:prstGeom>
          <a:noFill/>
        </p:spPr>
      </p:pic>
      <p:pic>
        <p:nvPicPr>
          <p:cNvPr id="17412" name="Picture 4" descr="ÐÐ°ÑÑÐ¸Ð½ÐºÐ¸ Ð¿Ð¾ Ð·Ð°Ð¿ÑÐ¾ÑÑ Ð³Ð»Ð¾Ð±Ð°Ð»ÑÐ½ÑÐµ ÐºÐ¾Ð¼Ð¿ÑÑÑÐµÑÐ½ÑÐµ ÑÐµÑÐ¸"/>
          <p:cNvPicPr>
            <a:picLocks noChangeAspect="1" noChangeArrowheads="1"/>
          </p:cNvPicPr>
          <p:nvPr/>
        </p:nvPicPr>
        <p:blipFill>
          <a:blip r:embed="rId4" cstate="print"/>
          <a:srcRect t="16247" b="10641"/>
          <a:stretch>
            <a:fillRect/>
          </a:stretch>
        </p:blipFill>
        <p:spPr bwMode="auto">
          <a:xfrm>
            <a:off x="6228184" y="5373216"/>
            <a:ext cx="2363755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3. По типу функционального взаимодействия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628800"/>
            <a:ext cx="3528392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Иерархические сети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9992" y="1628800"/>
            <a:ext cx="3744416" cy="72008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«клиент – сервер»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636912"/>
            <a:ext cx="3384376" cy="19442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Все задачи, связанные с хранением, обработкой данных, управлением обменом данными по сети и распределением ресурсов, выполняет </a:t>
            </a:r>
            <a:r>
              <a:rPr lang="ru-RU" b="1" dirty="0" smtClean="0">
                <a:solidFill>
                  <a:schemeClr val="tx1"/>
                </a:solidFill>
              </a:rPr>
              <a:t>центральный компьютер,</a:t>
            </a:r>
            <a:r>
              <a:rPr lang="ru-RU" dirty="0" smtClean="0">
                <a:solidFill>
                  <a:schemeClr val="tx1"/>
                </a:solidFill>
              </a:rPr>
              <a:t> или </a:t>
            </a:r>
            <a:r>
              <a:rPr lang="ru-RU" b="1" dirty="0" err="1" smtClean="0">
                <a:solidFill>
                  <a:schemeClr val="tx1"/>
                </a:solidFill>
              </a:rPr>
              <a:t>мэйнфрейм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3968" y="3284984"/>
            <a:ext cx="468052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Задания и сетевая нагрузка распределены между поставщиками услуг (сервисов), называемых серверами, и заказчиками услуг, называемых клиентами.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3968" y="2636912"/>
            <a:ext cx="2088232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Сети с выделенным сервером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2636912"/>
            <a:ext cx="223224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Одноранговые</a:t>
            </a:r>
            <a:r>
              <a:rPr lang="ru-RU" dirty="0" smtClean="0">
                <a:solidFill>
                  <a:schemeClr val="tx1"/>
                </a:solidFill>
              </a:rPr>
              <a:t> сети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2" idx="2"/>
          </p:cNvCxnSpPr>
          <p:nvPr/>
        </p:nvCxnSpPr>
        <p:spPr>
          <a:xfrm>
            <a:off x="4572000" y="1417638"/>
            <a:ext cx="1440160" cy="1391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843808" y="1412776"/>
            <a:ext cx="129614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flipH="1">
            <a:off x="5652120" y="2348880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660232" y="2348880"/>
            <a:ext cx="93610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ÐÐ°ÑÑÐ¸Ð½ÐºÐ¸ Ð¿Ð¾ Ð·Ð°Ð¿ÑÐ¾ÑÑ Ð²ÑÑÐ¾ÐºÐ¾ÑÐºÐ¾ÑÐ¾ÑÑÐ½ÑÐµ ÐºÐ¾Ð¼Ð¿ÑÑÑÐµÑÐ½ÑÐµ ÑÐµ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869160"/>
            <a:ext cx="2743200" cy="1666875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Ð¼ÑÐ¹Ð½ÑÑÐµÐ¹Ð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0860"/>
            <a:ext cx="3197123" cy="2137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4. По скорости передачи информации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5013176"/>
            <a:ext cx="3384376" cy="129614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Низкоскоростные </a:t>
            </a:r>
          </a:p>
          <a:p>
            <a:pPr algn="ctr"/>
            <a:r>
              <a:rPr lang="ru-RU" sz="2400" b="1" dirty="0" smtClean="0"/>
              <a:t>(до 10 Мбит/с)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3429000"/>
            <a:ext cx="3240360" cy="136815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Среднескоростные </a:t>
            </a:r>
          </a:p>
          <a:p>
            <a:pPr algn="ctr"/>
            <a:r>
              <a:rPr lang="ru-RU" sz="2400" b="1" dirty="0" smtClean="0"/>
              <a:t>(до 100 Мбит/с)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1772816"/>
            <a:ext cx="3528392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Высокоскоростные </a:t>
            </a:r>
          </a:p>
          <a:p>
            <a:pPr algn="ctr"/>
            <a:r>
              <a:rPr lang="ru-RU" sz="2400" b="1" dirty="0" smtClean="0"/>
              <a:t>(свыше 100 Мбит/с))</a:t>
            </a:r>
            <a:endParaRPr lang="ru-RU" sz="2400" b="1" dirty="0"/>
          </a:p>
        </p:txBody>
      </p:sp>
      <p:pic>
        <p:nvPicPr>
          <p:cNvPr id="6146" name="Picture 2" descr="ÐÐ°ÑÑÐ¸Ð½ÐºÐ¸ Ð¿Ð¾ Ð·Ð°Ð¿ÑÐ¾ÑÑ Ð²ÑÑÐ¾ÐºÐ¾ÑÐºÐ¾ÑÐ¾ÑÑÐ½ÑÐµ ÐºÐ¾Ð¼Ð¿ÑÑÑÐµÑÐ½ÑÐµ ÑÐµ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53136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ÐÐ°ÑÑÐ¸Ð½ÐºÐ¸ Ð¿Ð¾ Ð·Ð°Ð¿ÑÐ¾ÑÑ Ð²ÑÑÐ¾ÐºÐ¾ÑÐºÐ¾ÑÐ¾ÑÑÐ½ÑÐµ ÐºÐ¾Ð¼Ð¿ÑÑÑÐµÑÐ½ÑÐµ ÑÐµÑ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476500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5. По типу среды передачи информации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844824"/>
            <a:ext cx="3456384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проводные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1844824"/>
            <a:ext cx="3672408" cy="72008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беспроводные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124" name="Picture 4" descr="http://smb.ixbt.com/sadm_images/network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3591432" cy="2397112"/>
          </a:xfrm>
          <a:prstGeom prst="rect">
            <a:avLst/>
          </a:prstGeom>
          <a:noFill/>
        </p:spPr>
      </p:pic>
      <p:pic>
        <p:nvPicPr>
          <p:cNvPr id="5126" name="Picture 6" descr="http://smb.ixbt.com/sadm_images/network%2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780928"/>
            <a:ext cx="2020489" cy="1296144"/>
          </a:xfrm>
          <a:prstGeom prst="rect">
            <a:avLst/>
          </a:prstGeom>
          <a:noFill/>
        </p:spPr>
      </p:pic>
      <p:pic>
        <p:nvPicPr>
          <p:cNvPr id="5128" name="Picture 8" descr="http://smb.ixbt.com/sadm_images/network%2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043770" cy="273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6. По методу передачи данных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772816"/>
            <a:ext cx="2736304" cy="8640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Сети с коммутацией каналов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5229200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Сети со смешанной коммутацией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4077072"/>
            <a:ext cx="2736304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Сети с коммутацией сообщений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2924944"/>
            <a:ext cx="2736304" cy="8640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Сети с коммутацией пакетов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ÐºÐ¾Ð¼Ð¿ÑÑÑÐµÑÐ½Ð°Ñ ÑÐµÑÑ, Ð¿ÑÐ¾Ð²Ð¾Ð´Ð½ÑÐµ Ð¸ Ð±ÐµÑÐ¿ÑÐ¾Ð²Ð¾Ð´Ð½ÑÐµ ÑÐµ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3057128" cy="2292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7. По размещению основных информационных массивов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916832"/>
            <a:ext cx="3168352" cy="22322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 централизованным размещением информационных массивов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1916832"/>
            <a:ext cx="3024336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 локальным размещением информационных массивов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987824" y="1412776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>
            <a:off x="4860032" y="1412776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333</TotalTime>
  <Words>325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Классификация компьютерных сетей</vt:lpstr>
      <vt:lpstr>Признаки классификации</vt:lpstr>
      <vt:lpstr>1. По функциональному назначению</vt:lpstr>
      <vt:lpstr>2. По территориальной рассредоточенности</vt:lpstr>
      <vt:lpstr>3. По типу функционального взаимодействия</vt:lpstr>
      <vt:lpstr>4. По скорости передачи информации</vt:lpstr>
      <vt:lpstr>5. По типу среды передачи информации</vt:lpstr>
      <vt:lpstr>6. По методу передачи данных</vt:lpstr>
      <vt:lpstr>7. По размещению основных информационных массивов</vt:lpstr>
      <vt:lpstr>8. По типу используемых вычислительных средств</vt:lpstr>
      <vt:lpstr>9. По топологии (структура связей между компонентами сети)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компьютерных сетей</dc:title>
  <dc:creator>Admin</dc:creator>
  <cp:lastModifiedBy>Admin</cp:lastModifiedBy>
  <cp:revision>11</cp:revision>
  <dcterms:created xsi:type="dcterms:W3CDTF">2019-09-02T10:51:30Z</dcterms:created>
  <dcterms:modified xsi:type="dcterms:W3CDTF">2019-09-02T16:25:06Z</dcterms:modified>
</cp:coreProperties>
</file>