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0" r:id="rId10"/>
    <p:sldId id="265" r:id="rId11"/>
    <p:sldId id="266" r:id="rId12"/>
    <p:sldId id="264" r:id="rId13"/>
    <p:sldId id="267" r:id="rId14"/>
    <p:sldId id="275" r:id="rId15"/>
    <p:sldId id="281" r:id="rId16"/>
    <p:sldId id="268" r:id="rId17"/>
    <p:sldId id="269" r:id="rId18"/>
    <p:sldId id="270" r:id="rId19"/>
    <p:sldId id="271" r:id="rId20"/>
    <p:sldId id="282" r:id="rId21"/>
    <p:sldId id="284" r:id="rId22"/>
    <p:sldId id="283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E6A75C-420C-4824-B6CB-6B7244EBFA9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8297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3600" b="1" dirty="0">
                <a:solidFill>
                  <a:srgbClr val="FF0000"/>
                </a:solidFill>
              </a:rPr>
              <a:t>сведения по оформлению чертежей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7592888" cy="17526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Толщина сплошной основной линии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b="1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S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 должна быть в пределах от 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0,5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до 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1,4 мм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в зависимости от величины и сложности изображения, а также от формата чертежа.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Толщина линий одного и того же типа должна быть одинакова для всех изображений на данном чертеже, вычерчиваемых в одинаковом масштабе.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Длина штрихов у штриховых линий должна быть примерно в 10 раз больше толщины штриха,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а длина штрихов штрихпунктирной линии выбирается в зависимости от величины изображения.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2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Штрихи в линии должны быть примерно одинаковой длины.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Промежутки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между ними также должны быть примерно одинаковыми.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Штрихпунктирные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линии должны пересекаться и заканчиваться штрихами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Штрихпунктирные линии, применяемые в качестве центровых,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следует заменять сплошными тонкими линиями, если диаметр окружности или размеры других геометрических фигур в изображении менее 12 мм.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19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Шрифты чертёжные ГОСТ 2.304-81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Шрифтом </a:t>
            </a:r>
            <a:r>
              <a:rPr lang="ru-RU" sz="2800" b="1" dirty="0">
                <a:latin typeface="Times New Roman"/>
                <a:ea typeface="Times New Roman"/>
              </a:rPr>
              <a:t>называется графическая форма изображения букв, цифр и условных знаков, которые используются при выполнении чертежей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endParaRPr lang="ru-RU" sz="2800" b="1" dirty="0" smtClean="0">
              <a:solidFill>
                <a:srgbClr val="434A54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Наклон 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букв и цифр к основанию строки должен быть около 75°.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Размер шрифта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ru-RU" sz="2800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h)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— величина, равная высоте прописных букв в мм.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Высота прописных букв</a:t>
            </a: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h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измеряется перпендикулярно основанию строки</a:t>
            </a: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Высота строчных букв с 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определяется из отношения их высоты (без отростков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k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) к размеру шрифта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h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например, </a:t>
            </a:r>
            <a:r>
              <a:rPr lang="ru-RU" sz="2800" b="1" i="1" dirty="0">
                <a:latin typeface="Arial"/>
                <a:ea typeface="Times New Roman"/>
                <a:cs typeface="Times New Roman"/>
              </a:rPr>
              <a:t>с=7/10*h</a:t>
            </a:r>
            <a:r>
              <a:rPr lang="ru-RU" sz="2800" b="1" dirty="0">
                <a:latin typeface="Arial"/>
                <a:ea typeface="Times New Roman"/>
                <a:cs typeface="Times New Roman"/>
              </a:rPr>
              <a:t>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Ширина буквы (</a:t>
            </a:r>
            <a:r>
              <a:rPr lang="ru-RU" sz="28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q)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— 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наибольшая ширина буквы определяется по отношению к размеру шрифта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h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например, </a:t>
            </a:r>
            <a:r>
              <a:rPr lang="ru-RU" sz="2800" b="1" i="1" dirty="0">
                <a:latin typeface="Arial"/>
                <a:ea typeface="Times New Roman"/>
                <a:cs typeface="Times New Roman"/>
              </a:rPr>
              <a:t>q=6/10 h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или по отношению к толщине линии шрифта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d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например, </a:t>
            </a:r>
            <a:r>
              <a:rPr lang="ru-RU" sz="2800" b="1" i="1" dirty="0">
                <a:latin typeface="Arial"/>
                <a:ea typeface="Times New Roman"/>
                <a:cs typeface="Times New Roman"/>
              </a:rPr>
              <a:t>q=6d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Толщина линии шрифта (</a:t>
            </a:r>
            <a:r>
              <a:rPr lang="ru-RU" sz="28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d)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— толщина, определяемая в зависимости от типа и высоты шрифта.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Вспомогательная сетка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— сетка, образованная вспомогательными линиями, в которые вписываются буквы</a:t>
            </a: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Шаг вспомогательных линий сетки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определяется в зависимости от толщины линий шрифта </a:t>
            </a:r>
            <a:r>
              <a:rPr lang="ru-RU" sz="2800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d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28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07288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Параметры шрифта типа Б </a:t>
            </a:r>
            <a:br>
              <a:rPr lang="ru-RU" sz="2800" dirty="0" smtClean="0"/>
            </a:br>
            <a:r>
              <a:rPr lang="ru-RU" sz="2800" dirty="0" smtClean="0"/>
              <a:t>с наклоном </a:t>
            </a:r>
            <a:endParaRPr lang="ru-RU" sz="3200" dirty="0"/>
          </a:p>
        </p:txBody>
      </p:sp>
      <p:pic>
        <p:nvPicPr>
          <p:cNvPr id="4" name="Picture 2" descr="D:\Desktop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1381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8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1" y="0"/>
            <a:ext cx="8083886" cy="68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2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628593"/>
            <a:ext cx="3390223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Шрифт </a:t>
            </a:r>
            <a:r>
              <a:rPr lang="ru-RU" b="1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типа Б с наклоном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D:\Desktop\Инженерная графика\шрифты\4370096b2a4ab386c3e5effc19886d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0" y="12773"/>
            <a:ext cx="5476460" cy="68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8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Основные надписи ГОСТ2.104-68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53012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34A54"/>
                </a:solidFill>
                <a:latin typeface="Arial"/>
                <a:ea typeface="Times New Roman"/>
              </a:rPr>
              <a:t>Чертеж оформляется рамкой,</a:t>
            </a:r>
            <a:r>
              <a:rPr lang="ru-RU" sz="3200" dirty="0">
                <a:solidFill>
                  <a:srgbClr val="434A54"/>
                </a:solidFill>
                <a:latin typeface="Arial"/>
                <a:ea typeface="Times New Roman"/>
              </a:rPr>
              <a:t> которая проводится сплошной основной линией на расстоянии 5 мм от правой, нижней и верхней сторон внешней рамки чертежа. </a:t>
            </a:r>
            <a:endParaRPr lang="ru-RU" sz="3200" dirty="0" smtClean="0">
              <a:solidFill>
                <a:srgbClr val="434A54"/>
              </a:solidFill>
              <a:latin typeface="Arial"/>
              <a:ea typeface="Times New Roman"/>
            </a:endParaRPr>
          </a:p>
          <a:p>
            <a:r>
              <a:rPr lang="ru-RU" sz="3200" b="1" dirty="0" smtClean="0">
                <a:solidFill>
                  <a:srgbClr val="434A54"/>
                </a:solidFill>
                <a:latin typeface="Arial"/>
                <a:ea typeface="Times New Roman"/>
              </a:rPr>
              <a:t>С </a:t>
            </a:r>
            <a:r>
              <a:rPr lang="ru-RU" sz="3200" b="1" dirty="0">
                <a:solidFill>
                  <a:srgbClr val="434A54"/>
                </a:solidFill>
                <a:latin typeface="Arial"/>
                <a:ea typeface="Times New Roman"/>
              </a:rPr>
              <a:t>левой стороны оставляется поле шириной </a:t>
            </a:r>
            <a:r>
              <a:rPr lang="ru-RU" sz="3200" dirty="0">
                <a:solidFill>
                  <a:srgbClr val="434A54"/>
                </a:solidFill>
                <a:latin typeface="Arial"/>
                <a:ea typeface="Times New Roman"/>
              </a:rPr>
              <a:t>20 мм, служащее для подшивки и брошюровки чертежей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92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8756"/>
            <a:ext cx="8884118" cy="42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589240"/>
            <a:ext cx="4572000" cy="423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Примеры </a:t>
            </a:r>
            <a:r>
              <a:rPr lang="ru-RU" sz="20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оформления чертежа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1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Основная надпись помещается в правом нижнем углу конструкторских документов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latin typeface="Arial"/>
                <a:ea typeface="Times New Roman"/>
                <a:cs typeface="Times New Roman"/>
              </a:rPr>
              <a:t>На листах формата А4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 основную надпись располагают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вдоль короткой стороны листа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 листах формата А3 и более допускается располагать основную надпись как вдоль длинной, так и вдоль короткой стороны листа.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>
                <a:latin typeface="Arial"/>
                <a:ea typeface="Times New Roman"/>
              </a:rPr>
              <a:t>Основные надписи, дополнительные графы </a:t>
            </a:r>
            <a:r>
              <a:rPr lang="ru-RU" sz="2800" dirty="0">
                <a:latin typeface="Arial"/>
                <a:ea typeface="Times New Roman"/>
              </a:rPr>
              <a:t>к ним выполняют сплошными основными и сплошными тонкими линиями по ГОСТ 2.303 – 68</a:t>
            </a:r>
            <a:r>
              <a:rPr lang="ru-RU" sz="2800" dirty="0" smtClean="0">
                <a:latin typeface="Arial"/>
                <a:ea typeface="Times New Roman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2839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 ЕСКД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449580"/>
            <a:r>
              <a:rPr lang="ru-RU" sz="2800" b="1" dirty="0">
                <a:latin typeface="Times New Roman"/>
                <a:ea typeface="Times New Roman"/>
              </a:rPr>
              <a:t>Стандарты ЕСКД </a:t>
            </a:r>
            <a:r>
              <a:rPr lang="ru-RU" sz="2800" dirty="0">
                <a:latin typeface="Times New Roman"/>
                <a:ea typeface="Times New Roman"/>
              </a:rPr>
              <a:t>–это документы, которые устанавливают единые правила выполнения и оформления конструкторских документов во всех отраслях промышленности, строительства, транспорта.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/>
            <a:r>
              <a:rPr lang="ru-RU" sz="2800" b="1" dirty="0">
                <a:latin typeface="Times New Roman"/>
                <a:ea typeface="Times New Roman"/>
              </a:rPr>
              <a:t>Стандарты установлены не только на конструкторские документы, </a:t>
            </a:r>
            <a:r>
              <a:rPr lang="ru-RU" sz="2800" dirty="0">
                <a:latin typeface="Times New Roman"/>
                <a:ea typeface="Times New Roman"/>
              </a:rPr>
              <a:t>но и на все виды продукции, выпускаемой предприятиями. Государственные стандарты (сокращенно ГОСТ) обязательны для всех предприятий и отдельных лиц.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2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Форма 1 ГОСТ </a:t>
            </a:r>
            <a:r>
              <a:rPr lang="ru-RU" dirty="0" smtClean="0"/>
              <a:t>1.104-68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D: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" y="2814558"/>
            <a:ext cx="9100606" cy="33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7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Форма 2 ГОСТ </a:t>
            </a:r>
            <a:r>
              <a:rPr lang="ru-RU" dirty="0" smtClean="0"/>
              <a:t>1.104-68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229075_html_365f1b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4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26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Форма 2а ГОСТ </a:t>
            </a:r>
            <a:r>
              <a:rPr lang="ru-RU" dirty="0" smtClean="0"/>
              <a:t>1.104-68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Desktop\2acbdc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366"/>
            <a:ext cx="9144000" cy="21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0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Обозначение документов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55054"/>
              </p:ext>
            </p:extLst>
          </p:nvPr>
        </p:nvGraphicFramePr>
        <p:xfrm>
          <a:off x="2267744" y="1484784"/>
          <a:ext cx="6624736" cy="34977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847"/>
                <a:gridCol w="670257"/>
                <a:gridCol w="792088"/>
                <a:gridCol w="288032"/>
                <a:gridCol w="432049"/>
                <a:gridCol w="360040"/>
                <a:gridCol w="936104"/>
                <a:gridCol w="2880319"/>
              </a:tblGrid>
              <a:tr h="75712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ДП 140613 02 07 05 ПЗ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индекс документа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год выпуска проекта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(две цифры)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номер зачетной книжки (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две цифры)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номер группы 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(две последние цифры)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шифр специальности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характер задания 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(ДП, </a:t>
                      </a:r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</a:rPr>
                        <a:t>КП)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3150" y="3103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Обозначения </a:t>
            </a:r>
            <a:r>
              <a:rPr lang="ru-RU" sz="3200" dirty="0">
                <a:solidFill>
                  <a:srgbClr val="FF0000"/>
                </a:solidFill>
              </a:rPr>
              <a:t>индексов документов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0686613"/>
              </p:ext>
            </p:extLst>
          </p:nvPr>
        </p:nvGraphicFramePr>
        <p:xfrm>
          <a:off x="395536" y="908720"/>
          <a:ext cx="8640960" cy="54939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7138"/>
                <a:gridCol w="3217380"/>
                <a:gridCol w="919250"/>
                <a:gridCol w="3447192"/>
              </a:tblGrid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СБ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Сборочный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ГП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Генеральный план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ВО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Чертеж общего вида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ТХ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Технология производства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ТЧ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Теоретический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ТК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Технологические коммуникации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ГЧ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Габаритный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ЭС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Электроснабжение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МЧ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Монтажный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ЭО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Электрическое освещение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3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МЭ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Электромонтажный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ЭМ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Силовое электрооборудование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ТС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Тепловые сети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ГС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Газоснабжение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КМ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Конструкции металлические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ОВ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Отопление и вентиляция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ПЗ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Пояснительная записка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СС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Связь и сигнализация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ВД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Ведомость документов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ТБ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Таблицы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РР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Расчеты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858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 ГОСТ 2.301-68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latin typeface="Arial"/>
                <a:ea typeface="Times New Roman"/>
                <a:cs typeface="Times New Roman"/>
              </a:rPr>
              <a:t>Чертежи выполняют на листах определенного формата (размера).</a:t>
            </a:r>
            <a:endParaRPr lang="ru-RU" sz="3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latin typeface="Arial"/>
                <a:ea typeface="Times New Roman"/>
                <a:cs typeface="Times New Roman"/>
              </a:rPr>
              <a:t>Форматы листов 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определяются размерами внешней рамки чертежа, выполненной тонкой линией.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latin typeface="Arial"/>
                <a:ea typeface="Times New Roman"/>
              </a:rPr>
              <a:t>Согласно ГОСТ 2.301- 68* размеры основных форматов получаются последовательным делением </a:t>
            </a:r>
            <a:r>
              <a:rPr lang="ru-RU" sz="2800" b="1" dirty="0">
                <a:latin typeface="Arial"/>
                <a:ea typeface="Times New Roman"/>
              </a:rPr>
              <a:t>формата А0, </a:t>
            </a:r>
            <a:r>
              <a:rPr lang="ru-RU" sz="2800" dirty="0">
                <a:latin typeface="Arial"/>
                <a:ea typeface="Times New Roman"/>
              </a:rPr>
              <a:t>с размерами сторон 841х1189 мм, площадь которого равна 1 м</a:t>
            </a:r>
            <a:r>
              <a:rPr lang="ru-RU" sz="2800" baseline="30000" dirty="0">
                <a:latin typeface="Arial"/>
                <a:ea typeface="Times New Roman"/>
              </a:rPr>
              <a:t>2</a:t>
            </a:r>
            <a:r>
              <a:rPr lang="ru-RU" sz="2800" dirty="0">
                <a:latin typeface="Arial"/>
                <a:ea typeface="Times New Roman"/>
              </a:rPr>
              <a:t>, на две равные части параллельно меньшей стороне (Рисунок 1.1</a:t>
            </a:r>
            <a:r>
              <a:rPr lang="ru-RU" sz="2800" dirty="0" smtClean="0">
                <a:latin typeface="Arial"/>
                <a:ea typeface="Times New Roman"/>
              </a:rPr>
              <a:t>).</a:t>
            </a:r>
          </a:p>
          <a:p>
            <a:r>
              <a:rPr lang="ru-RU" sz="2800" dirty="0" smtClean="0">
                <a:latin typeface="Arial"/>
                <a:ea typeface="Times New Roman"/>
              </a:rPr>
              <a:t> </a:t>
            </a:r>
            <a:r>
              <a:rPr lang="ru-RU" sz="2800" dirty="0">
                <a:latin typeface="Arial"/>
                <a:ea typeface="Times New Roman"/>
              </a:rPr>
              <a:t>Число в обозначении показывает, сколько раз совершалось это 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ma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675"/>
            <a:ext cx="3382927" cy="42758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2060848"/>
            <a:ext cx="26460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Образование </a:t>
            </a:r>
            <a:r>
              <a:rPr lang="ru-RU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основных форматов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69798"/>
              </p:ext>
            </p:extLst>
          </p:nvPr>
        </p:nvGraphicFramePr>
        <p:xfrm>
          <a:off x="682879" y="4653136"/>
          <a:ext cx="7687289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897"/>
                <a:gridCol w="1152128"/>
                <a:gridCol w="1133872"/>
                <a:gridCol w="1152128"/>
                <a:gridCol w="1377906"/>
                <a:gridCol w="998358"/>
              </a:tblGrid>
              <a:tr h="4761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Обозначение и размеры основных форматов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</a:rPr>
                        <a:t>Обозначение формата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А0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А1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А2</a:t>
                      </a:r>
                      <a:endParaRPr lang="ru-RU" sz="11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А3</a:t>
                      </a:r>
                      <a:endParaRPr lang="ru-RU" sz="11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А4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7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Размеры сторон формата, 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841х1189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594х841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420 х594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297 х420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210 х297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5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Масштабы </a:t>
            </a:r>
            <a:r>
              <a:rPr lang="ru-RU" dirty="0"/>
              <a:t>ГОСТ 2.302-68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u="sng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Масштабом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называется отношение линейных размеров изображения предмета на чертеже к действительным размерам этого предмета.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</a:rPr>
              <a:t>Масштаб, указанный в предназначенной для этого графе основной надписи чертежа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</a:rPr>
              <a:t>, должен обозначаться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</a:endParaRPr>
          </a:p>
          <a:p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</a:rPr>
              <a:t>по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</a:rPr>
              <a:t>типу 1:1, 2:1 и т.д.,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</a:endParaRPr>
          </a:p>
          <a:p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</a:rPr>
              <a:t>а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</a:rPr>
              <a:t>в остальных случаях — по типу (1:1), (1:2), (2:1)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1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9350" y="3148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9350" y="660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14322"/>
              </p:ext>
            </p:extLst>
          </p:nvPr>
        </p:nvGraphicFramePr>
        <p:xfrm>
          <a:off x="395538" y="620688"/>
          <a:ext cx="8640961" cy="2802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011"/>
                <a:gridCol w="836222"/>
                <a:gridCol w="929136"/>
                <a:gridCol w="743308"/>
                <a:gridCol w="929136"/>
                <a:gridCol w="929136"/>
                <a:gridCol w="929136"/>
                <a:gridCol w="1207876"/>
              </a:tblGrid>
              <a:tr h="57606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Обозначение масштабов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Масштабы уменьшения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1:2,5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1:10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1:15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1:25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Натуральная величина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1:1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Масштабы увеличения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2,5:1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4:1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10:1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04248" y="1671466"/>
            <a:ext cx="2242592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Линии чертежа ГОСТ 2.303-68</a:t>
            </a:r>
          </a:p>
        </p:txBody>
      </p:sp>
      <p:pic>
        <p:nvPicPr>
          <p:cNvPr id="4" name="Picture 3" descr="D:\Desktop\авр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" y="332656"/>
            <a:ext cx="665321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6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Desktop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689"/>
            <a:ext cx="8352928" cy="64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9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444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Основные сведения по оформлению чертежей</vt:lpstr>
      <vt:lpstr>Стандарты ЕСКД</vt:lpstr>
      <vt:lpstr>Презентация PowerPoint</vt:lpstr>
      <vt:lpstr>Форматы ГОСТ 2.301-68</vt:lpstr>
      <vt:lpstr>Презентация PowerPoint</vt:lpstr>
      <vt:lpstr>Масштабы ГОСТ 2.302-68 </vt:lpstr>
      <vt:lpstr>Презентация PowerPoint</vt:lpstr>
      <vt:lpstr>Линии чертежа ГОСТ 2.303-68</vt:lpstr>
      <vt:lpstr>Презентация PowerPoint</vt:lpstr>
      <vt:lpstr>Презентация PowerPoint</vt:lpstr>
      <vt:lpstr>Презентация PowerPoint</vt:lpstr>
      <vt:lpstr>Шрифты чертёжные ГОСТ 2.304-81</vt:lpstr>
      <vt:lpstr>Презентация PowerPoint</vt:lpstr>
      <vt:lpstr> Параметры шрифта типа Б  с наклоном </vt:lpstr>
      <vt:lpstr>Презентация PowerPoint</vt:lpstr>
      <vt:lpstr>Презентация PowerPoint</vt:lpstr>
      <vt:lpstr>Основные надписи ГОСТ2.104-68</vt:lpstr>
      <vt:lpstr>Презентация PowerPoint</vt:lpstr>
      <vt:lpstr>Презентация PowerPoint</vt:lpstr>
      <vt:lpstr>Форма 1 ГОСТ 1.104-68</vt:lpstr>
      <vt:lpstr>Форма 2 ГОСТ 1.104-68</vt:lpstr>
      <vt:lpstr>Форма 2а ГОСТ 1.104-68</vt:lpstr>
      <vt:lpstr>Обозначение документов</vt:lpstr>
      <vt:lpstr>Обозначения индексов документов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сборочного чертежа и спецификации разъемного соединения.  Библиотеки и справочники</dc:title>
  <dc:creator>1</dc:creator>
  <cp:lastModifiedBy>123</cp:lastModifiedBy>
  <cp:revision>23</cp:revision>
  <dcterms:created xsi:type="dcterms:W3CDTF">2015-10-25T04:47:31Z</dcterms:created>
  <dcterms:modified xsi:type="dcterms:W3CDTF">2023-09-04T07:53:49Z</dcterms:modified>
</cp:coreProperties>
</file>