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B1A2B60-B3A7-4EE7-BC6F-92E490D2E8C2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33314AB-4A9B-4198-ACF0-E037249DC0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748464" cy="1927225"/>
          </a:xfrm>
        </p:spPr>
        <p:txBody>
          <a:bodyPr/>
          <a:lstStyle/>
          <a:p>
            <a:pPr algn="ctr"/>
            <a:r>
              <a:rPr lang="ru-RU" b="1" dirty="0" smtClean="0"/>
              <a:t>Тепловой эффект химических реакций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89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Следствия из закона Гесса: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928992" cy="5400600"/>
          </a:xfrm>
        </p:spPr>
        <p:txBody>
          <a:bodyPr>
            <a:normAutofit fontScale="40000" lnSpcReduction="20000"/>
          </a:bodyPr>
          <a:lstStyle/>
          <a:p>
            <a:pPr marL="457200" lvl="0" indent="-457200">
              <a:lnSpc>
                <a:spcPct val="120000"/>
              </a:lnSpc>
              <a:buFont typeface="+mj-lt"/>
              <a:buAutoNum type="arabicPeriod" startAt="2"/>
            </a:pPr>
            <a:r>
              <a:rPr lang="ru-RU" sz="7000" dirty="0"/>
              <a:t>Тепловой эффект реакции = сумме значений энтальпий образования продуктов реакции за вычетом суммы энтальпий образования исходных веществ</a:t>
            </a:r>
            <a:r>
              <a:rPr lang="ru-RU" sz="7000" dirty="0" smtClean="0"/>
              <a:t>:</a:t>
            </a:r>
          </a:p>
          <a:p>
            <a:pPr marL="0" lvl="0" indent="0">
              <a:buNone/>
            </a:pPr>
            <a:endParaRPr lang="ru-RU" sz="59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sz="5900" dirty="0"/>
              <a:t>4</a:t>
            </a:r>
            <a:r>
              <a:rPr lang="en-US" sz="5900" dirty="0"/>
              <a:t>NH</a:t>
            </a:r>
            <a:r>
              <a:rPr lang="ru-RU" sz="5900" baseline="-25000" dirty="0"/>
              <a:t>3(г) </a:t>
            </a:r>
            <a:r>
              <a:rPr lang="ru-RU" sz="5900" dirty="0"/>
              <a:t>+ 5О</a:t>
            </a:r>
            <a:r>
              <a:rPr lang="ru-RU" sz="5900" baseline="-25000" dirty="0"/>
              <a:t>2(г) </a:t>
            </a:r>
            <a:r>
              <a:rPr lang="ru-RU" sz="5900" dirty="0"/>
              <a:t>= 4</a:t>
            </a:r>
            <a:r>
              <a:rPr lang="en-US" sz="5900" dirty="0"/>
              <a:t>NO</a:t>
            </a:r>
            <a:r>
              <a:rPr lang="ru-RU" sz="5900" baseline="-25000" dirty="0"/>
              <a:t>(г)</a:t>
            </a:r>
            <a:r>
              <a:rPr lang="ru-RU" sz="5900" dirty="0"/>
              <a:t> + 6Н</a:t>
            </a:r>
            <a:r>
              <a:rPr lang="ru-RU" sz="5900" baseline="-25000" dirty="0"/>
              <a:t>2</a:t>
            </a:r>
            <a:r>
              <a:rPr lang="ru-RU" sz="5900" dirty="0"/>
              <a:t>О</a:t>
            </a:r>
            <a:r>
              <a:rPr lang="ru-RU" sz="5900" baseline="-25000" dirty="0"/>
              <a:t>(г)</a:t>
            </a:r>
            <a:r>
              <a:rPr lang="ru-RU" sz="5900" dirty="0"/>
              <a:t> ; </a:t>
            </a:r>
            <a:r>
              <a:rPr lang="ru-RU" sz="5900" dirty="0" smtClean="0"/>
              <a:t>   ∆</a:t>
            </a:r>
            <a:r>
              <a:rPr lang="ru-RU" sz="5900" dirty="0"/>
              <a:t>Н=-904,8кДж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5900" i="1" dirty="0" smtClean="0"/>
              <a:t>∆</a:t>
            </a:r>
            <a:r>
              <a:rPr lang="en-US" sz="5900" i="1" dirty="0"/>
              <a:t>H</a:t>
            </a:r>
            <a:r>
              <a:rPr lang="ru-RU" sz="5900" i="1" baseline="30000" dirty="0" smtClean="0"/>
              <a:t>о</a:t>
            </a:r>
            <a:r>
              <a:rPr lang="ru-RU" sz="5900" i="1" dirty="0" smtClean="0"/>
              <a:t>(</a:t>
            </a:r>
            <a:r>
              <a:rPr lang="en-US" sz="5900" dirty="0"/>
              <a:t>NO</a:t>
            </a:r>
            <a:r>
              <a:rPr lang="ru-RU" sz="5900" dirty="0" smtClean="0"/>
              <a:t>) = 90,3 кДж </a:t>
            </a:r>
            <a:endParaRPr lang="ru-RU" sz="5900" dirty="0"/>
          </a:p>
          <a:p>
            <a:pPr marL="0" indent="0">
              <a:lnSpc>
                <a:spcPct val="150000"/>
              </a:lnSpc>
              <a:buNone/>
            </a:pPr>
            <a:r>
              <a:rPr lang="ru-RU" sz="5900" i="1" dirty="0" smtClean="0"/>
              <a:t>∆</a:t>
            </a:r>
            <a:r>
              <a:rPr lang="en-US" sz="5900" i="1" dirty="0"/>
              <a:t>H</a:t>
            </a:r>
            <a:r>
              <a:rPr lang="ru-RU" sz="5900" i="1" baseline="30000" dirty="0" smtClean="0"/>
              <a:t>о</a:t>
            </a:r>
            <a:r>
              <a:rPr lang="ru-RU" sz="5900" i="1" dirty="0" smtClean="0"/>
              <a:t>(</a:t>
            </a:r>
            <a:r>
              <a:rPr lang="ru-RU" sz="5900" dirty="0" smtClean="0"/>
              <a:t>Н</a:t>
            </a:r>
            <a:r>
              <a:rPr lang="ru-RU" sz="5900" baseline="-25000" dirty="0" smtClean="0"/>
              <a:t>2</a:t>
            </a:r>
            <a:r>
              <a:rPr lang="en-US" sz="5900" dirty="0"/>
              <a:t>O</a:t>
            </a:r>
            <a:r>
              <a:rPr lang="ru-RU" sz="5900" dirty="0" smtClean="0"/>
              <a:t>) = -241,8 кДж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5900" i="1" dirty="0" smtClean="0"/>
              <a:t>∆</a:t>
            </a:r>
            <a:r>
              <a:rPr lang="ru-RU" sz="5900" i="1" dirty="0" err="1" smtClean="0"/>
              <a:t>H</a:t>
            </a:r>
            <a:r>
              <a:rPr lang="ru-RU" sz="5900" i="1" baseline="30000" dirty="0" err="1" smtClean="0"/>
              <a:t>о</a:t>
            </a:r>
            <a:r>
              <a:rPr lang="ru-RU" sz="5900" i="1" dirty="0" smtClean="0"/>
              <a:t>(</a:t>
            </a:r>
            <a:r>
              <a:rPr lang="en-US" sz="5900" dirty="0"/>
              <a:t>N</a:t>
            </a:r>
            <a:r>
              <a:rPr lang="ru-RU" sz="5900" dirty="0"/>
              <a:t>Н</a:t>
            </a:r>
            <a:r>
              <a:rPr lang="ru-RU" sz="5900" baseline="-25000" dirty="0"/>
              <a:t>3</a:t>
            </a:r>
            <a:r>
              <a:rPr lang="ru-RU" sz="5900" dirty="0" smtClean="0"/>
              <a:t>) = -46,2 кДж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5900" i="1" dirty="0" smtClean="0"/>
              <a:t>∆</a:t>
            </a:r>
            <a:r>
              <a:rPr lang="ru-RU" sz="5900" i="1" dirty="0" err="1" smtClean="0"/>
              <a:t>H</a:t>
            </a:r>
            <a:r>
              <a:rPr lang="ru-RU" sz="5900" i="1" baseline="30000" dirty="0" err="1" smtClean="0"/>
              <a:t>о</a:t>
            </a:r>
            <a:r>
              <a:rPr lang="ru-RU" sz="5900" i="1" dirty="0" smtClean="0"/>
              <a:t>(</a:t>
            </a:r>
            <a:r>
              <a:rPr lang="en-US" sz="5900" dirty="0"/>
              <a:t>O</a:t>
            </a:r>
            <a:r>
              <a:rPr lang="ru-RU" sz="5900" baseline="-25000" dirty="0" smtClean="0"/>
              <a:t>2</a:t>
            </a:r>
            <a:r>
              <a:rPr lang="ru-RU" sz="5900" dirty="0"/>
              <a:t>)</a:t>
            </a:r>
            <a:r>
              <a:rPr lang="ru-RU" sz="5900" dirty="0" smtClean="0"/>
              <a:t> </a:t>
            </a:r>
            <a:r>
              <a:rPr lang="ru-RU" sz="5900" dirty="0"/>
              <a:t>= </a:t>
            </a:r>
            <a:r>
              <a:rPr lang="ru-RU" sz="5900" dirty="0" smtClean="0"/>
              <a:t>0 кДж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5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 результате реакции протекающей по уравнению</a:t>
            </a:r>
          </a:p>
          <a:p>
            <a:endParaRPr lang="ru-RU" sz="2800" dirty="0" smtClean="0"/>
          </a:p>
          <a:p>
            <a:pPr marL="0" indent="0" algn="ctr">
              <a:buNone/>
            </a:pPr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ru-RU" sz="2800" baseline="-25000" dirty="0"/>
              <a:t>(Г)</a:t>
            </a:r>
            <a:r>
              <a:rPr lang="en-US" sz="2800" dirty="0"/>
              <a:t> + O</a:t>
            </a:r>
            <a:r>
              <a:rPr lang="en-US" sz="2800" baseline="-25000" dirty="0"/>
              <a:t>2</a:t>
            </a:r>
            <a:r>
              <a:rPr lang="ru-RU" sz="2800" baseline="-25000" dirty="0"/>
              <a:t>(Г)</a:t>
            </a:r>
            <a:r>
              <a:rPr lang="en-US" sz="2800" dirty="0"/>
              <a:t> = 2NO</a:t>
            </a:r>
            <a:r>
              <a:rPr lang="ru-RU" sz="2800" baseline="-25000" dirty="0"/>
              <a:t>(Г</a:t>
            </a:r>
            <a:r>
              <a:rPr lang="ru-RU" sz="2800" baseline="-25000" dirty="0" smtClean="0"/>
              <a:t>)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  поглощается 180кДж теплоты. Запишите 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термохимическое уравнение этой реакции.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4601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Определите тепловой эффект реакции образовании 1 моля </a:t>
            </a:r>
            <a:r>
              <a:rPr lang="en-US" sz="2800" dirty="0" smtClean="0"/>
              <a:t>CaCO</a:t>
            </a:r>
            <a:r>
              <a:rPr lang="en-US" sz="1800" dirty="0" smtClean="0"/>
              <a:t>3</a:t>
            </a:r>
            <a:r>
              <a:rPr lang="ru-RU" sz="2800" dirty="0" smtClean="0"/>
              <a:t>, если при образовании 10г </a:t>
            </a:r>
            <a:r>
              <a:rPr lang="en-US" sz="2800" dirty="0" smtClean="0"/>
              <a:t>CaCO</a:t>
            </a:r>
            <a:r>
              <a:rPr lang="en-US" sz="1800" dirty="0" smtClean="0"/>
              <a:t>3</a:t>
            </a:r>
            <a:r>
              <a:rPr lang="ru-RU" sz="2800" dirty="0" smtClean="0"/>
              <a:t> по реакции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pPr marL="0" indent="0" algn="ctr">
              <a:buNone/>
            </a:pPr>
            <a:r>
              <a:rPr lang="ru-RU" sz="2800" dirty="0" smtClean="0"/>
              <a:t>  </a:t>
            </a:r>
            <a:r>
              <a:rPr lang="ru-RU" sz="2800" dirty="0" err="1" smtClean="0"/>
              <a:t>СаО</a:t>
            </a:r>
            <a:r>
              <a:rPr lang="ru-RU" sz="1600" dirty="0" smtClean="0"/>
              <a:t>(</a:t>
            </a:r>
            <a:r>
              <a:rPr lang="ru-RU" sz="1600" dirty="0" err="1" smtClean="0"/>
              <a:t>тв</a:t>
            </a:r>
            <a:r>
              <a:rPr lang="ru-RU" sz="1600" dirty="0" smtClean="0"/>
              <a:t>) </a:t>
            </a:r>
            <a:r>
              <a:rPr lang="ru-RU" sz="2800" dirty="0" smtClean="0"/>
              <a:t>+ СО</a:t>
            </a:r>
            <a:r>
              <a:rPr lang="ru-RU" sz="1800" dirty="0" smtClean="0"/>
              <a:t>2(г)</a:t>
            </a:r>
            <a:r>
              <a:rPr lang="ru-RU" sz="2800" dirty="0" smtClean="0"/>
              <a:t> = СаСО</a:t>
            </a:r>
            <a:r>
              <a:rPr lang="ru-RU" sz="1800" dirty="0" smtClean="0"/>
              <a:t>3(</a:t>
            </a:r>
            <a:r>
              <a:rPr lang="ru-RU" sz="1800" dirty="0" err="1" smtClean="0"/>
              <a:t>тв</a:t>
            </a:r>
            <a:r>
              <a:rPr lang="ru-RU" sz="1800" dirty="0" smtClean="0"/>
              <a:t>)</a:t>
            </a:r>
            <a:r>
              <a:rPr lang="ru-RU" sz="2800" dirty="0" smtClean="0"/>
              <a:t>  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 выделилось 16кДж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52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По термохимическому уравнению рассчитайте сколько теплоты выделяется при образовании 2л аммиака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½</a:t>
            </a:r>
            <a:r>
              <a:rPr lang="en-US" sz="2800" dirty="0"/>
              <a:t>N</a:t>
            </a:r>
            <a:r>
              <a:rPr lang="ru-RU" sz="2800" baseline="-25000" dirty="0"/>
              <a:t>2(Г)</a:t>
            </a:r>
            <a:r>
              <a:rPr lang="ru-RU" sz="2800" dirty="0"/>
              <a:t> + </a:t>
            </a:r>
            <a:r>
              <a:rPr lang="ru-RU" sz="2800" baseline="30000" dirty="0"/>
              <a:t>3</a:t>
            </a:r>
            <a:r>
              <a:rPr lang="ru-RU" sz="2800" dirty="0"/>
              <a:t>/</a:t>
            </a:r>
            <a:r>
              <a:rPr lang="ru-RU" sz="2800" baseline="-25000" dirty="0"/>
              <a:t>2</a:t>
            </a:r>
            <a:r>
              <a:rPr lang="ru-RU" sz="2800" dirty="0"/>
              <a:t>Н</a:t>
            </a:r>
            <a:r>
              <a:rPr lang="ru-RU" sz="2800" baseline="-25000" dirty="0"/>
              <a:t>2(Г)</a:t>
            </a:r>
            <a:r>
              <a:rPr lang="ru-RU" sz="2800" dirty="0"/>
              <a:t> = </a:t>
            </a:r>
            <a:r>
              <a:rPr lang="en-US" sz="2800" dirty="0"/>
              <a:t>N</a:t>
            </a:r>
            <a:r>
              <a:rPr lang="ru-RU" sz="2800" dirty="0"/>
              <a:t>Н</a:t>
            </a:r>
            <a:r>
              <a:rPr lang="ru-RU" sz="2800" baseline="-25000" dirty="0"/>
              <a:t>3(Г)</a:t>
            </a:r>
            <a:r>
              <a:rPr lang="ru-RU" sz="2800" dirty="0"/>
              <a:t> ; </a:t>
            </a:r>
            <a:r>
              <a:rPr lang="ru-RU" sz="2800" dirty="0" smtClean="0"/>
              <a:t>       ∆</a:t>
            </a:r>
            <a:r>
              <a:rPr lang="ru-RU" sz="2800" dirty="0"/>
              <a:t>Н</a:t>
            </a:r>
            <a:r>
              <a:rPr lang="ru-RU" sz="2800" baseline="30000" dirty="0"/>
              <a:t>0</a:t>
            </a:r>
            <a:r>
              <a:rPr lang="ru-RU" sz="2800" dirty="0" smtClean="0"/>
              <a:t>= - 46кДж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0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При сгорании 56 л водорода выделилось 605 кДж теплоты. Вычислите тепловой эффект реакции горения </a:t>
            </a:r>
            <a:r>
              <a:rPr lang="ru-RU" sz="3200" dirty="0" smtClean="0"/>
              <a:t>водорода</a:t>
            </a:r>
          </a:p>
          <a:p>
            <a:endParaRPr lang="ru-RU" sz="3200" dirty="0"/>
          </a:p>
          <a:p>
            <a:pPr marL="0" indent="0" algn="ctr">
              <a:buNone/>
            </a:pPr>
            <a:r>
              <a:rPr lang="en-US" sz="3200" dirty="0" smtClean="0"/>
              <a:t>2H</a:t>
            </a:r>
            <a:r>
              <a:rPr lang="en-US" sz="3200" baseline="-25000" dirty="0" smtClean="0"/>
              <a:t>2</a:t>
            </a:r>
            <a:r>
              <a:rPr lang="ru-RU" sz="3200" baseline="-25000" dirty="0" smtClean="0"/>
              <a:t>(г)</a:t>
            </a:r>
            <a:r>
              <a:rPr lang="en-US" sz="3200" dirty="0"/>
              <a:t> +   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2</a:t>
            </a:r>
            <a:r>
              <a:rPr lang="ru-RU" sz="3200" baseline="-25000" dirty="0" smtClean="0"/>
              <a:t>(г)</a:t>
            </a:r>
            <a:r>
              <a:rPr lang="en-US" sz="3200" dirty="0"/>
              <a:t> = </a:t>
            </a:r>
            <a:r>
              <a:rPr lang="en-US" sz="3200" dirty="0" smtClean="0"/>
              <a:t>2H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ru-RU" sz="2000" dirty="0" smtClean="0"/>
              <a:t>(г)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5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/>
              <a:t>Составьте термохимическое уравнение реакции горения магния, если известно, что </a:t>
            </a:r>
            <a:r>
              <a:rPr lang="ru-RU" sz="3200" dirty="0" smtClean="0"/>
              <a:t>при сгорании </a:t>
            </a:r>
            <a:r>
              <a:rPr lang="ru-RU" sz="3200" dirty="0"/>
              <a:t>магния массой 12 г выделилось количество теплоты 307,2 кДж. 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4000" dirty="0"/>
              <a:t>2 </a:t>
            </a:r>
            <a:r>
              <a:rPr lang="en-US" sz="4000" dirty="0" smtClean="0"/>
              <a:t>Mg</a:t>
            </a:r>
            <a:r>
              <a:rPr lang="ru-RU" dirty="0" smtClean="0"/>
              <a:t>(</a:t>
            </a:r>
            <a:r>
              <a:rPr lang="ru-RU" dirty="0" err="1" smtClean="0"/>
              <a:t>тв</a:t>
            </a:r>
            <a:r>
              <a:rPr lang="ru-RU" dirty="0" smtClean="0"/>
              <a:t>) </a:t>
            </a:r>
            <a:r>
              <a:rPr lang="ru-RU" sz="4000" dirty="0"/>
              <a:t>+  </a:t>
            </a:r>
            <a:r>
              <a:rPr lang="en-US" sz="4000" dirty="0"/>
              <a:t>O</a:t>
            </a:r>
            <a:r>
              <a:rPr lang="ru-RU" sz="4000" b="1" baseline="-25000" dirty="0" smtClean="0"/>
              <a:t>2(г)</a:t>
            </a:r>
            <a:r>
              <a:rPr lang="ru-RU" sz="4000" dirty="0" smtClean="0"/>
              <a:t> </a:t>
            </a:r>
            <a:r>
              <a:rPr lang="ru-RU" sz="4000" dirty="0"/>
              <a:t>= 2 </a:t>
            </a:r>
            <a:r>
              <a:rPr lang="en-US" sz="4000" dirty="0" err="1" smtClean="0"/>
              <a:t>MgO</a:t>
            </a:r>
            <a:r>
              <a:rPr lang="ru-RU" dirty="0" smtClean="0"/>
              <a:t>(</a:t>
            </a:r>
            <a:r>
              <a:rPr lang="ru-RU" dirty="0" err="1" smtClean="0"/>
              <a:t>тв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87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Вычислите по термохимическому </a:t>
            </a:r>
            <a:r>
              <a:rPr lang="ru-RU" sz="2800" dirty="0" smtClean="0"/>
              <a:t>уравнению</a:t>
            </a:r>
          </a:p>
          <a:p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 </a:t>
            </a:r>
            <a:r>
              <a:rPr lang="ru-RU" sz="3600" dirty="0"/>
              <a:t>4 </a:t>
            </a:r>
            <a:r>
              <a:rPr lang="en-US" sz="3600" dirty="0"/>
              <a:t>P</a:t>
            </a:r>
            <a:r>
              <a:rPr lang="ru-RU" sz="2000" dirty="0" smtClean="0"/>
              <a:t>(</a:t>
            </a:r>
            <a:r>
              <a:rPr lang="ru-RU" sz="2000" dirty="0" err="1" smtClean="0"/>
              <a:t>тв</a:t>
            </a:r>
            <a:r>
              <a:rPr lang="ru-RU" sz="2000" dirty="0" smtClean="0"/>
              <a:t>) </a:t>
            </a:r>
            <a:r>
              <a:rPr lang="ru-RU" sz="3600" dirty="0"/>
              <a:t>+ 5</a:t>
            </a:r>
            <a:r>
              <a:rPr lang="en-US" sz="3600" dirty="0"/>
              <a:t>O</a:t>
            </a:r>
            <a:r>
              <a:rPr lang="ru-RU" sz="3600" b="1" baseline="-25000" dirty="0"/>
              <a:t>2</a:t>
            </a:r>
            <a:r>
              <a:rPr lang="ru-RU" sz="2000" dirty="0"/>
              <a:t>(г) </a:t>
            </a:r>
            <a:r>
              <a:rPr lang="ru-RU" sz="3600" dirty="0"/>
              <a:t>=2 </a:t>
            </a:r>
            <a:r>
              <a:rPr lang="en-US" sz="3600" dirty="0"/>
              <a:t>P</a:t>
            </a:r>
            <a:r>
              <a:rPr lang="ru-RU" sz="3600" b="1" baseline="-25000" dirty="0"/>
              <a:t>2</a:t>
            </a:r>
            <a:r>
              <a:rPr lang="en-US" sz="3600" dirty="0"/>
              <a:t>O</a:t>
            </a:r>
            <a:r>
              <a:rPr lang="ru-RU" sz="3600" b="1" baseline="-25000" dirty="0" smtClean="0"/>
              <a:t>5</a:t>
            </a:r>
            <a:r>
              <a:rPr lang="ru-RU" sz="2000" dirty="0" smtClean="0"/>
              <a:t>(</a:t>
            </a:r>
            <a:r>
              <a:rPr lang="ru-RU" sz="2000" dirty="0" err="1" smtClean="0"/>
              <a:t>тв</a:t>
            </a:r>
            <a:r>
              <a:rPr lang="ru-RU" sz="2000" dirty="0" smtClean="0"/>
              <a:t>) </a:t>
            </a:r>
            <a:r>
              <a:rPr lang="ru-RU" sz="3600" dirty="0"/>
              <a:t>+ 3010 кДж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количество </a:t>
            </a:r>
            <a:r>
              <a:rPr lang="ru-RU" sz="2800" dirty="0"/>
              <a:t>теплоты, выделяемой при сгорании 31 г фосфора.</a:t>
            </a:r>
          </a:p>
        </p:txBody>
      </p:sp>
    </p:spTree>
    <p:extLst>
      <p:ext uri="{BB962C8B-B14F-4D97-AF65-F5344CB8AC3E}">
        <p14:creationId xmlns:p14="http://schemas.microsoft.com/office/powerpoint/2010/main" val="7629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488160"/>
          </a:xfrm>
        </p:spPr>
        <p:txBody>
          <a:bodyPr/>
          <a:lstStyle/>
          <a:p>
            <a:r>
              <a:rPr lang="ru-RU" sz="3200" dirty="0"/>
              <a:t>При сгорании кальция массой 8 г, выделилось количество теплоты 127 </a:t>
            </a:r>
            <a:r>
              <a:rPr lang="ru-RU" sz="3200" dirty="0" smtClean="0"/>
              <a:t>кДж. Составьте </a:t>
            </a:r>
            <a:r>
              <a:rPr lang="ru-RU" sz="3200" dirty="0"/>
              <a:t>термохимическое уравнение реакции</a:t>
            </a:r>
            <a:r>
              <a:rPr lang="ru-RU" sz="3200" dirty="0" smtClean="0"/>
              <a:t>.</a:t>
            </a:r>
          </a:p>
          <a:p>
            <a:endParaRPr lang="ru-RU" sz="3200" dirty="0"/>
          </a:p>
          <a:p>
            <a:pPr marL="0" indent="0" algn="ctr">
              <a:buNone/>
            </a:pPr>
            <a:r>
              <a:rPr lang="ru-RU" sz="4400" dirty="0" smtClean="0"/>
              <a:t>2Са</a:t>
            </a:r>
            <a:r>
              <a:rPr lang="ru-RU" sz="2800" dirty="0" smtClean="0"/>
              <a:t>(</a:t>
            </a:r>
            <a:r>
              <a:rPr lang="ru-RU" sz="2800" dirty="0" err="1" smtClean="0"/>
              <a:t>тв</a:t>
            </a:r>
            <a:r>
              <a:rPr lang="ru-RU" sz="2800" dirty="0" smtClean="0"/>
              <a:t>) </a:t>
            </a:r>
            <a:r>
              <a:rPr lang="ru-RU" sz="4400" dirty="0" smtClean="0"/>
              <a:t>+ О</a:t>
            </a:r>
            <a:r>
              <a:rPr lang="ru-RU" sz="2800" dirty="0" smtClean="0"/>
              <a:t>2(г) </a:t>
            </a:r>
            <a:r>
              <a:rPr lang="ru-RU" sz="4400" dirty="0" smtClean="0"/>
              <a:t>= 2СаО</a:t>
            </a:r>
            <a:r>
              <a:rPr lang="ru-RU" sz="2800" dirty="0" smtClean="0"/>
              <a:t>(</a:t>
            </a:r>
            <a:r>
              <a:rPr lang="ru-RU" sz="2800" dirty="0" err="1" smtClean="0"/>
              <a:t>тв</a:t>
            </a:r>
            <a:r>
              <a:rPr lang="ru-RU" sz="2800" dirty="0" smtClean="0"/>
              <a:t>)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11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200" dirty="0"/>
              <a:t>По термохимическому уравнению </a:t>
            </a:r>
            <a:endParaRPr lang="ru-RU" sz="3200" dirty="0" smtClean="0"/>
          </a:p>
          <a:p>
            <a:pPr marL="0" lvl="0" indent="0">
              <a:buNone/>
            </a:pPr>
            <a:endParaRPr lang="ru-RU" sz="3200" dirty="0" smtClean="0"/>
          </a:p>
          <a:p>
            <a:pPr marL="0" lvl="0" indent="0" algn="ctr">
              <a:buNone/>
            </a:pPr>
            <a:r>
              <a:rPr lang="ru-RU" sz="3600" dirty="0" smtClean="0"/>
              <a:t>2</a:t>
            </a:r>
            <a:r>
              <a:rPr lang="en-US" sz="3600" dirty="0"/>
              <a:t>KNO</a:t>
            </a:r>
            <a:r>
              <a:rPr lang="ru-RU" sz="3600" b="1" baseline="-25000" dirty="0" smtClean="0"/>
              <a:t>3</a:t>
            </a:r>
            <a:r>
              <a:rPr lang="ru-RU" dirty="0" smtClean="0"/>
              <a:t>(</a:t>
            </a:r>
            <a:r>
              <a:rPr lang="ru-RU" dirty="0" err="1" smtClean="0"/>
              <a:t>тв</a:t>
            </a:r>
            <a:r>
              <a:rPr lang="ru-RU" dirty="0" smtClean="0"/>
              <a:t>) </a:t>
            </a:r>
            <a:r>
              <a:rPr lang="ru-RU" sz="3600" dirty="0"/>
              <a:t>= 2</a:t>
            </a:r>
            <a:r>
              <a:rPr lang="en-US" sz="3600" dirty="0"/>
              <a:t>KNO</a:t>
            </a:r>
            <a:r>
              <a:rPr lang="ru-RU" sz="3600" b="1" baseline="-25000" dirty="0" smtClean="0"/>
              <a:t>2</a:t>
            </a:r>
            <a:r>
              <a:rPr lang="ru-RU" dirty="0" smtClean="0"/>
              <a:t>(</a:t>
            </a:r>
            <a:r>
              <a:rPr lang="ru-RU" dirty="0" err="1" smtClean="0"/>
              <a:t>тв</a:t>
            </a:r>
            <a:r>
              <a:rPr lang="ru-RU" dirty="0" smtClean="0"/>
              <a:t>)</a:t>
            </a:r>
            <a:r>
              <a:rPr lang="ru-RU" sz="3600" b="1" baseline="-25000" dirty="0" smtClean="0"/>
              <a:t> </a:t>
            </a:r>
            <a:r>
              <a:rPr lang="ru-RU" sz="3600" dirty="0"/>
              <a:t>+ </a:t>
            </a:r>
            <a:r>
              <a:rPr lang="en-US" sz="3600" dirty="0"/>
              <a:t>O</a:t>
            </a:r>
            <a:r>
              <a:rPr lang="ru-RU" sz="3600" b="1" baseline="-25000" dirty="0"/>
              <a:t>2</a:t>
            </a:r>
            <a:r>
              <a:rPr lang="ru-RU" dirty="0"/>
              <a:t>(г) </a:t>
            </a:r>
            <a:r>
              <a:rPr lang="ru-RU" sz="3600" dirty="0"/>
              <a:t>- 255 кДж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вычислите </a:t>
            </a:r>
            <a:r>
              <a:rPr lang="ru-RU" sz="3200" dirty="0"/>
              <a:t>количество теплоты, которая поглотится при получении кислорода (</a:t>
            </a:r>
            <a:r>
              <a:rPr lang="ru-RU" sz="3200" dirty="0" err="1"/>
              <a:t>н.у</a:t>
            </a:r>
            <a:r>
              <a:rPr lang="ru-RU" sz="3200" dirty="0"/>
              <a:t>.) объемом 6,72 л.</a:t>
            </a:r>
          </a:p>
        </p:txBody>
      </p:sp>
    </p:spTree>
    <p:extLst>
      <p:ext uri="{BB962C8B-B14F-4D97-AF65-F5344CB8AC3E}">
        <p14:creationId xmlns:p14="http://schemas.microsoft.com/office/powerpoint/2010/main" val="78664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По термохимическому уравнению </a:t>
            </a:r>
            <a:endParaRPr lang="ru-RU" sz="2800" dirty="0" smtClean="0"/>
          </a:p>
          <a:p>
            <a:pPr algn="ctr"/>
            <a:endParaRPr lang="ru-RU" sz="2800" dirty="0"/>
          </a:p>
          <a:p>
            <a:pPr marL="0" indent="0" algn="ctr">
              <a:buNone/>
            </a:pPr>
            <a:r>
              <a:rPr lang="ru-RU" sz="3200" dirty="0" smtClean="0"/>
              <a:t>2</a:t>
            </a:r>
            <a:r>
              <a:rPr lang="en-US" sz="3200" dirty="0" err="1"/>
              <a:t>NaOH</a:t>
            </a:r>
            <a:r>
              <a:rPr lang="ru-RU" sz="3200" dirty="0"/>
              <a:t> + </a:t>
            </a:r>
            <a:r>
              <a:rPr lang="en-US" sz="3200" dirty="0"/>
              <a:t>H</a:t>
            </a:r>
            <a:r>
              <a:rPr lang="ru-RU" sz="3200" b="1" baseline="-25000" dirty="0"/>
              <a:t>2</a:t>
            </a:r>
            <a:r>
              <a:rPr lang="en-US" sz="3200" b="1" dirty="0"/>
              <a:t>SO</a:t>
            </a:r>
            <a:r>
              <a:rPr lang="ru-RU" sz="3200" b="1" baseline="-25000" dirty="0"/>
              <a:t>4</a:t>
            </a:r>
            <a:r>
              <a:rPr lang="ru-RU" sz="3200" dirty="0"/>
              <a:t> = </a:t>
            </a:r>
            <a:r>
              <a:rPr lang="en-US" sz="3200" dirty="0"/>
              <a:t>Na</a:t>
            </a:r>
            <a:r>
              <a:rPr lang="ru-RU" sz="3200" b="1" baseline="-25000" dirty="0"/>
              <a:t>2</a:t>
            </a:r>
            <a:r>
              <a:rPr lang="en-US" sz="3200" b="1" dirty="0"/>
              <a:t>SO</a:t>
            </a:r>
            <a:r>
              <a:rPr lang="ru-RU" sz="3200" b="1" baseline="-25000" dirty="0"/>
              <a:t>4 </a:t>
            </a:r>
            <a:r>
              <a:rPr lang="ru-RU" sz="3200" dirty="0"/>
              <a:t>+ 2</a:t>
            </a:r>
            <a:r>
              <a:rPr lang="en-US" sz="3200" dirty="0"/>
              <a:t>H</a:t>
            </a:r>
            <a:r>
              <a:rPr lang="ru-RU" sz="3200" b="1" baseline="-25000" dirty="0"/>
              <a:t>2</a:t>
            </a:r>
            <a:r>
              <a:rPr lang="en-US" sz="3200" b="1" dirty="0"/>
              <a:t>O</a:t>
            </a:r>
            <a:r>
              <a:rPr lang="en-US" sz="3200" dirty="0"/>
              <a:t> </a:t>
            </a:r>
            <a:r>
              <a:rPr lang="ru-RU" sz="3200" dirty="0"/>
              <a:t>+290 </a:t>
            </a:r>
            <a:r>
              <a:rPr lang="ru-RU" sz="3200" dirty="0" smtClean="0"/>
              <a:t>кДж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/>
              <a:t>вычислите </a:t>
            </a:r>
            <a:r>
              <a:rPr lang="ru-RU" sz="2800" dirty="0"/>
              <a:t>массу гидроксида натрия, вступившего в реакцию, если известно, что </a:t>
            </a:r>
            <a:r>
              <a:rPr lang="ru-RU" sz="2800" dirty="0" smtClean="0"/>
              <a:t>при его </a:t>
            </a:r>
            <a:r>
              <a:rPr lang="ru-RU" sz="2800" dirty="0"/>
              <a:t>нейтрализации выделилось количество теплоты 725 кДж.</a:t>
            </a:r>
          </a:p>
        </p:txBody>
      </p:sp>
    </p:spTree>
    <p:extLst>
      <p:ext uri="{BB962C8B-B14F-4D97-AF65-F5344CB8AC3E}">
        <p14:creationId xmlns:p14="http://schemas.microsoft.com/office/powerpoint/2010/main" val="328284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76800"/>
          </a:xfrm>
        </p:spPr>
        <p:txBody>
          <a:bodyPr>
            <a:normAutofit/>
          </a:bodyPr>
          <a:lstStyle/>
          <a:p>
            <a:r>
              <a:rPr lang="ru-RU" sz="3600" dirty="0"/>
              <a:t>Количество теплоты, которое выделяется или поглощается в результате химической реакции, называется </a:t>
            </a:r>
            <a:r>
              <a:rPr lang="ru-RU" sz="3600" u="sng" dirty="0"/>
              <a:t>тепловым эффектом реакции</a:t>
            </a:r>
            <a:r>
              <a:rPr lang="ru-RU" sz="3600" dirty="0" smtClean="0"/>
              <a:t>.</a:t>
            </a:r>
          </a:p>
          <a:p>
            <a:endParaRPr lang="ru-RU" sz="3600" dirty="0"/>
          </a:p>
          <a:p>
            <a:pPr marL="0" indent="0" algn="ctr">
              <a:buNone/>
            </a:pPr>
            <a:r>
              <a:rPr lang="en-US" sz="4400" b="1" dirty="0" smtClean="0"/>
              <a:t>[Q]</a:t>
            </a:r>
            <a:r>
              <a:rPr lang="ru-RU" sz="4400" b="1" dirty="0" smtClean="0"/>
              <a:t> = [кДж]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9712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 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ru-RU" sz="3200" dirty="0" smtClean="0"/>
          </a:p>
          <a:p>
            <a:pPr marL="0" lvl="0" indent="0">
              <a:buNone/>
            </a:pPr>
            <a:r>
              <a:rPr lang="ru-RU" sz="3200" dirty="0" smtClean="0"/>
              <a:t>На </a:t>
            </a:r>
            <a:r>
              <a:rPr lang="ru-RU" sz="3200" dirty="0"/>
              <a:t>разложение оксида ртути (</a:t>
            </a:r>
            <a:r>
              <a:rPr lang="en-US" sz="3200" dirty="0"/>
              <a:t>II</a:t>
            </a:r>
            <a:r>
              <a:rPr lang="ru-RU" sz="3200" dirty="0"/>
              <a:t>) массой 8,68 г затрачено количество теплоты </a:t>
            </a:r>
            <a:r>
              <a:rPr lang="ru-RU" sz="3200" dirty="0" smtClean="0"/>
              <a:t>3,64кДж. Составьте  </a:t>
            </a:r>
            <a:r>
              <a:rPr lang="ru-RU" sz="3200" dirty="0"/>
              <a:t>термохимическое уравнение реакции. </a:t>
            </a:r>
            <a:endParaRPr lang="ru-RU" sz="3200" dirty="0" smtClean="0"/>
          </a:p>
          <a:p>
            <a:pPr marL="0" lvl="0" indent="0">
              <a:buNone/>
            </a:pPr>
            <a:endParaRPr lang="ru-RU" sz="3200" dirty="0"/>
          </a:p>
          <a:p>
            <a:pPr marL="0" lvl="0" indent="0" algn="ctr">
              <a:buNone/>
            </a:pPr>
            <a:r>
              <a:rPr lang="ru-RU" sz="5400" dirty="0" smtClean="0"/>
              <a:t>2</a:t>
            </a:r>
            <a:r>
              <a:rPr lang="en-US" sz="5400" dirty="0" err="1" smtClean="0"/>
              <a:t>HgO</a:t>
            </a:r>
            <a:r>
              <a:rPr lang="en-US" sz="5400" dirty="0" smtClean="0"/>
              <a:t> = 2Hg + O</a:t>
            </a:r>
            <a:r>
              <a:rPr lang="en-US" sz="4000" dirty="0" smtClean="0"/>
              <a:t>2</a:t>
            </a:r>
            <a:r>
              <a:rPr lang="ru-RU" sz="5400" dirty="0" smtClean="0"/>
              <a:t> </a:t>
            </a:r>
            <a:endParaRPr lang="ru-RU" sz="5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8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 тепловому эффекту реакции </a:t>
            </a:r>
            <a:r>
              <a:rPr lang="ru-RU" dirty="0" smtClean="0"/>
              <a:t>бывают: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700808"/>
                <a:ext cx="8363272" cy="4776192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0" indent="-457200">
                  <a:buAutoNum type="arabicPeriod"/>
                </a:pPr>
                <a:r>
                  <a:rPr lang="ru-RU" sz="3200" dirty="0" smtClean="0"/>
                  <a:t>Экзотермические </a:t>
                </a:r>
                <a:r>
                  <a:rPr lang="ru-RU" sz="3200" dirty="0"/>
                  <a:t>– это реакции, при которых теплота выделяется (Q&gt;0</a:t>
                </a:r>
                <a:r>
                  <a:rPr lang="ru-RU" sz="3200" dirty="0" smtClean="0"/>
                  <a:t>): </a:t>
                </a:r>
              </a:p>
              <a:p>
                <a:pPr marL="0" indent="0" algn="ctr">
                  <a:buNone/>
                </a:pPr>
                <a:endParaRPr lang="ru-RU" sz="3200" dirty="0" smtClean="0"/>
              </a:p>
              <a:p>
                <a:pPr marL="0" indent="0" algn="ctr">
                  <a:buNone/>
                </a:pPr>
                <a:r>
                  <a:rPr lang="ru-RU" sz="3200" dirty="0" smtClean="0"/>
                  <a:t>С</a:t>
                </a:r>
                <a:r>
                  <a:rPr lang="en-US" sz="3200" dirty="0" smtClean="0"/>
                  <a:t> </a:t>
                </a:r>
                <a:r>
                  <a:rPr lang="en-US" sz="3200" dirty="0"/>
                  <a:t>+ O</a:t>
                </a:r>
                <a:r>
                  <a:rPr lang="en-US" sz="3200" baseline="-25000" dirty="0"/>
                  <a:t>2</a:t>
                </a:r>
                <a:r>
                  <a:rPr lang="en-US" sz="3200" dirty="0"/>
                  <a:t> = CO</a:t>
                </a:r>
                <a:r>
                  <a:rPr lang="en-US" sz="3200" baseline="-25000" dirty="0"/>
                  <a:t>2</a:t>
                </a:r>
                <a:r>
                  <a:rPr lang="en-US" sz="3200" dirty="0"/>
                  <a:t> + </a:t>
                </a:r>
                <a:r>
                  <a:rPr lang="en-US" sz="3200" dirty="0" smtClean="0"/>
                  <a:t>Q</a:t>
                </a:r>
                <a:endParaRPr lang="ru-RU" sz="3200" dirty="0" smtClean="0"/>
              </a:p>
              <a:p>
                <a:pPr marL="0" indent="0">
                  <a:buNone/>
                </a:pPr>
                <a:endParaRPr lang="ru-RU" sz="3200" dirty="0"/>
              </a:p>
              <a:p>
                <a:pPr marL="457200" lvl="0" indent="-457200">
                  <a:buFont typeface="+mj-lt"/>
                  <a:buAutoNum type="arabicPeriod" startAt="2"/>
                </a:pPr>
                <a:r>
                  <a:rPr lang="ru-RU" sz="3200" dirty="0"/>
                  <a:t>Эндотермические – это реакции, которые идут с поглощением теплоты (</a:t>
                </a:r>
                <a:r>
                  <a:rPr lang="en-US" sz="3200" dirty="0"/>
                  <a:t>Q</a:t>
                </a:r>
                <a:r>
                  <a:rPr lang="ru-RU" sz="3200" dirty="0"/>
                  <a:t>˂0</a:t>
                </a:r>
                <a:r>
                  <a:rPr lang="ru-RU" sz="3200" dirty="0" smtClean="0"/>
                  <a:t>):</a:t>
                </a:r>
              </a:p>
              <a:p>
                <a:pPr marL="0" lvl="0" indent="0" algn="ctr">
                  <a:buNone/>
                </a:pPr>
                <a:endParaRPr lang="ru-RU" sz="3200" dirty="0" smtClean="0"/>
              </a:p>
              <a:p>
                <a:pPr marL="0" lvl="0" indent="0" algn="ctr">
                  <a:buNone/>
                </a:pPr>
                <a:r>
                  <a:rPr lang="en-US" sz="3200" dirty="0" smtClean="0"/>
                  <a:t>CaCO</a:t>
                </a:r>
                <a:r>
                  <a:rPr lang="en-US" sz="3200" baseline="-25000" dirty="0" smtClean="0"/>
                  <a:t>3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ru-RU" sz="3200" i="1">
                            <a:latin typeface="Cambria Math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ru-RU" sz="3200" i="1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𝑡</m:t>
                            </m:r>
                          </m:e>
                        </m:groupChr>
                      </m:e>
                    </m:box>
                  </m:oMath>
                </a14:m>
                <a:r>
                  <a:rPr lang="en-US" sz="3200" dirty="0"/>
                  <a:t> </a:t>
                </a:r>
                <a:r>
                  <a:rPr lang="en-US" sz="3200" dirty="0" err="1"/>
                  <a:t>CaO</a:t>
                </a:r>
                <a:r>
                  <a:rPr lang="en-US" sz="3200" dirty="0"/>
                  <a:t> + CO</a:t>
                </a:r>
                <a:r>
                  <a:rPr lang="en-US" sz="3200" baseline="-25000" dirty="0"/>
                  <a:t>2</a:t>
                </a:r>
                <a:r>
                  <a:rPr lang="en-US" sz="3200" dirty="0"/>
                  <a:t> - Q</a:t>
                </a:r>
                <a:endParaRPr lang="ru-RU" sz="32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700808"/>
                <a:ext cx="8363272" cy="4776192"/>
              </a:xfrm>
              <a:blipFill rotWithShape="1">
                <a:blip r:embed="rId2"/>
                <a:stretch>
                  <a:fillRect l="-1020" t="-26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42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928320"/>
          </a:xfrm>
        </p:spPr>
        <p:txBody>
          <a:bodyPr>
            <a:noAutofit/>
          </a:bodyPr>
          <a:lstStyle/>
          <a:p>
            <a:r>
              <a:rPr lang="ru-RU" sz="2800" dirty="0"/>
              <a:t>В термодинамике  принято тепловой эффект выражать посредством теплосодержаний систем Н. Эту величину называют энтальпией.</a:t>
            </a:r>
          </a:p>
          <a:p>
            <a:r>
              <a:rPr lang="ru-RU" sz="2800" dirty="0"/>
              <a:t>Подавляющее большинство химических реакций происходит при постоянном давлении. Такой процесс называется изобарным. При этом тепловой эффект = изменению энтальпий.</a:t>
            </a:r>
          </a:p>
          <a:p>
            <a:pPr marL="0" indent="0" algn="ctr">
              <a:buNone/>
            </a:pPr>
            <a:r>
              <a:rPr lang="en-US" sz="3600" dirty="0"/>
              <a:t>Q = H</a:t>
            </a:r>
            <a:r>
              <a:rPr lang="en-US" sz="3600" baseline="-25000" dirty="0"/>
              <a:t>2</a:t>
            </a:r>
            <a:r>
              <a:rPr lang="en-US" sz="3600" dirty="0"/>
              <a:t> – H</a:t>
            </a:r>
            <a:r>
              <a:rPr lang="en-US" sz="3600" baseline="-25000" dirty="0"/>
              <a:t>1</a:t>
            </a:r>
            <a:r>
              <a:rPr lang="en-US" sz="3600" dirty="0"/>
              <a:t> = ∆H</a:t>
            </a:r>
            <a:endParaRPr lang="ru-RU" sz="3600" dirty="0"/>
          </a:p>
          <a:p>
            <a:pPr marL="0" indent="0" algn="ctr">
              <a:buNone/>
            </a:pPr>
            <a:r>
              <a:rPr lang="en-US" sz="3600" dirty="0"/>
              <a:t>H</a:t>
            </a:r>
            <a:r>
              <a:rPr lang="ru-RU" sz="3600" dirty="0"/>
              <a:t> = </a:t>
            </a:r>
            <a:r>
              <a:rPr lang="en-US" sz="3600" dirty="0"/>
              <a:t>U</a:t>
            </a:r>
            <a:r>
              <a:rPr lang="ru-RU" sz="3600" dirty="0"/>
              <a:t> +</a:t>
            </a:r>
            <a:r>
              <a:rPr lang="en-US" sz="3600" dirty="0" err="1"/>
              <a:t>pV</a:t>
            </a:r>
            <a:endParaRPr lang="ru-RU" sz="3600" dirty="0"/>
          </a:p>
          <a:p>
            <a:r>
              <a:rPr lang="en-US" sz="2800" dirty="0" smtClean="0"/>
              <a:t>U</a:t>
            </a:r>
            <a:r>
              <a:rPr lang="ru-RU" sz="2800" dirty="0" smtClean="0"/>
              <a:t> – внутренняя энергия</a:t>
            </a:r>
            <a:endParaRPr lang="en-US" sz="2800" dirty="0" smtClean="0"/>
          </a:p>
          <a:p>
            <a:r>
              <a:rPr lang="en-US" sz="2800" dirty="0" smtClean="0"/>
              <a:t>P</a:t>
            </a:r>
            <a:r>
              <a:rPr lang="ru-RU" sz="2800" dirty="0" smtClean="0"/>
              <a:t> - давление</a:t>
            </a:r>
            <a:endParaRPr lang="en-US" sz="2800" dirty="0" smtClean="0"/>
          </a:p>
          <a:p>
            <a:r>
              <a:rPr lang="en-US" sz="2800" dirty="0" smtClean="0"/>
              <a:t>V</a:t>
            </a:r>
            <a:r>
              <a:rPr lang="ru-RU" sz="2800" dirty="0" smtClean="0"/>
              <a:t> - объем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5378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4876800"/>
          </a:xfrm>
        </p:spPr>
        <p:txBody>
          <a:bodyPr/>
          <a:lstStyle/>
          <a:p>
            <a:r>
              <a:rPr lang="ru-RU" sz="2800" dirty="0"/>
              <a:t>В термохимических расчетах используются значения энтальпии образования веществ – это тепловой эффект реакции образования одного моль вещества из простых веществ. </a:t>
            </a:r>
          </a:p>
          <a:p>
            <a:r>
              <a:rPr lang="ru-RU" sz="2800" dirty="0"/>
              <a:t>Обычно используют стандартную энтальпию образования:</a:t>
            </a:r>
          </a:p>
          <a:p>
            <a:r>
              <a:rPr lang="ru-RU" sz="2800" dirty="0"/>
              <a:t>Стандартные условия: </a:t>
            </a:r>
            <a:r>
              <a:rPr lang="en-US" sz="2800" dirty="0"/>
              <a:t>t</a:t>
            </a:r>
            <a:r>
              <a:rPr lang="ru-RU" sz="2800" dirty="0"/>
              <a:t>=25</a:t>
            </a:r>
            <a:r>
              <a:rPr lang="en-US" sz="2800" baseline="30000" dirty="0" err="1"/>
              <a:t>o</a:t>
            </a:r>
            <a:r>
              <a:rPr lang="en-US" sz="2800" dirty="0" err="1"/>
              <a:t>C</a:t>
            </a:r>
            <a:r>
              <a:rPr lang="en-US" sz="2800" dirty="0"/>
              <a:t> </a:t>
            </a:r>
            <a:r>
              <a:rPr lang="ru-RU" sz="2800" dirty="0"/>
              <a:t>или 298</a:t>
            </a:r>
            <a:r>
              <a:rPr lang="en-US" sz="2800" dirty="0"/>
              <a:t>K</a:t>
            </a:r>
            <a:r>
              <a:rPr lang="ru-RU" sz="2800" dirty="0"/>
              <a:t>,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р=1 </a:t>
            </a:r>
            <a:r>
              <a:rPr lang="ru-RU" sz="2800" dirty="0"/>
              <a:t>атмосфера</a:t>
            </a:r>
          </a:p>
          <a:p>
            <a:r>
              <a:rPr lang="ru-RU" sz="2800" dirty="0"/>
              <a:t>Стандартная энтальпия образования простых веществ = 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4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856312"/>
          </a:xfrm>
        </p:spPr>
        <p:txBody>
          <a:bodyPr/>
          <a:lstStyle/>
          <a:p>
            <a:r>
              <a:rPr lang="ru-RU" u="sng" dirty="0"/>
              <a:t>Термохимические уравнения </a:t>
            </a:r>
            <a:r>
              <a:rPr lang="ru-RU" dirty="0"/>
              <a:t>– это уравнения, в которых указан тепловой эффект. </a:t>
            </a:r>
            <a:endParaRPr lang="ru-RU" dirty="0" smtClean="0"/>
          </a:p>
          <a:p>
            <a:r>
              <a:rPr lang="ru-RU" dirty="0" smtClean="0"/>
              <a:t>Величина </a:t>
            </a:r>
            <a:r>
              <a:rPr lang="ru-RU" dirty="0"/>
              <a:t>теплового эффекта (Q) указывается в правой части уравнения со знаком плюс в случае экзотермической реакции и со знаком минус в случае эндотермической реакции. </a:t>
            </a:r>
            <a:endParaRPr lang="ru-RU" dirty="0" smtClean="0"/>
          </a:p>
          <a:p>
            <a:r>
              <a:rPr lang="ru-RU" dirty="0" smtClean="0"/>
              <a:t>Величина </a:t>
            </a:r>
            <a:r>
              <a:rPr lang="ru-RU" dirty="0"/>
              <a:t>∆H записывается после уравнения реакции и имеет знак, противоположный знаку Q.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термохимических уравнениях надо указывать агрегатное состояние исходных веществ и продуктов реакции. </a:t>
            </a:r>
          </a:p>
        </p:txBody>
      </p:sp>
    </p:spTree>
    <p:extLst>
      <p:ext uri="{BB962C8B-B14F-4D97-AF65-F5344CB8AC3E}">
        <p14:creationId xmlns:p14="http://schemas.microsoft.com/office/powerpoint/2010/main" val="159504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856312"/>
          </a:xfrm>
        </p:spPr>
        <p:txBody>
          <a:bodyPr/>
          <a:lstStyle/>
          <a:p>
            <a:r>
              <a:rPr lang="ru-RU" b="1" dirty="0"/>
              <a:t>Задача. </a:t>
            </a:r>
            <a:r>
              <a:rPr lang="ru-RU" dirty="0"/>
              <a:t>При взаимодействии одного моля азота с тремя молями водорода образуется два моля аммиака и выделяется 92кДж теплоты. Составьте термохимическое уравнение этой реакции. Все вещества газообразные.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en-US" sz="3200" dirty="0" smtClean="0"/>
              <a:t>N</a:t>
            </a:r>
            <a:r>
              <a:rPr lang="ru-RU" sz="3200" baseline="-25000" dirty="0"/>
              <a:t>2(г)</a:t>
            </a:r>
            <a:r>
              <a:rPr lang="ru-RU" sz="3200" dirty="0"/>
              <a:t> + 3Н</a:t>
            </a:r>
            <a:r>
              <a:rPr lang="ru-RU" sz="3200" baseline="-25000" dirty="0"/>
              <a:t>2(г)</a:t>
            </a:r>
            <a:r>
              <a:rPr lang="ru-RU" sz="3200" dirty="0"/>
              <a:t> = 2</a:t>
            </a:r>
            <a:r>
              <a:rPr lang="en-US" sz="3200" dirty="0"/>
              <a:t>NH</a:t>
            </a:r>
            <a:r>
              <a:rPr lang="ru-RU" sz="3200" baseline="-25000" dirty="0"/>
              <a:t>3(г)</a:t>
            </a:r>
            <a:r>
              <a:rPr lang="ru-RU" sz="3200" dirty="0"/>
              <a:t> + </a:t>
            </a:r>
            <a:r>
              <a:rPr lang="ru-RU" sz="3200" dirty="0" smtClean="0"/>
              <a:t>92кДж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Или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en-US" sz="3200" dirty="0" smtClean="0"/>
              <a:t>N</a:t>
            </a:r>
            <a:r>
              <a:rPr lang="ru-RU" sz="3200" baseline="-25000" dirty="0"/>
              <a:t>2(г)</a:t>
            </a:r>
            <a:r>
              <a:rPr lang="ru-RU" sz="3200" dirty="0"/>
              <a:t> + 3Н</a:t>
            </a:r>
            <a:r>
              <a:rPr lang="ru-RU" sz="3200" baseline="-25000" dirty="0"/>
              <a:t>2(г)</a:t>
            </a:r>
            <a:r>
              <a:rPr lang="ru-RU" sz="3200" dirty="0"/>
              <a:t> = 2</a:t>
            </a:r>
            <a:r>
              <a:rPr lang="en-US" sz="3200" dirty="0"/>
              <a:t>NH</a:t>
            </a:r>
            <a:r>
              <a:rPr lang="ru-RU" sz="3200" baseline="-25000" dirty="0"/>
              <a:t>3(г)</a:t>
            </a:r>
            <a:r>
              <a:rPr lang="ru-RU" sz="3200" dirty="0"/>
              <a:t> ; ∆Н</a:t>
            </a:r>
            <a:r>
              <a:rPr lang="ru-RU" sz="3200" baseline="30000" dirty="0"/>
              <a:t>о</a:t>
            </a:r>
            <a:r>
              <a:rPr lang="ru-RU" sz="3200" dirty="0"/>
              <a:t>= -92кДж</a:t>
            </a:r>
          </a:p>
        </p:txBody>
      </p:sp>
    </p:spTree>
    <p:extLst>
      <p:ext uri="{BB962C8B-B14F-4D97-AF65-F5344CB8AC3E}">
        <p14:creationId xmlns:p14="http://schemas.microsoft.com/office/powerpoint/2010/main" val="7763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Закон </a:t>
            </a:r>
            <a:r>
              <a:rPr lang="ru-RU" dirty="0"/>
              <a:t>Гесса: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тепловой </a:t>
            </a:r>
            <a:r>
              <a:rPr lang="ru-RU" sz="2800" dirty="0"/>
              <a:t>эффект химической реакции зависит только от природы и состояния исходных веществ и продуктов, но не зависит от пути процесса, т.е. от числа и характера промежуточных реакций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lnSpc>
                <a:spcPct val="160000"/>
              </a:lnSpc>
              <a:buNone/>
            </a:pPr>
            <a:r>
              <a:rPr lang="ru-RU" sz="2800" i="1" dirty="0" smtClean="0"/>
              <a:t>1) С</a:t>
            </a:r>
            <a:r>
              <a:rPr lang="ru-RU" sz="2800" i="1" baseline="-25000" dirty="0" smtClean="0"/>
              <a:t>(графит</a:t>
            </a:r>
            <a:r>
              <a:rPr lang="ru-RU" sz="2800" i="1" baseline="-25000" dirty="0"/>
              <a:t>)</a:t>
            </a:r>
            <a:r>
              <a:rPr lang="ru-RU" sz="2800" i="1" dirty="0"/>
              <a:t> + О</a:t>
            </a:r>
            <a:r>
              <a:rPr lang="ru-RU" sz="2800" i="1" baseline="-25000" dirty="0"/>
              <a:t>2(газ) </a:t>
            </a:r>
            <a:r>
              <a:rPr lang="ru-RU" sz="2800" i="1" dirty="0"/>
              <a:t>= СО</a:t>
            </a:r>
            <a:r>
              <a:rPr lang="ru-RU" sz="2800" i="1" baseline="-25000" dirty="0"/>
              <a:t>2(газ)</a:t>
            </a:r>
            <a:r>
              <a:rPr lang="ru-RU" sz="2800" i="1" dirty="0"/>
              <a:t> ;    </a:t>
            </a:r>
            <a:r>
              <a:rPr lang="ru-RU" sz="2800" i="1" dirty="0" smtClean="0"/>
              <a:t> ∆</a:t>
            </a:r>
            <a:r>
              <a:rPr lang="en-US" sz="2800" i="1" dirty="0"/>
              <a:t>H</a:t>
            </a:r>
            <a:r>
              <a:rPr lang="ru-RU" sz="2800" i="1" baseline="30000" dirty="0"/>
              <a:t>о</a:t>
            </a:r>
            <a:r>
              <a:rPr lang="ru-RU" sz="2800" i="1" baseline="-25000" dirty="0"/>
              <a:t>1</a:t>
            </a:r>
            <a:r>
              <a:rPr lang="ru-RU" sz="2800" i="1" dirty="0"/>
              <a:t>=-393,5кДж</a:t>
            </a:r>
            <a:endParaRPr lang="ru-RU" sz="2800" dirty="0"/>
          </a:p>
          <a:p>
            <a:pPr marL="0" indent="0">
              <a:lnSpc>
                <a:spcPct val="160000"/>
              </a:lnSpc>
              <a:buNone/>
            </a:pPr>
            <a:r>
              <a:rPr lang="ru-RU" sz="2800" i="1" dirty="0" smtClean="0"/>
              <a:t>2) С</a:t>
            </a:r>
            <a:r>
              <a:rPr lang="ru-RU" sz="2800" i="1" baseline="-25000" dirty="0" smtClean="0"/>
              <a:t>(графит</a:t>
            </a:r>
            <a:r>
              <a:rPr lang="ru-RU" sz="2800" i="1" baseline="-25000" dirty="0"/>
              <a:t>)</a:t>
            </a:r>
            <a:r>
              <a:rPr lang="ru-RU" sz="2800" i="1" dirty="0"/>
              <a:t> + 1/2О</a:t>
            </a:r>
            <a:r>
              <a:rPr lang="ru-RU" sz="2800" i="1" baseline="-25000" dirty="0"/>
              <a:t>2(газ) </a:t>
            </a:r>
            <a:r>
              <a:rPr lang="ru-RU" sz="2800" i="1" dirty="0"/>
              <a:t>= СО</a:t>
            </a:r>
            <a:r>
              <a:rPr lang="ru-RU" sz="2800" i="1" baseline="-25000" dirty="0"/>
              <a:t>(газ)</a:t>
            </a:r>
            <a:r>
              <a:rPr lang="ru-RU" sz="2800" i="1" dirty="0"/>
              <a:t> ; ∆H</a:t>
            </a:r>
            <a:r>
              <a:rPr lang="ru-RU" sz="2800" i="1" baseline="30000" dirty="0"/>
              <a:t>о</a:t>
            </a:r>
            <a:r>
              <a:rPr lang="ru-RU" sz="2800" i="1" baseline="-25000" dirty="0"/>
              <a:t>2</a:t>
            </a:r>
            <a:r>
              <a:rPr lang="ru-RU" sz="2800" i="1" dirty="0"/>
              <a:t>=-110,5кДж</a:t>
            </a:r>
            <a:endParaRPr lang="ru-RU" sz="2800" dirty="0"/>
          </a:p>
          <a:p>
            <a:pPr marL="0" indent="0">
              <a:lnSpc>
                <a:spcPct val="160000"/>
              </a:lnSpc>
              <a:buNone/>
            </a:pPr>
            <a:r>
              <a:rPr lang="ru-RU" sz="2800" i="1" dirty="0" smtClean="0"/>
              <a:t>    СО</a:t>
            </a:r>
            <a:r>
              <a:rPr lang="ru-RU" sz="2800" i="1" baseline="-25000" dirty="0" smtClean="0"/>
              <a:t>(газ</a:t>
            </a:r>
            <a:r>
              <a:rPr lang="ru-RU" sz="2800" i="1" baseline="-25000" dirty="0"/>
              <a:t>)</a:t>
            </a:r>
            <a:r>
              <a:rPr lang="ru-RU" sz="2800" i="1" dirty="0"/>
              <a:t> + 1/2О</a:t>
            </a:r>
            <a:r>
              <a:rPr lang="ru-RU" sz="2800" i="1" baseline="-25000" dirty="0"/>
              <a:t>2(газ) </a:t>
            </a:r>
            <a:r>
              <a:rPr lang="ru-RU" sz="2800" i="1" dirty="0"/>
              <a:t>= СО</a:t>
            </a:r>
            <a:r>
              <a:rPr lang="ru-RU" sz="2800" i="1" baseline="-25000" dirty="0"/>
              <a:t>2(газ)</a:t>
            </a:r>
            <a:r>
              <a:rPr lang="ru-RU" sz="2800" i="1" dirty="0"/>
              <a:t>; </a:t>
            </a:r>
            <a:r>
              <a:rPr lang="ru-RU" sz="2800" i="1" dirty="0" smtClean="0"/>
              <a:t>   ∆</a:t>
            </a:r>
            <a:r>
              <a:rPr lang="en-US" sz="2800" i="1" dirty="0"/>
              <a:t>H</a:t>
            </a:r>
            <a:r>
              <a:rPr lang="ru-RU" sz="2800" i="1" baseline="30000" dirty="0"/>
              <a:t>о</a:t>
            </a:r>
            <a:r>
              <a:rPr lang="ru-RU" sz="2800" i="1" baseline="-25000" dirty="0"/>
              <a:t>3</a:t>
            </a:r>
            <a:r>
              <a:rPr lang="ru-RU" sz="2800" i="1" dirty="0"/>
              <a:t>=-</a:t>
            </a:r>
            <a:r>
              <a:rPr lang="ru-RU" sz="2800" i="1" dirty="0" smtClean="0"/>
              <a:t>283,5кДж</a:t>
            </a:r>
          </a:p>
          <a:p>
            <a:pPr marL="0" indent="0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i="1" dirty="0"/>
              <a:t>∆</a:t>
            </a:r>
            <a:r>
              <a:rPr lang="en-US" sz="2800" i="1" dirty="0"/>
              <a:t>H</a:t>
            </a:r>
            <a:r>
              <a:rPr lang="ru-RU" sz="2800" i="1" baseline="30000" dirty="0"/>
              <a:t>о</a:t>
            </a:r>
            <a:r>
              <a:rPr lang="ru-RU" sz="2800" i="1" baseline="-25000" dirty="0"/>
              <a:t>1</a:t>
            </a:r>
            <a:r>
              <a:rPr lang="ru-RU" sz="2800" i="1" dirty="0"/>
              <a:t>=∆H</a:t>
            </a:r>
            <a:r>
              <a:rPr lang="ru-RU" sz="2800" i="1" baseline="30000" dirty="0"/>
              <a:t>о</a:t>
            </a:r>
            <a:r>
              <a:rPr lang="ru-RU" sz="2800" i="1" baseline="-25000" dirty="0"/>
              <a:t>2 </a:t>
            </a:r>
            <a:r>
              <a:rPr lang="ru-RU" sz="2800" i="1" dirty="0"/>
              <a:t>+∆</a:t>
            </a:r>
            <a:r>
              <a:rPr lang="en-US" sz="2800" i="1" dirty="0"/>
              <a:t>H</a:t>
            </a:r>
            <a:r>
              <a:rPr lang="ru-RU" sz="2800" i="1" baseline="30000" dirty="0"/>
              <a:t>о</a:t>
            </a:r>
            <a:r>
              <a:rPr lang="ru-RU" sz="2800" i="1" baseline="-25000" dirty="0"/>
              <a:t>3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2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Следствия из закона Гесса:</a:t>
            </a:r>
            <a:br>
              <a:rPr lang="ru-RU" dirty="0"/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lvl="0" indent="-457200">
                  <a:buFont typeface="+mj-lt"/>
                  <a:buAutoNum type="arabicPeriod"/>
                </a:pPr>
                <a:r>
                  <a:rPr lang="ru-RU" sz="2800" dirty="0"/>
                  <a:t>В случае обратимой реакции энтальпия прямой реакции = энтальпии обратной реакции с противоположным знаком</a:t>
                </a:r>
                <a:r>
                  <a:rPr lang="ru-RU" sz="2800" dirty="0" smtClean="0"/>
                  <a:t>:</a:t>
                </a:r>
              </a:p>
              <a:p>
                <a:pPr marL="0" lvl="0" indent="0">
                  <a:buNone/>
                </a:pPr>
                <a:endParaRPr lang="ru-RU" sz="2800" dirty="0"/>
              </a:p>
              <a:p>
                <a:pPr marL="0" indent="0" algn="ctr">
                  <a:buNone/>
                </a:pPr>
                <a:r>
                  <a:rPr lang="en-US" sz="2800" dirty="0" err="1"/>
                  <a:t>CaCO</a:t>
                </a:r>
                <a:r>
                  <a:rPr lang="ru-RU" sz="2800" baseline="-25000" dirty="0"/>
                  <a:t>3(</a:t>
                </a:r>
                <a:r>
                  <a:rPr lang="ru-RU" sz="2800" baseline="-25000" dirty="0" err="1"/>
                  <a:t>тв</a:t>
                </a:r>
                <a:r>
                  <a:rPr lang="ru-RU" sz="2800" baseline="-25000" dirty="0"/>
                  <a:t>)</a:t>
                </a:r>
                <a:r>
                  <a:rPr lang="ru-RU" sz="28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ru-RU" sz="2800" i="1">
                            <a:latin typeface="Cambria Math"/>
                          </a:rPr>
                        </m:ctrlPr>
                      </m:boxPr>
                      <m:e>
                        <m:groupChr>
                          <m:groupChrPr>
                            <m:chr m:val="→"/>
                            <m:vertJc m:val="bot"/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𝑡</m:t>
                            </m:r>
                          </m:e>
                        </m:groupChr>
                      </m:e>
                    </m:box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CaO</a:t>
                </a:r>
                <a:r>
                  <a:rPr lang="ru-RU" sz="2800" baseline="-25000" dirty="0"/>
                  <a:t>(</a:t>
                </a:r>
                <a:r>
                  <a:rPr lang="ru-RU" sz="2800" baseline="-25000" dirty="0" err="1"/>
                  <a:t>тв</a:t>
                </a:r>
                <a:r>
                  <a:rPr lang="ru-RU" sz="2800" baseline="-25000" dirty="0"/>
                  <a:t>)</a:t>
                </a:r>
                <a:r>
                  <a:rPr lang="ru-RU" sz="2800" dirty="0"/>
                  <a:t> + </a:t>
                </a:r>
                <a:r>
                  <a:rPr lang="en-US" sz="2800" dirty="0"/>
                  <a:t>CO</a:t>
                </a:r>
                <a:r>
                  <a:rPr lang="ru-RU" sz="2800" baseline="-25000" dirty="0"/>
                  <a:t>2(г)</a:t>
                </a:r>
                <a:r>
                  <a:rPr lang="ru-RU" sz="2800" dirty="0"/>
                  <a:t> ; ∆</a:t>
                </a:r>
                <a:r>
                  <a:rPr lang="en-US" sz="2800" dirty="0"/>
                  <a:t>H</a:t>
                </a:r>
                <a:r>
                  <a:rPr lang="ru-RU" sz="2800" dirty="0" smtClean="0"/>
                  <a:t>=178кДж</a:t>
                </a:r>
              </a:p>
              <a:p>
                <a:pPr marL="0" indent="0">
                  <a:buNone/>
                </a:pPr>
                <a:endParaRPr lang="ru-RU" sz="2800" dirty="0"/>
              </a:p>
              <a:p>
                <a:pPr marL="0" indent="0" algn="ctr">
                  <a:buNone/>
                </a:pPr>
                <a:r>
                  <a:rPr lang="en-US" sz="2800" dirty="0" err="1"/>
                  <a:t>CaO</a:t>
                </a:r>
                <a:r>
                  <a:rPr lang="ru-RU" sz="2800" baseline="-25000" dirty="0"/>
                  <a:t>(</a:t>
                </a:r>
                <a:r>
                  <a:rPr lang="ru-RU" sz="2800" baseline="-25000" dirty="0" err="1"/>
                  <a:t>тв</a:t>
                </a:r>
                <a:r>
                  <a:rPr lang="ru-RU" sz="2800" baseline="-25000" dirty="0"/>
                  <a:t>)</a:t>
                </a:r>
                <a:r>
                  <a:rPr lang="ru-RU" sz="2800" dirty="0"/>
                  <a:t> + </a:t>
                </a:r>
                <a:r>
                  <a:rPr lang="en-US" sz="2800" dirty="0"/>
                  <a:t>CO</a:t>
                </a:r>
                <a:r>
                  <a:rPr lang="ru-RU" sz="2800" baseline="-25000" dirty="0"/>
                  <a:t>2(г)</a:t>
                </a:r>
                <a:r>
                  <a:rPr lang="ru-RU" sz="2800" dirty="0"/>
                  <a:t> =  </a:t>
                </a:r>
                <a:r>
                  <a:rPr lang="en-US" sz="2800" dirty="0" err="1"/>
                  <a:t>CaCO</a:t>
                </a:r>
                <a:r>
                  <a:rPr lang="ru-RU" sz="2800" baseline="-25000" dirty="0"/>
                  <a:t>3(</a:t>
                </a:r>
                <a:r>
                  <a:rPr lang="ru-RU" sz="2800" baseline="-25000" dirty="0" err="1"/>
                  <a:t>тв</a:t>
                </a:r>
                <a:r>
                  <a:rPr lang="ru-RU" sz="2800" baseline="-25000" dirty="0"/>
                  <a:t>)</a:t>
                </a:r>
                <a:r>
                  <a:rPr lang="ru-RU" sz="2800" dirty="0"/>
                  <a:t> ; ∆</a:t>
                </a:r>
                <a:r>
                  <a:rPr lang="en-US" sz="2800" dirty="0"/>
                  <a:t>H</a:t>
                </a:r>
                <a:r>
                  <a:rPr lang="ru-RU" sz="2800" dirty="0"/>
                  <a:t>=-178кДж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33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473</TotalTime>
  <Words>863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Ясность</vt:lpstr>
      <vt:lpstr>Тепловой эффект химических реакций</vt:lpstr>
      <vt:lpstr>Презентация PowerPoint</vt:lpstr>
      <vt:lpstr>По тепловому эффекту реакции бывают:</vt:lpstr>
      <vt:lpstr>Презентация PowerPoint</vt:lpstr>
      <vt:lpstr>Презентация PowerPoint</vt:lpstr>
      <vt:lpstr>Презентация PowerPoint</vt:lpstr>
      <vt:lpstr>Презентация PowerPoint</vt:lpstr>
      <vt:lpstr>Закон Гесса: </vt:lpstr>
      <vt:lpstr>Следствия из закона Гесса: </vt:lpstr>
      <vt:lpstr>Следствия из закона Гесса: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Задача 9</vt:lpstr>
      <vt:lpstr>Задача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Тепловой эффект химических реакций</dc:title>
  <dc:creator>Анастасия Крапчатова</dc:creator>
  <cp:lastModifiedBy>User</cp:lastModifiedBy>
  <cp:revision>18</cp:revision>
  <dcterms:created xsi:type="dcterms:W3CDTF">2018-03-16T14:42:12Z</dcterms:created>
  <dcterms:modified xsi:type="dcterms:W3CDTF">2018-03-30T06:21:48Z</dcterms:modified>
</cp:coreProperties>
</file>