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ACD89CC-11AB-4156-B80A-B7B0651E719B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AF27CCD-7B9A-46EF-905F-E65665EB7CC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990656" cy="4267200"/>
          </a:xfrm>
        </p:spPr>
        <p:txBody>
          <a:bodyPr/>
          <a:lstStyle/>
          <a:p>
            <a:r>
              <a:rPr lang="ru-RU" dirty="0" smtClean="0"/>
              <a:t>Классификация химических реакций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9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784976" cy="1600200"/>
          </a:xfrm>
        </p:spPr>
        <p:txBody>
          <a:bodyPr/>
          <a:lstStyle/>
          <a:p>
            <a:r>
              <a:rPr lang="ru-RU" dirty="0" smtClean="0"/>
              <a:t>6. По наличию катализатора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Некаталитические реакции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Каталитические реакции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155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412776"/>
          </a:xfrm>
        </p:spPr>
        <p:txBody>
          <a:bodyPr/>
          <a:lstStyle/>
          <a:p>
            <a:pPr algn="l"/>
            <a:r>
              <a:rPr lang="ru-RU" sz="4400" dirty="0" smtClean="0"/>
              <a:t>1. По числу и составу исходных и образующихся веществ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txBody>
          <a:bodyPr>
            <a:normAutofit/>
          </a:bodyPr>
          <a:lstStyle/>
          <a:p>
            <a:r>
              <a:rPr lang="ru-RU" sz="3600" u="sng" dirty="0" smtClean="0">
                <a:solidFill>
                  <a:schemeClr val="tx1"/>
                </a:solidFill>
              </a:rPr>
              <a:t>Реакции соединения </a:t>
            </a:r>
            <a:r>
              <a:rPr lang="ru-RU" sz="3600" dirty="0" smtClean="0">
                <a:solidFill>
                  <a:schemeClr val="tx1"/>
                </a:solidFill>
              </a:rPr>
              <a:t>– это реакции, в ходе которых из двух или нескольких веществ образуется одно вещество более сложного состава</a:t>
            </a:r>
          </a:p>
          <a:p>
            <a:pPr marL="0" indent="0" algn="ctr">
              <a:buNone/>
            </a:pPr>
            <a:endParaRPr lang="ru-RU" sz="3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А + В = АВ</a:t>
            </a:r>
          </a:p>
        </p:txBody>
      </p:sp>
    </p:spTree>
    <p:extLst>
      <p:ext uri="{BB962C8B-B14F-4D97-AF65-F5344CB8AC3E}">
        <p14:creationId xmlns:p14="http://schemas.microsoft.com/office/powerpoint/2010/main" val="382587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28992" cy="980728"/>
          </a:xfrm>
        </p:spPr>
        <p:txBody>
          <a:bodyPr/>
          <a:lstStyle/>
          <a:p>
            <a:pPr algn="l"/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4785395"/>
          </a:xfrm>
        </p:spPr>
        <p:txBody>
          <a:bodyPr>
            <a:normAutofit/>
          </a:bodyPr>
          <a:lstStyle/>
          <a:p>
            <a:r>
              <a:rPr lang="ru-RU" sz="3600" u="sng" dirty="0">
                <a:solidFill>
                  <a:schemeClr val="tx1"/>
                </a:solidFill>
              </a:rPr>
              <a:t>Реакции разложения </a:t>
            </a:r>
            <a:r>
              <a:rPr lang="ru-RU" sz="3600" dirty="0">
                <a:solidFill>
                  <a:schemeClr val="tx1"/>
                </a:solidFill>
              </a:rPr>
              <a:t>– это реакции, при протекании которых из одного сложного вещества образуются два и более простых веществ.</a:t>
            </a:r>
          </a:p>
          <a:p>
            <a:endParaRPr lang="ru-RU" sz="3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АВ = А + В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96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>
            <a:noAutofit/>
          </a:bodyPr>
          <a:lstStyle/>
          <a:p>
            <a:r>
              <a:rPr lang="ru-RU" sz="3200" u="sng" dirty="0" smtClean="0">
                <a:solidFill>
                  <a:schemeClr val="tx1"/>
                </a:solidFill>
              </a:rPr>
              <a:t>Реакции замещения </a:t>
            </a:r>
            <a:r>
              <a:rPr lang="ru-RU" sz="3200" dirty="0" smtClean="0">
                <a:solidFill>
                  <a:schemeClr val="tx1"/>
                </a:solidFill>
              </a:rPr>
              <a:t>– это реакции между простыми и сложными веществами, при протекании которых атомы простого вещества заменяют атомы одного из элементов в молекуле сложного вещества. В результате образуются новое простое и новое сложное вещества.</a:t>
            </a:r>
            <a:endParaRPr lang="ru-R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А + ВС = В + АС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2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/>
          </a:bodyPr>
          <a:lstStyle/>
          <a:p>
            <a:r>
              <a:rPr lang="ru-RU" sz="3600" u="sng" dirty="0" smtClean="0">
                <a:solidFill>
                  <a:schemeClr val="tx1"/>
                </a:solidFill>
              </a:rPr>
              <a:t>Реакции обмена </a:t>
            </a:r>
            <a:r>
              <a:rPr lang="ru-RU" sz="3600" dirty="0" smtClean="0">
                <a:solidFill>
                  <a:schemeClr val="tx1"/>
                </a:solidFill>
              </a:rPr>
              <a:t>– это реакции между двумя сложными веществами, молекулы которых обмениваются своими составными частями.</a:t>
            </a:r>
          </a:p>
          <a:p>
            <a:endParaRPr lang="ru-RU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АВ + С</a:t>
            </a:r>
            <a:r>
              <a:rPr lang="en-US" sz="3600" b="1" dirty="0" smtClean="0">
                <a:solidFill>
                  <a:schemeClr val="tx1"/>
                </a:solidFill>
              </a:rPr>
              <a:t>D</a:t>
            </a:r>
            <a:r>
              <a:rPr lang="ru-RU" sz="3600" b="1" dirty="0" smtClean="0">
                <a:solidFill>
                  <a:schemeClr val="tx1"/>
                </a:solidFill>
              </a:rPr>
              <a:t> =</a:t>
            </a:r>
            <a:r>
              <a:rPr lang="en-US" sz="3600" b="1" dirty="0" smtClean="0">
                <a:solidFill>
                  <a:schemeClr val="tx1"/>
                </a:solidFill>
              </a:rPr>
              <a:t> AD + CB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43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4400" dirty="0" smtClean="0"/>
              <a:t>2. По изменению степени окисления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Реакции, идущие с изменением степени окисления (ОВР)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SO</a:t>
            </a:r>
            <a:r>
              <a:rPr lang="en-US" sz="2800" b="1" dirty="0" smtClean="0">
                <a:solidFill>
                  <a:schemeClr val="tx1"/>
                </a:solidFill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</a:rPr>
              <a:t> + O</a:t>
            </a:r>
            <a:r>
              <a:rPr lang="en-US" sz="2800" b="1" dirty="0" smtClean="0">
                <a:solidFill>
                  <a:schemeClr val="tx1"/>
                </a:solidFill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</a:rPr>
              <a:t> = SO</a:t>
            </a:r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Реакции, идущие без изменения степени окисления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CaCO</a:t>
            </a:r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r>
              <a:rPr lang="en-US" sz="3600" b="1" dirty="0" smtClean="0">
                <a:solidFill>
                  <a:schemeClr val="tx1"/>
                </a:solidFill>
              </a:rPr>
              <a:t> = </a:t>
            </a:r>
            <a:r>
              <a:rPr lang="en-US" sz="3600" b="1" dirty="0" err="1" smtClean="0">
                <a:solidFill>
                  <a:schemeClr val="tx1"/>
                </a:solidFill>
              </a:rPr>
              <a:t>CaO</a:t>
            </a:r>
            <a:r>
              <a:rPr lang="en-US" sz="3600" b="1" dirty="0" smtClean="0">
                <a:solidFill>
                  <a:schemeClr val="tx1"/>
                </a:solidFill>
              </a:rPr>
              <a:t> + CO</a:t>
            </a:r>
            <a:r>
              <a:rPr lang="en-US" sz="2800" b="1" dirty="0" smtClean="0">
                <a:solidFill>
                  <a:schemeClr val="tx1"/>
                </a:solidFill>
              </a:rPr>
              <a:t>2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2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268760"/>
          </a:xfrm>
        </p:spPr>
        <p:txBody>
          <a:bodyPr/>
          <a:lstStyle/>
          <a:p>
            <a:pPr algn="l"/>
            <a:r>
              <a:rPr lang="en-US" sz="4400" dirty="0" smtClean="0"/>
              <a:t>3</a:t>
            </a:r>
            <a:r>
              <a:rPr lang="ru-RU" sz="4400" dirty="0" smtClean="0"/>
              <a:t>. По признаку обратимости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641379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Обратимые реакции – это реакции, которые протекают одновременно в прямом и обратном направлениях.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+ 3H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↔2 NH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Необратимые реакции – это реакции, протекающие только в одном направлении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AgNO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AgCl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NaNO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9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96752"/>
          </a:xfrm>
        </p:spPr>
        <p:txBody>
          <a:bodyPr/>
          <a:lstStyle/>
          <a:p>
            <a:pPr algn="l"/>
            <a:r>
              <a:rPr lang="en-US" dirty="0" smtClean="0"/>
              <a:t>4. </a:t>
            </a:r>
            <a:r>
              <a:rPr lang="ru-RU" dirty="0" smtClean="0"/>
              <a:t>По тепловому эффекту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641379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Экзотермические реакции – реакции, идущие с выделением теплоты (</a:t>
            </a:r>
            <a:r>
              <a:rPr lang="en-US" sz="3600" dirty="0" smtClean="0">
                <a:solidFill>
                  <a:schemeClr val="tx1"/>
                </a:solidFill>
              </a:rPr>
              <a:t>Q&gt;0)</a:t>
            </a:r>
            <a:endParaRPr lang="ru-RU" sz="4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Эндотермические реакции – реакции, идущие с поглощением теплоты (</a:t>
            </a:r>
            <a:r>
              <a:rPr lang="en-US" sz="3600" dirty="0" smtClean="0">
                <a:solidFill>
                  <a:schemeClr val="tx1"/>
                </a:solidFill>
              </a:rPr>
              <a:t>Q&lt;</a:t>
            </a:r>
            <a:r>
              <a:rPr lang="ru-RU" sz="3600" dirty="0" smtClean="0">
                <a:solidFill>
                  <a:schemeClr val="tx1"/>
                </a:solidFill>
              </a:rPr>
              <a:t>0)</a:t>
            </a:r>
            <a:endParaRPr lang="en-US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6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301608" cy="1520180"/>
          </a:xfrm>
        </p:spPr>
        <p:txBody>
          <a:bodyPr/>
          <a:lstStyle/>
          <a:p>
            <a:pPr algn="l"/>
            <a:r>
              <a:rPr lang="ru-RU" sz="4400" dirty="0" smtClean="0"/>
              <a:t>5.</a:t>
            </a:r>
            <a:r>
              <a:rPr lang="ru-RU" sz="4400" dirty="0"/>
              <a:t> По однородности системы</a:t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Гетерогенные реакции – в которой реагирующие вещества находятся в </a:t>
            </a:r>
            <a:r>
              <a:rPr lang="ru-RU" sz="3600" dirty="0" smtClean="0">
                <a:solidFill>
                  <a:schemeClr val="tx1"/>
                </a:solidFill>
              </a:rPr>
              <a:t>разных фазах.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Гомогенные реакции – в которой реагирующие вещества находятся в одной фазе.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376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Кутюр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245</TotalTime>
  <Words>277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Классификация химических реакций</vt:lpstr>
      <vt:lpstr>1. По числу и составу исходных и образующихся веществ</vt:lpstr>
      <vt:lpstr>Презентация PowerPoint</vt:lpstr>
      <vt:lpstr>Презентация PowerPoint</vt:lpstr>
      <vt:lpstr>Презентация PowerPoint</vt:lpstr>
      <vt:lpstr>2. По изменению степени окисления</vt:lpstr>
      <vt:lpstr>3. По признаку обратимости</vt:lpstr>
      <vt:lpstr>4. По тепловому эффекту</vt:lpstr>
      <vt:lpstr>5. По однородности системы </vt:lpstr>
      <vt:lpstr>6. По наличию катализатора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химических реакций</dc:title>
  <dc:creator>User</dc:creator>
  <cp:lastModifiedBy>User</cp:lastModifiedBy>
  <cp:revision>10</cp:revision>
  <dcterms:created xsi:type="dcterms:W3CDTF">2018-03-28T07:57:37Z</dcterms:created>
  <dcterms:modified xsi:type="dcterms:W3CDTF">2018-04-14T07:33:38Z</dcterms:modified>
</cp:coreProperties>
</file>