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432ABC-8811-4CAD-B4FC-8D3DDEB3FC53}" type="datetimeFigureOut">
              <a:rPr lang="ru-RU" smtClean="0"/>
              <a:t>05.05.2018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8E100B9-E80C-4E7E-A0C2-C5C2572D3BB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b="1" dirty="0" smtClean="0"/>
              <a:t>Основания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4449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Сколько граммов </a:t>
            </a:r>
            <a:r>
              <a:rPr lang="en-US" sz="4000" dirty="0" smtClean="0"/>
              <a:t>Fe(OH)3</a:t>
            </a:r>
            <a:r>
              <a:rPr lang="ru-RU" sz="4000" dirty="0" smtClean="0"/>
              <a:t> надо разложить, чтобы получить 0,95г </a:t>
            </a:r>
            <a:r>
              <a:rPr lang="en-US" sz="4000" dirty="0" smtClean="0"/>
              <a:t>Fe2O3</a:t>
            </a:r>
            <a:r>
              <a:rPr lang="ru-RU" sz="4000" dirty="0" smtClean="0"/>
              <a:t>?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3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193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4000" dirty="0" smtClean="0"/>
              <a:t>Основания – это сложные вещества, состоящие из атома металла, связанного с одной или несколькими гидроксильными группами ОН.</a:t>
            </a:r>
          </a:p>
          <a:p>
            <a:pPr marL="114300" indent="0">
              <a:buNone/>
            </a:pPr>
            <a:endParaRPr lang="ru-RU" sz="4000" dirty="0"/>
          </a:p>
          <a:p>
            <a:pPr marL="114300" indent="0" algn="ctr">
              <a:buNone/>
            </a:pPr>
            <a:r>
              <a:rPr lang="ru-RU" sz="4000" dirty="0" err="1" smtClean="0"/>
              <a:t>Ме</a:t>
            </a:r>
            <a:r>
              <a:rPr lang="ru-RU" sz="4000" dirty="0" smtClean="0"/>
              <a:t>(ОН)</a:t>
            </a:r>
            <a:r>
              <a:rPr lang="en-US" sz="2800" dirty="0" smtClean="0"/>
              <a:t>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8676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600" dirty="0"/>
              <a:t>р</a:t>
            </a:r>
            <a:r>
              <a:rPr lang="ru-RU" sz="3600" dirty="0" smtClean="0"/>
              <a:t>астворимые                 нерастворимые</a:t>
            </a:r>
          </a:p>
          <a:p>
            <a:pPr marL="0" indent="0">
              <a:buNone/>
            </a:pPr>
            <a:r>
              <a:rPr lang="ru-RU" sz="3600" dirty="0" smtClean="0"/>
              <a:t>  (щелочи)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</a:rPr>
              <a:t>Основания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483768" y="1268760"/>
            <a:ext cx="216024" cy="136815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796136" y="1268760"/>
            <a:ext cx="216024" cy="136815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07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640960" cy="4827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1. Диссоциация в водном растворе и изменение окраски индикатора</a:t>
            </a:r>
          </a:p>
          <a:p>
            <a:pPr marL="0" indent="0">
              <a:buNone/>
            </a:pPr>
            <a:r>
              <a:rPr lang="ru-RU" sz="3200" dirty="0" smtClean="0"/>
              <a:t>2. Взаимодействие с кислотами</a:t>
            </a:r>
          </a:p>
          <a:p>
            <a:pPr marL="0" indent="0">
              <a:buNone/>
            </a:pPr>
            <a:r>
              <a:rPr lang="ru-RU" sz="3200" dirty="0" smtClean="0"/>
              <a:t>3. Взаимодействие с кислотными оксидами</a:t>
            </a:r>
          </a:p>
          <a:p>
            <a:pPr marL="0" indent="0">
              <a:buNone/>
            </a:pPr>
            <a:r>
              <a:rPr lang="ru-RU" sz="3200" dirty="0" smtClean="0"/>
              <a:t>4.Взаимодействие с солью</a:t>
            </a:r>
          </a:p>
          <a:p>
            <a:pPr marL="0" indent="0">
              <a:buNone/>
            </a:pPr>
            <a:r>
              <a:rPr lang="ru-RU" sz="3200" dirty="0"/>
              <a:t>5</a:t>
            </a:r>
            <a:r>
              <a:rPr lang="ru-RU" sz="3200" dirty="0" smtClean="0"/>
              <a:t>. Нерастворимые основания при нагревании разлагаются до основного оксида</a:t>
            </a:r>
          </a:p>
          <a:p>
            <a:pPr marL="0" indent="0">
              <a:buNone/>
            </a:pPr>
            <a:r>
              <a:rPr lang="ru-RU" sz="3200" dirty="0" smtClean="0"/>
              <a:t>6. Взаимодействие с металлами, образующими амфотерные соединения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52400"/>
            <a:ext cx="8219256" cy="972344"/>
          </a:xfrm>
        </p:spPr>
        <p:txBody>
          <a:bodyPr/>
          <a:lstStyle/>
          <a:p>
            <a:pPr algn="ctr"/>
            <a:r>
              <a:rPr lang="ru-RU" b="1" dirty="0" smtClean="0"/>
              <a:t>Химические свойства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0768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7. Взаимодействие амфотерных оснований с щелочами 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9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200" dirty="0" smtClean="0"/>
              <a:t> растворимых оснований:</a:t>
            </a:r>
          </a:p>
          <a:p>
            <a:pPr marL="0" indent="0">
              <a:buNone/>
            </a:pPr>
            <a:r>
              <a:rPr lang="ru-RU" sz="3200" dirty="0" smtClean="0"/>
              <a:t>1. Взаимодействие металла с водой</a:t>
            </a:r>
          </a:p>
          <a:p>
            <a:pPr marL="0" indent="0">
              <a:buNone/>
            </a:pPr>
            <a:r>
              <a:rPr lang="ru-RU" sz="3200" dirty="0" smtClean="0"/>
              <a:t>2. Взаимодействие основного оксида с водой 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200" dirty="0" smtClean="0"/>
              <a:t> нерастворимых оснований: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ru-RU" sz="3200" dirty="0" smtClean="0"/>
              <a:t>1. Взаимодействие основания с солью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Получение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47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err="1" smtClean="0"/>
              <a:t>LiOH</a:t>
            </a:r>
            <a:r>
              <a:rPr lang="en-US" sz="3200" dirty="0" smtClean="0"/>
              <a:t>,  NO,  Al2O3,  Zn(OH)2, </a:t>
            </a:r>
            <a:r>
              <a:rPr lang="en-US" sz="3200" dirty="0" err="1" smtClean="0"/>
              <a:t>CaO</a:t>
            </a:r>
            <a:r>
              <a:rPr lang="en-US" sz="3200" dirty="0" smtClean="0"/>
              <a:t>, SiO2, </a:t>
            </a:r>
            <a:r>
              <a:rPr lang="en-US" sz="3200" dirty="0" err="1" smtClean="0"/>
              <a:t>NaOH</a:t>
            </a:r>
            <a:r>
              <a:rPr lang="en-US" sz="3200" dirty="0" smtClean="0"/>
              <a:t>, Mn2O7,  Cr2O3, Fe(OH)2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Задание. Распределите химические формулы в таблицу: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61517"/>
              </p:ext>
            </p:extLst>
          </p:nvPr>
        </p:nvGraphicFramePr>
        <p:xfrm>
          <a:off x="251520" y="3212976"/>
          <a:ext cx="8640960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  <a:gridCol w="1440160"/>
              </a:tblGrid>
              <a:tr h="929648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Основный оксид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Амфотерный оксид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Кислотный оксид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Несолеобразующий</a:t>
                      </a:r>
                      <a:r>
                        <a:rPr lang="ru-RU" baseline="0" dirty="0" smtClean="0"/>
                        <a:t> оксид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Щелочь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Нерастворимое основание</a:t>
                      </a:r>
                      <a:endParaRPr lang="ru-RU" dirty="0"/>
                    </a:p>
                  </a:txBody>
                  <a:tcPr/>
                </a:tc>
              </a:tr>
              <a:tr h="9425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4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4000" dirty="0" smtClean="0"/>
              <a:t>КОН</a:t>
            </a:r>
          </a:p>
          <a:p>
            <a:pPr marL="514350" indent="-514350">
              <a:buAutoNum type="arabicParenR"/>
            </a:pPr>
            <a:r>
              <a:rPr lang="en-US" sz="4000" dirty="0" err="1" smtClean="0"/>
              <a:t>Ca</a:t>
            </a:r>
            <a:r>
              <a:rPr lang="en-US" sz="4000" dirty="0" smtClean="0"/>
              <a:t>(OH)2</a:t>
            </a:r>
          </a:p>
          <a:p>
            <a:pPr marL="514350" indent="-514350">
              <a:buAutoNum type="arabicParenR"/>
            </a:pPr>
            <a:r>
              <a:rPr lang="en-US" sz="4000" dirty="0" smtClean="0"/>
              <a:t>Fe(OH)3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2. Получите следующие основания: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2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Al, </a:t>
            </a:r>
          </a:p>
          <a:p>
            <a:pPr marL="0" indent="0">
              <a:buNone/>
            </a:pPr>
            <a:r>
              <a:rPr lang="en-US" sz="3600" b="1" dirty="0" smtClean="0"/>
              <a:t>AL2O3, </a:t>
            </a:r>
          </a:p>
          <a:p>
            <a:pPr marL="0" indent="0">
              <a:buNone/>
            </a:pPr>
            <a:r>
              <a:rPr lang="en-US" sz="3600" b="1" dirty="0" smtClean="0"/>
              <a:t>S, </a:t>
            </a:r>
          </a:p>
          <a:p>
            <a:pPr marL="0" indent="0">
              <a:buNone/>
            </a:pPr>
            <a:r>
              <a:rPr lang="en-US" sz="3600" b="1" dirty="0" smtClean="0"/>
              <a:t>SO2, </a:t>
            </a:r>
          </a:p>
          <a:p>
            <a:pPr marL="0" indent="0">
              <a:buNone/>
            </a:pPr>
            <a:r>
              <a:rPr lang="en-US" sz="3600" b="1" dirty="0" smtClean="0"/>
              <a:t>H2SO4, </a:t>
            </a:r>
          </a:p>
          <a:p>
            <a:pPr marL="0" indent="0">
              <a:buNone/>
            </a:pPr>
            <a:r>
              <a:rPr lang="en-US" sz="3600" b="1" dirty="0" smtClean="0"/>
              <a:t>Na2SO4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3. С какими из веществ будет реагировать КОН?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286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87</TotalTime>
  <Words>193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Основания</vt:lpstr>
      <vt:lpstr>Презентация PowerPoint</vt:lpstr>
      <vt:lpstr>Основания</vt:lpstr>
      <vt:lpstr>Химические свойства</vt:lpstr>
      <vt:lpstr>Презентация PowerPoint</vt:lpstr>
      <vt:lpstr>Получение</vt:lpstr>
      <vt:lpstr>Задание. Распределите химические формулы в таблицу:</vt:lpstr>
      <vt:lpstr>Задание 2. Получите следующие основания:</vt:lpstr>
      <vt:lpstr>Задание 3. С какими из веществ будет реагировать КОН?</vt:lpstr>
      <vt:lpstr>Задача.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Основания</dc:title>
  <dc:creator>Анастасия Крапчатова</dc:creator>
  <cp:lastModifiedBy>User</cp:lastModifiedBy>
  <cp:revision>6</cp:revision>
  <dcterms:created xsi:type="dcterms:W3CDTF">2018-05-04T17:09:22Z</dcterms:created>
  <dcterms:modified xsi:type="dcterms:W3CDTF">2018-05-05T06:02:30Z</dcterms:modified>
</cp:coreProperties>
</file>