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1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49E7AD-EC27-49BB-87A5-7CAE320B33CE}">
          <p14:sldIdLst>
            <p14:sldId id="257"/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5"/>
            <p14:sldId id="276"/>
            <p14:sldId id="277"/>
            <p14:sldId id="278"/>
            <p14:sldId id="271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5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6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DADAB3-68F0-450A-8F92-6F31BE44573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4C84C3-B6B1-49A8-A19E-467D8D8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Организация локальных сетей.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3416424" cy="62292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1200" dirty="0" smtClean="0">
                <a:solidFill>
                  <a:srgbClr val="000000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5"/>
            <a:ext cx="4978896" cy="1434455"/>
          </a:xfrm>
        </p:spPr>
        <p:txBody>
          <a:bodyPr/>
          <a:lstStyle/>
          <a:p>
            <a:r>
              <a:rPr lang="ru-RU" dirty="0" smtClean="0"/>
              <a:t>Волоконно-оптические кабели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916832"/>
            <a:ext cx="4402832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передают данные в виде световых импульсов по стеклянным проводам.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07307"/>
            <a:ext cx="34112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4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Концентратор  (ХАБ)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устройство, объединяющее несколько         ( от 5 до 48)  ветвей звёздообразной локальной сети и передающее информационные пакеты во  все ветви одинаково.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377" y="3976746"/>
            <a:ext cx="2874616" cy="28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9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Коммутатор (СВИЧ)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43634"/>
            <a:ext cx="8229600" cy="4525963"/>
          </a:xfrm>
        </p:spPr>
        <p:txBody>
          <a:bodyPr/>
          <a:lstStyle/>
          <a:p>
            <a:r>
              <a:rPr lang="ru-RU" dirty="0" smtClean="0"/>
              <a:t> делает то же самое, но обеспечивает передачу пакетов в заданные ветви.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 обеспечивает оптимизацию потоков данных в сети и повышение защищённости от несанкционированного проникновения.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681194"/>
            <a:ext cx="2771800" cy="21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3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Маршрутизатор (РОУТЕР)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268761"/>
            <a:ext cx="7614815" cy="3456384"/>
          </a:xfrm>
        </p:spPr>
        <p:txBody>
          <a:bodyPr/>
          <a:lstStyle/>
          <a:p>
            <a:r>
              <a:rPr lang="ru-RU" dirty="0" smtClean="0"/>
              <a:t>  устройство, выполняющее пересылку данных между двумя  сетями, как локальными, так и глобальными.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 сути он является специализированным микрокомпьютером, имеет собственный процессор, оперативную и постоянную память, операционную систему.</a:t>
            </a:r>
            <a:endParaRPr lang="ru-RU" dirty="0"/>
          </a:p>
        </p:txBody>
      </p:sp>
      <p:pic>
        <p:nvPicPr>
          <p:cNvPr id="11266" name="Picture 2" descr="http://im8-tub-ru.yandex.net/i?id=140416567-4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047" y="4725144"/>
            <a:ext cx="224660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7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ru-RU" dirty="0" smtClean="0"/>
              <a:t>Топологии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484784"/>
            <a:ext cx="2987824" cy="4353347"/>
          </a:xfrm>
        </p:spPr>
        <p:txBody>
          <a:bodyPr/>
          <a:lstStyle/>
          <a:p>
            <a:r>
              <a:rPr lang="ru-RU" dirty="0" smtClean="0"/>
              <a:t>Кольцевая</a:t>
            </a:r>
          </a:p>
          <a:p>
            <a:r>
              <a:rPr lang="ru-RU" dirty="0" smtClean="0"/>
              <a:t>Радиальная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 звезда)</a:t>
            </a:r>
          </a:p>
          <a:p>
            <a:r>
              <a:rPr lang="ru-RU" dirty="0" smtClean="0"/>
              <a:t>Шина</a:t>
            </a:r>
          </a:p>
          <a:p>
            <a:r>
              <a:rPr lang="ru-RU" dirty="0" smtClean="0"/>
              <a:t>Древовидная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5843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0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операционная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обеспечивает  совместное использование не только аппаратных ресурсов сети  (принтеров, накопителей и т. д), но и распределённых коллективных технологий при выполнении разнообразных работ 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наиболее распространены сетевые ОС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Novell NetWare,   Linux, Windows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908720"/>
            <a:ext cx="4536504" cy="45979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Информация в сетях передаётся отдельными порциями </a:t>
            </a:r>
            <a:r>
              <a:rPr lang="ru-RU" b="1" dirty="0" smtClean="0"/>
              <a:t> ПАКЕТАМИ</a:t>
            </a:r>
            <a:r>
              <a:rPr lang="ru-RU" dirty="0" smtClean="0"/>
              <a:t>, причём длина этих пакетов строго ограничена </a:t>
            </a:r>
            <a:r>
              <a:rPr lang="ru-RU" dirty="0"/>
              <a:t>(</a:t>
            </a:r>
            <a:r>
              <a:rPr lang="ru-RU" dirty="0" smtClean="0"/>
              <a:t>несколько килобайт)</a:t>
            </a:r>
            <a:endParaRPr lang="ru-RU" dirty="0"/>
          </a:p>
        </p:txBody>
      </p:sp>
      <p:pic>
        <p:nvPicPr>
          <p:cNvPr id="13315" name="Picture 3" descr="C:\Users\school\AppData\Local\Microsoft\Windows\Temporary Internet Files\Content.IE5\8F9SMM6O\MC90023393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5599"/>
            <a:ext cx="3827519" cy="41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  <a:br>
              <a:rPr lang="ru-RU" dirty="0" smtClean="0"/>
            </a:br>
            <a:r>
              <a:rPr lang="ru-RU" dirty="0" smtClean="0"/>
              <a:t> «КЛИЕНТ –СЕРВЕР»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глубокое разделение функций компьютеров с сети.</a:t>
            </a:r>
            <a:endParaRPr lang="ru-RU" dirty="0"/>
          </a:p>
        </p:txBody>
      </p:sp>
      <p:pic>
        <p:nvPicPr>
          <p:cNvPr id="14339" name="Picture 3" descr="C:\Users\school\AppData\Local\Microsoft\Windows\Temporary Internet Files\Content.IE5\9EJ5SER4\MC900442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082833" cy="25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клиента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предоставление пользовательского интерфейса , ориентированного на нужды пользователя;</a:t>
            </a:r>
          </a:p>
          <a:p>
            <a:r>
              <a:rPr lang="ru-RU" dirty="0"/>
              <a:t> </a:t>
            </a:r>
            <a:r>
              <a:rPr lang="ru-RU" dirty="0" smtClean="0"/>
              <a:t> формирование запросов к серверу;</a:t>
            </a:r>
          </a:p>
          <a:p>
            <a:r>
              <a:rPr lang="ru-RU" dirty="0"/>
              <a:t> </a:t>
            </a:r>
            <a:r>
              <a:rPr lang="ru-RU" dirty="0" smtClean="0"/>
              <a:t> анализ ответов сервера на  запросы и предъявление их пользователю.</a:t>
            </a:r>
            <a:endParaRPr lang="ru-RU" dirty="0"/>
          </a:p>
        </p:txBody>
      </p:sp>
      <p:pic>
        <p:nvPicPr>
          <p:cNvPr id="15362" name="Picture 2" descr="C:\Users\school\AppData\Local\Microsoft\Windows\Temporary Internet Files\Content.IE5\3BT4KLVO\MC90041256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332" y="4293096"/>
            <a:ext cx="287547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функция сервера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выполнение специфических  действий  по запросам  клиента  (например, решения сложной математической задачи, поиск данных  в базе данных, соединение клиента с другим клиентом и  т. </a:t>
            </a:r>
            <a:r>
              <a:rPr lang="ru-RU" dirty="0"/>
              <a:t>д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16386" name="Picture 2" descr="C:\Users\school\AppData\Local\Microsoft\Windows\Temporary Internet Files\Content.IE5\8D9YE9SK\MP900409629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411760" cy="27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Локальная сеть -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объединение нескольких компьютеров, расположенных на небольшом расстоянии друг от друга (обычно в пределах одного здания) для совместного решения информационных, </a:t>
            </a:r>
            <a:r>
              <a:rPr lang="ru-RU" dirty="0"/>
              <a:t>в</a:t>
            </a:r>
            <a:r>
              <a:rPr lang="ru-RU" dirty="0" smtClean="0"/>
              <a:t>ычислительных, учебных и других задач. </a:t>
            </a:r>
            <a:endParaRPr lang="ru-RU" dirty="0"/>
          </a:p>
        </p:txBody>
      </p:sp>
      <p:pic>
        <p:nvPicPr>
          <p:cNvPr id="2050" name="Picture 2" descr="C:\Users\school\AppData\Local\Microsoft\Windows\Temporary Internet Files\Content.IE5\LPA12KVZ\MC90043934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274687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0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0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dirty="0"/>
              <a:t>Разграничение прав доступа в локальной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16088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560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Каждый </a:t>
            </a:r>
            <a:r>
              <a:rPr lang="ru-RU" sz="2800" dirty="0"/>
              <a:t>пользователь </a:t>
            </a:r>
            <a:r>
              <a:rPr lang="ru-RU" sz="2800" dirty="0" smtClean="0"/>
              <a:t>при работе в локальной получает </a:t>
            </a:r>
            <a:r>
              <a:rPr lang="ru-RU" sz="2800" dirty="0"/>
              <a:t>в распоряжение не только свой собственный диск, но и дисковое пространство любой машины, включенной в сеть (естественно, со всем его содержимым</a:t>
            </a:r>
            <a:r>
              <a:rPr lang="ru-RU" sz="2800" dirty="0" smtClean="0"/>
              <a:t>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https://avatars.mds.yandex.net/get-zen_doc/127510/pub_5abbc64179885e3439fcd97d_5abbce8e610493f1abe5a917/scale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99985"/>
            <a:ext cx="4778896" cy="3385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4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любой пользователь сети мог располагать вашим дисковым пространством, надо установить на компьютере соответствующий режим </a:t>
            </a:r>
            <a:r>
              <a:rPr lang="ru-RU" sz="2000" dirty="0" smtClean="0">
                <a:solidFill>
                  <a:srgbClr val="C00000"/>
                </a:solidFill>
              </a:rPr>
              <a:t>разрешения подобных операций с помощью драйвера сети.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 связи с этим весьма актуальным является вопрос защиты данных вашего дискового пространства от их возможной порчи (возможно, непреднамеренной) со стороны других пользователей сети. </a:t>
            </a:r>
          </a:p>
          <a:p>
            <a:r>
              <a:rPr lang="ru-RU" sz="2000" dirty="0" smtClean="0"/>
              <a:t>При желании можно установить режим </a:t>
            </a:r>
            <a:r>
              <a:rPr lang="ru-RU" sz="2000" dirty="0" smtClean="0">
                <a:solidFill>
                  <a:srgbClr val="C00000"/>
                </a:solidFill>
              </a:rPr>
              <a:t>«только для чтения», </a:t>
            </a:r>
            <a:r>
              <a:rPr lang="ru-RU" sz="2000" dirty="0" smtClean="0"/>
              <a:t>не позволяющий другим пользователям ничего удалять с вашего диска, или </a:t>
            </a:r>
            <a:r>
              <a:rPr lang="ru-RU" sz="2000" dirty="0" smtClean="0">
                <a:solidFill>
                  <a:srgbClr val="C00000"/>
                </a:solidFill>
              </a:rPr>
              <a:t>«открыть» </a:t>
            </a:r>
            <a:r>
              <a:rPr lang="ru-RU" sz="2000" dirty="0" smtClean="0"/>
              <a:t>для просмотра не весь диск, а лишь одну или несколько директорий.</a:t>
            </a:r>
          </a:p>
        </p:txBody>
      </p:sp>
      <p:pic>
        <p:nvPicPr>
          <p:cNvPr id="23554" name="Picture 2" descr="https://im0-tub-ru.yandex.net/i?id=b3a1d28af15e5dc6e2cc4a75a49810d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437365" cy="2791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6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каждой локальной сети </a:t>
            </a:r>
            <a:r>
              <a:rPr lang="ru-RU" sz="2000" u="sng" dirty="0" smtClean="0"/>
              <a:t>всегда есть возможность обмена между пользователями</a:t>
            </a:r>
            <a:r>
              <a:rPr lang="ru-RU" sz="2000" dirty="0" smtClean="0"/>
              <a:t> текстовыми сообщениями и файлами, что для любой организации является немаловажным преимуществом, позволяющим избавиться от утомительной беготни сотрудников по различным отделам данного учреждения и использования служебного телефона для звонков в соседнюю комнату.</a:t>
            </a:r>
            <a:endParaRPr lang="ru-RU" sz="2000" dirty="0"/>
          </a:p>
        </p:txBody>
      </p:sp>
      <p:pic>
        <p:nvPicPr>
          <p:cNvPr id="1026" name="Picture 2" descr="https://avatars.mds.yandex.net/get-zen_doc/1880127/pub_5da827e8b477bf00ad8667c6_5da82873b477bf00ad8667d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453830" cy="3630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Физически обмен данными в сети осуществляется так: каждая из машин, включенных в сеть, имеет свой собственный номер — </a:t>
            </a:r>
            <a:r>
              <a:rPr lang="ru-RU" sz="2400" dirty="0" smtClean="0">
                <a:solidFill>
                  <a:srgbClr val="FF0000"/>
                </a:solidFill>
              </a:rPr>
              <a:t>идентификатор</a:t>
            </a:r>
            <a:r>
              <a:rPr lang="ru-RU" sz="2400" dirty="0" smtClean="0"/>
              <a:t>; информация от конкретного компьютера поступает в сеть в виде отдельных порций, их называют </a:t>
            </a:r>
            <a:r>
              <a:rPr lang="ru-RU" sz="2400" u="sng" dirty="0" smtClean="0"/>
              <a:t>пакетами. </a:t>
            </a:r>
          </a:p>
        </p:txBody>
      </p:sp>
      <p:pic>
        <p:nvPicPr>
          <p:cNvPr id="11266" name="Picture 2" descr="http://mayoroven.ru/docum/intuit/course-960-html/i/6/04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715247" cy="297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pPr algn="ctr"/>
            <a:r>
              <a:rPr lang="ru-RU" sz="2800" dirty="0" smtClean="0"/>
              <a:t>Пакеты снабжаются информацией о том, какой машине в сети они предназначены. Далее пакет свободно перемещается по сети, сравнивая свой номер с идентификатором каждой конкретной машины. В случае их совпадения сообщение передается данной машине. </a:t>
            </a:r>
          </a:p>
          <a:p>
            <a:pPr algn="ctr"/>
            <a:r>
              <a:rPr lang="ru-RU" sz="2800" dirty="0" smtClean="0"/>
              <a:t>Следует заметить, что рассылка данных и сообщений по сети возможна одновременно для всех пользователей этой сети: можно, например, послать сообщение не одному конкретному пользователю, а группе пользователей или всем пользователям сети одновременно, в том числе и себе самому.</a:t>
            </a:r>
            <a:endParaRPr lang="ru-RU" sz="2800" dirty="0"/>
          </a:p>
        </p:txBody>
      </p:sp>
      <p:sp>
        <p:nvSpPr>
          <p:cNvPr id="1026" name="AutoShape 2" descr="https://studfiles.net/html/2706/1093/html_x_snlwi_Xu.c1eS/img-6JH8c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udfiles.net/html/2706/1093/html_x_snlwi_Xu.c1eS/img-6JH8c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Работой локальной сети управляет </a:t>
            </a:r>
            <a:r>
              <a:rPr lang="ru-RU" sz="2400" u="sng" dirty="0" smtClean="0">
                <a:solidFill>
                  <a:srgbClr val="FF0000"/>
                </a:solidFill>
              </a:rPr>
              <a:t>операционная система</a:t>
            </a:r>
            <a:r>
              <a:rPr lang="ru-RU" sz="2400" dirty="0" smtClean="0"/>
              <a:t>, которая поддерживает стандарты (протоколы) обмена информацией в сети, устанавливает очередность при обращении различных пользователей к одним и тем же ресурсам, защищает ресурсы от несанкционированного доступа.</a:t>
            </a:r>
          </a:p>
          <a:p>
            <a:endParaRPr lang="ru-RU" dirty="0"/>
          </a:p>
          <a:p>
            <a:pPr algn="ctr"/>
            <a:r>
              <a:rPr lang="ru-RU" dirty="0" smtClean="0"/>
              <a:t>Основное назначении сетевой ОС – дать возможность пользователям работать в локальной сети, не мешая друг другу.</a:t>
            </a:r>
          </a:p>
          <a:p>
            <a:endParaRPr lang="ru-RU" dirty="0"/>
          </a:p>
        </p:txBody>
      </p:sp>
      <p:pic>
        <p:nvPicPr>
          <p:cNvPr id="4" name="Рисунок 3" descr="vindo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77072"/>
            <a:ext cx="4265085" cy="26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573016"/>
            <a:ext cx="75608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Можно выделить следующие методы разграничения доступа: </a:t>
            </a:r>
          </a:p>
          <a:p>
            <a:r>
              <a:rPr lang="ru-RU" sz="2400" dirty="0" smtClean="0"/>
              <a:t>1) по спискам; </a:t>
            </a:r>
          </a:p>
          <a:p>
            <a:r>
              <a:rPr lang="ru-RU" sz="2400" dirty="0" smtClean="0"/>
              <a:t>2) с использованием матрицы установления полномочий; </a:t>
            </a:r>
          </a:p>
          <a:p>
            <a:r>
              <a:rPr lang="ru-RU" sz="2400" dirty="0" smtClean="0"/>
              <a:t>3) по уровням секретности и категориям; </a:t>
            </a:r>
          </a:p>
          <a:p>
            <a:r>
              <a:rPr lang="ru-RU" sz="2400" dirty="0" smtClean="0"/>
              <a:t>4) парольный. 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62068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Разграничение (логическим управлением) </a:t>
            </a:r>
            <a:r>
              <a:rPr lang="ru-RU" sz="2400" dirty="0" smtClean="0"/>
              <a:t>доступа  называется процесс установки  полномочий  (совокупности прав) субъекта для последующего контроля  санкционированного использования вычислительных ресурсов , </a:t>
            </a:r>
            <a:r>
              <a:rPr lang="ru-RU" sz="2400" dirty="0"/>
              <a:t>д</a:t>
            </a:r>
            <a:r>
              <a:rPr lang="ru-RU" sz="2400" dirty="0" smtClean="0"/>
              <a:t>оступных автоматизированной системе.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79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/>
              <a:t>1.При разграничении доступа по спискам задаются соответствия </a:t>
            </a:r>
            <a:r>
              <a:rPr lang="ru-RU" sz="2400" u="sng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sz="3600" dirty="0" smtClean="0"/>
              <a:t>Каждому пользователю- список ресурсов и прав доступа к ним</a:t>
            </a:r>
          </a:p>
          <a:p>
            <a:pPr>
              <a:buFontTx/>
              <a:buChar char="-"/>
            </a:pPr>
            <a:r>
              <a:rPr lang="ru-RU" sz="3600" dirty="0"/>
              <a:t> </a:t>
            </a:r>
            <a:r>
              <a:rPr lang="ru-RU" sz="3600" dirty="0" smtClean="0"/>
              <a:t>каждому ресурсу –список пользователей и их прав  доступа к данному ресурсу.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5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Назначение локальных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7992888" cy="54726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обеспечение надёжности при управлении ответственным процессом в режиме реального времени (дублирующий компьютер);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осуществление работы терминалов в режиме разделённого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совместное использование файлов, баз данных и аппаратных ресурсов;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создание автоматизированных систем управления предприятием и технологическим процессом.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6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2492896"/>
          <a:ext cx="6840760" cy="1621905"/>
        </p:xfrm>
        <a:graphic>
          <a:graphicData uri="http://schemas.openxmlformats.org/drawingml/2006/table">
            <a:tbl>
              <a:tblPr/>
              <a:tblGrid>
                <a:gridCol w="2030303"/>
                <a:gridCol w="1603232"/>
                <a:gridCol w="1603993"/>
                <a:gridCol w="1603232"/>
              </a:tblGrid>
              <a:tr h="6487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Субъект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Каталог </a:t>
                      </a:r>
                    </a:p>
                    <a:p>
                      <a:pPr algn="ctr"/>
                      <a:r>
                        <a:rPr lang="en-US"/>
                        <a:t>d:\Heap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Программа </a:t>
                      </a:r>
                    </a:p>
                    <a:p>
                      <a:pPr algn="ctr"/>
                      <a:r>
                        <a:rPr lang="en-US"/>
                        <a:t>prty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Принтер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81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Пользователь 1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с</a:t>
                      </a:r>
                      <a:r>
                        <a:rPr lang="en-US"/>
                        <a:t>drw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е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762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Пользователь 2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c 9:00 </a:t>
                      </a:r>
                      <a:r>
                        <a:rPr lang="ru-RU" dirty="0"/>
                        <a:t>до 17:00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4558571"/>
            <a:ext cx="8279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Фрагмент матрицы установления полномочий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создание,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удаление,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чтение,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запись,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выполнение.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Использованием матрицы установления полномочий- подразумевает применение  матрицы доступа  (таблицы полномочий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69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Разграничение по уровням секретности –ресурсы сети распределяются по в соответствии с уровнями секретности или категорий. </a:t>
            </a:r>
          </a:p>
          <a:p>
            <a:endParaRPr lang="ru-RU" sz="3200" dirty="0" smtClean="0"/>
          </a:p>
          <a:p>
            <a:r>
              <a:rPr lang="ru-RU" sz="3200" dirty="0" smtClean="0"/>
              <a:t>4.Парольное  разграничение—использование методов доступа субъектов к объектам по паролю.</a:t>
            </a:r>
          </a:p>
        </p:txBody>
      </p:sp>
    </p:spTree>
    <p:extLst>
      <p:ext uri="{BB962C8B-B14F-4D97-AF65-F5344CB8AC3E}">
        <p14:creationId xmlns:p14="http://schemas.microsoft.com/office/powerpoint/2010/main" val="35624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Основная задача системного администратора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— обеспечение безопасной и эффективной работы компьютера. </a:t>
            </a:r>
          </a:p>
          <a:p>
            <a:pPr algn="ctr"/>
            <a:r>
              <a:rPr lang="ru-RU" sz="2400" dirty="0" smtClean="0"/>
              <a:t>Безопасная система защищает данные от несанкционированного доступа, всегда готова предоставить ресурсы своим пользователям, надежно хранит информацию, гарантирует неизменность данных. Для авторизованного входа в систему применяют учетные записи пользователей.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Понятие о системном администрировании.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26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Учетные записи пользователей</a:t>
            </a:r>
            <a:r>
              <a:rPr lang="ru-RU" sz="2000" i="1" dirty="0" smtClean="0"/>
              <a:t>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Если в разное время с компьютера будут заходить несколько человек, то нужна регистрация в системе новой учетной записи для входа в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.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XP является многопользовательской системой, различные пользователи могут независимо друг от друга настроить интерфейс Рабочего стола, работать с собственными файлами и папками, настраивать для себя выход в Интернет и к электронной почте. Системный администратор может допускать к работе неопытных пользователей, запретив им устанавливать новое программное обеспечение, изменять настройки системы, запускать некоторые программы.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Понятие о системном администрировании.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0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Администратор обладает следующими правами: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установка оборудования и программного обеспечения;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изменение всех системных настроек;</a:t>
            </a:r>
          </a:p>
          <a:p>
            <a:pPr algn="ctr"/>
            <a:r>
              <a:rPr lang="ru-RU" dirty="0" smtClean="0"/>
              <a:t>доступ ко всем файлам, кроме индивидуальных файлов других пользователей;</a:t>
            </a:r>
          </a:p>
          <a:p>
            <a:pPr algn="ctr"/>
            <a:r>
              <a:rPr lang="ru-RU" dirty="0" smtClean="0"/>
              <a:t>создание, удаление и изменение учетных записей пользователей;</a:t>
            </a:r>
          </a:p>
          <a:p>
            <a:pPr algn="ctr"/>
            <a:r>
              <a:rPr lang="ru-RU" dirty="0" smtClean="0"/>
              <a:t>изменение статуса собственной учетной записи;</a:t>
            </a:r>
          </a:p>
          <a:p>
            <a:pPr algn="ctr"/>
            <a:r>
              <a:rPr lang="ru-RU" dirty="0" smtClean="0"/>
              <a:t>изменение прав доступа других пользователей к ресурсам компьютера.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Для того чтобы было надежное хранения данных в системе, администратору следует проводить следующие работы: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проверка диска — проверяет диск на наличие сбойных секторов;</a:t>
            </a:r>
          </a:p>
          <a:p>
            <a:pPr algn="ctr"/>
            <a:r>
              <a:rPr lang="ru-RU" dirty="0" smtClean="0"/>
              <a:t>дефрагментация диска — устраняет фрагментацию файлов и дисков;</a:t>
            </a:r>
          </a:p>
          <a:p>
            <a:pPr algn="ctr"/>
            <a:r>
              <a:rPr lang="ru-RU" dirty="0" smtClean="0"/>
              <a:t>очистка дисков — предложит список неиспользуемых программ и файлов, которые можно удалить для освобождения дисковой памяти;</a:t>
            </a:r>
          </a:p>
          <a:p>
            <a:pPr algn="ctr"/>
            <a:r>
              <a:rPr lang="ru-RU" dirty="0" smtClean="0"/>
              <a:t>архивация данных — осуществляет резервное копирование данных на дисках.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Понятие о системном администрировании.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37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компьютерная сеть?</a:t>
            </a:r>
          </a:p>
          <a:p>
            <a:r>
              <a:rPr lang="ru-RU" dirty="0" smtClean="0"/>
              <a:t>Для чего создаются  локальные компьютерные сети?</a:t>
            </a:r>
          </a:p>
          <a:p>
            <a:r>
              <a:rPr lang="ru-RU" dirty="0" smtClean="0"/>
              <a:t>Что такое сервер и рабочая станция?</a:t>
            </a:r>
          </a:p>
          <a:p>
            <a:r>
              <a:rPr lang="ru-RU" dirty="0" smtClean="0"/>
              <a:t>Что такое сетевой адаптер, концентратор, коммутатор и маршрутизатор?</a:t>
            </a:r>
          </a:p>
          <a:p>
            <a:r>
              <a:rPr lang="ru-RU" dirty="0" smtClean="0"/>
              <a:t>Какие бывают топологии локальных сетей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33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227" y="517054"/>
            <a:ext cx="6419056" cy="1570186"/>
          </a:xfrm>
        </p:spPr>
        <p:txBody>
          <a:bodyPr/>
          <a:lstStyle/>
          <a:p>
            <a:r>
              <a:rPr lang="ru-RU" dirty="0" smtClean="0"/>
              <a:t>Аппаратура локальной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95637"/>
            <a:ext cx="7632848" cy="3681635"/>
          </a:xfrm>
        </p:spPr>
        <p:txBody>
          <a:bodyPr/>
          <a:lstStyle/>
          <a:p>
            <a:r>
              <a:rPr lang="ru-RU" dirty="0" smtClean="0"/>
              <a:t>  компьютеры (серверы и рабочие станции);</a:t>
            </a:r>
          </a:p>
          <a:p>
            <a:r>
              <a:rPr lang="ru-RU" dirty="0"/>
              <a:t> </a:t>
            </a:r>
            <a:r>
              <a:rPr lang="ru-RU" dirty="0" smtClean="0"/>
              <a:t>сетевые платы;</a:t>
            </a:r>
          </a:p>
          <a:p>
            <a:r>
              <a:rPr lang="ru-RU" dirty="0"/>
              <a:t> </a:t>
            </a:r>
            <a:r>
              <a:rPr lang="ru-RU" dirty="0" smtClean="0"/>
              <a:t>каналы связи;</a:t>
            </a:r>
          </a:p>
          <a:p>
            <a:r>
              <a:rPr lang="ru-RU" dirty="0"/>
              <a:t> </a:t>
            </a:r>
            <a:r>
              <a:rPr lang="ru-RU" dirty="0" smtClean="0"/>
              <a:t>специальные устройства, поддерживающие функционирование сети (маршрутизаторы, концентраторы, коммутаторы).</a:t>
            </a:r>
            <a:endParaRPr lang="ru-RU" dirty="0"/>
          </a:p>
        </p:txBody>
      </p:sp>
      <p:pic>
        <p:nvPicPr>
          <p:cNvPr id="3074" name="Picture 2" descr="C:\Users\school\AppData\Local\Microsoft\Windows\Temporary Internet Files\Content.IE5\UHRDZALB\MC900303581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8683" cy="17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Одноранговая</a:t>
            </a:r>
            <a:r>
              <a:rPr lang="ru-RU" dirty="0" smtClean="0"/>
              <a:t>  сеть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все компьютеры, входящие в неё, имеют одинаковую значимость (статус) и ни один из них не подчинён другому.  </a:t>
            </a:r>
            <a:endParaRPr lang="ru-RU" dirty="0"/>
          </a:p>
        </p:txBody>
      </p:sp>
      <p:pic>
        <p:nvPicPr>
          <p:cNvPr id="4098" name="Picture 2" descr="C:\Users\school\AppData\Local\Microsoft\Windows\Temporary Internet Files\Content.IE5\1NWE4LLD\MC900439359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462" y="3230427"/>
            <a:ext cx="3632448" cy="3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/>
          <a:lstStyle/>
          <a:p>
            <a:r>
              <a:rPr lang="ru-RU" sz="3600" dirty="0" smtClean="0"/>
              <a:t>Рабочая станция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компьютеры конечных пользователей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609727" cy="639762"/>
          </a:xfrm>
        </p:spPr>
        <p:txBody>
          <a:bodyPr/>
          <a:lstStyle/>
          <a:p>
            <a:r>
              <a:rPr lang="ru-RU" sz="3600" dirty="0" smtClean="0"/>
              <a:t>Сервер 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выделенный в сети компьютер, выполняющий функции обслуживания рабочих станций.</a:t>
            </a:r>
          </a:p>
          <a:p>
            <a:pPr>
              <a:buFontTx/>
              <a:buChar char="-"/>
            </a:pPr>
            <a:r>
              <a:rPr lang="ru-RU" dirty="0" smtClean="0"/>
              <a:t>файл-сервер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сервер базы данных и др.</a:t>
            </a:r>
            <a:endParaRPr lang="ru-RU" dirty="0"/>
          </a:p>
        </p:txBody>
      </p:sp>
      <p:pic>
        <p:nvPicPr>
          <p:cNvPr id="5122" name="Picture 2" descr="C:\Users\school\AppData\Local\Microsoft\Windows\Temporary Internet Files\Content.IE5\LPA12KVZ\MC90043484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chool\AppData\Local\Microsoft\Windows\Temporary Internet Files\Content.IE5\LPA12KVZ\MC90030362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2880320" cy="29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0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плата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адаптер </a:t>
            </a:r>
            <a:r>
              <a:rPr lang="ru-RU" dirty="0" smtClean="0"/>
              <a:t>, используемый для подключения к сети каждого компьютера и  поддерживающий конкретную схему подключения.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Широко распространён адаптер </a:t>
            </a:r>
            <a:r>
              <a:rPr lang="en-US" dirty="0" smtClean="0"/>
              <a:t>Ethernet</a:t>
            </a:r>
            <a:r>
              <a:rPr lang="ru-RU" dirty="0" smtClean="0"/>
              <a:t> с пропускной способностью от 10 ли 100 Мбит/с.</a:t>
            </a:r>
            <a:endParaRPr lang="ru-RU" dirty="0"/>
          </a:p>
        </p:txBody>
      </p:sp>
      <p:pic>
        <p:nvPicPr>
          <p:cNvPr id="6146" name="Picture 2" descr="C:\Users\school\AppData\Local\Microsoft\Windows\Temporary Internet Files\Content.IE5\4GLC70JW\MC900340132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783" y="4509120"/>
            <a:ext cx="2213495" cy="23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сетевой плате подключается </a:t>
            </a:r>
            <a:r>
              <a:rPr lang="ru-RU" b="1" i="1" dirty="0" smtClean="0"/>
              <a:t>сетевой кабель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неэкранированная витая пара;</a:t>
            </a:r>
          </a:p>
          <a:p>
            <a:r>
              <a:rPr lang="ru-RU" dirty="0"/>
              <a:t> </a:t>
            </a:r>
            <a:r>
              <a:rPr lang="ru-RU" dirty="0" smtClean="0"/>
              <a:t> волоконно-оптический кабель.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Если используется радиосвязь или связь на инфракрасных лучах, то кабель не требуется.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31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ru-RU" dirty="0" smtClean="0"/>
              <a:t>Витая пара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12776"/>
            <a:ext cx="447484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 это набор из 8 проводов, скрученных попарно таким  образом/, чтобы обеспечивать защиту от электромагнитных помех.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098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163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1341</Words>
  <Application>Microsoft Office PowerPoint</Application>
  <PresentationFormat>Экран (4:3)</PresentationFormat>
  <Paragraphs>137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Тема5</vt:lpstr>
      <vt:lpstr>Организация локальных сетей.</vt:lpstr>
      <vt:lpstr>Локальная сеть - </vt:lpstr>
      <vt:lpstr>Назначение локальных сетей</vt:lpstr>
      <vt:lpstr>Аппаратура локальной сети</vt:lpstr>
      <vt:lpstr>Одноранговая  сеть</vt:lpstr>
      <vt:lpstr>Презентация PowerPoint</vt:lpstr>
      <vt:lpstr>Сетевая плата </vt:lpstr>
      <vt:lpstr>К сетевой плате подключается сетевой кабель.</vt:lpstr>
      <vt:lpstr>Витая пара</vt:lpstr>
      <vt:lpstr>Волоконно-оптические кабели</vt:lpstr>
      <vt:lpstr>Концентратор  (ХАБ)</vt:lpstr>
      <vt:lpstr>Коммутатор (СВИЧ)</vt:lpstr>
      <vt:lpstr>Маршрутизатор (РОУТЕР)</vt:lpstr>
      <vt:lpstr>Топологии сетей</vt:lpstr>
      <vt:lpstr>Сетевая операционная система</vt:lpstr>
      <vt:lpstr>Презентация PowerPoint</vt:lpstr>
      <vt:lpstr>Технология  «КЛИЕНТ –СЕРВЕР»</vt:lpstr>
      <vt:lpstr>Функции клиента</vt:lpstr>
      <vt:lpstr>Основная функция сервера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§22.  Организация локальных сетей.</dc:title>
  <dc:creator>school</dc:creator>
  <cp:lastModifiedBy>User</cp:lastModifiedBy>
  <cp:revision>15</cp:revision>
  <dcterms:created xsi:type="dcterms:W3CDTF">2013-08-12T08:43:02Z</dcterms:created>
  <dcterms:modified xsi:type="dcterms:W3CDTF">2024-01-16T11:54:27Z</dcterms:modified>
</cp:coreProperties>
</file>