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1" r:id="rId3"/>
    <p:sldId id="261" r:id="rId4"/>
    <p:sldId id="259" r:id="rId5"/>
    <p:sldId id="267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57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1" autoAdjust="0"/>
  </p:normalViewPr>
  <p:slideViewPr>
    <p:cSldViewPr>
      <p:cViewPr varScale="1">
        <p:scale>
          <a:sx n="96" d="100"/>
          <a:sy n="9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1239-499C-4C20-AE86-3384D097909A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9DD0F-21DB-475E-93C1-B66EC6855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2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9DD0F-21DB-475E-93C1-B66EC6855C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505E2-D7A2-4D45-9818-136AB0A2B22E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18C83B-ABE0-4EAF-AAD1-BD9B251E33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blog.ru/community/post/scrapbook/383514" TargetMode="External"/><Relationship Id="rId2" Type="http://schemas.openxmlformats.org/officeDocument/2006/relationships/hyperlink" Target="http://fontproblem.narod.ru/index.html?http://fontproblem.narod.ru/crosref/shrift_hronolog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ha.ru/article/articles/hipicmen/6rif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3%D0%BB%D0%B8%D0%BD%D1%8F%D0%BD%D1%8B%D0%B5_%D1%82%D0%B0%D0%B1%D0%BB%D0%B8%D1%87%D0%BA%D0%B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4%D1%80%D0%B5%D0%B2%D0%BD%D0%B8%D0%B9_%D0%95%D0%B3%D0%B8%D0%BF%D0%B5%D1%82" TargetMode="External"/><Relationship Id="rId7" Type="http://schemas.openxmlformats.org/officeDocument/2006/relationships/hyperlink" Target="http://ru.wikipedia.org/wiki/%D0%A4%D0%BE%D0%BD%D0%BE%D0%B3%D1%80%D0%B0%D0%BC%D0%BC%D0%B0_(%D0%BB%D0%B8%D0%BD%D0%B3%D0%B2%D0%B8%D1%81%D1%82%D0%B8%D0%BA%D0%B0)" TargetMode="External"/><Relationship Id="rId2" Type="http://schemas.openxmlformats.org/officeDocument/2006/relationships/hyperlink" Target="http://ru.wikipedia.org/wiki/%D0%95%D0%B3%D0%B8%D0%BF%D0%B5%D1%82%D1%81%D0%BA%D0%B0%D1%8F_%D0%BF%D0%B8%D1%81%D1%8C%D0%BC%D0%B5%D0%BD%D0%BD%D0%BE%D1%81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8%D0%BA%D1%82%D0%BE%D0%B3%D1%80%D0%B0%D0%BC%D0%BC%D0%B0" TargetMode="External"/><Relationship Id="rId5" Type="http://schemas.openxmlformats.org/officeDocument/2006/relationships/hyperlink" Target="http://ru.wikipedia.org/wiki/III_%D1%82%D1%8B%D1%81%D1%8F%D1%87%D0%B5%D0%BB%D0%B5%D1%82%D0%B8%D0%B5_%D0%B4%D0%BE_%D0%BD._%D1%8D." TargetMode="External"/><Relationship Id="rId4" Type="http://schemas.openxmlformats.org/officeDocument/2006/relationships/hyperlink" Target="http://ru.wikipedia.org/wiki/IV_%D1%82%D1%8B%D1%81%D1%8F%D1%87%D0%B5%D0%BB%D0%B5%D1%82%D0%B8%D0%B5_%D0%B4%D0%BE_%D0%BD._%D1%8D." TargetMode="External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3%D0%B8%D0%BF%D0%B5%D1%82%D1%81%D0%BA%D0%B8%D0%B9_%D1%8F%D0%B7%D1%8B%D0%BA" TargetMode="External"/><Relationship Id="rId2" Type="http://schemas.openxmlformats.org/officeDocument/2006/relationships/hyperlink" Target="http://ru.wikipedia.org/wiki/%D0%95%D0%B3%D0%B8%D0%BF%D0%B5%D1%82%D1%81%D0%BA%D0%BE%D0%B5_%D0%BF%D0%B8%D1%81%D1%8C%D0%BC%D0%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929618" cy="2900370"/>
          </a:xfrm>
        </p:spPr>
        <p:txBody>
          <a:bodyPr>
            <a:noAutofit/>
          </a:bodyPr>
          <a:lstStyle/>
          <a:p>
            <a:r>
              <a:rPr lang="ru-RU" sz="8800" dirty="0" smtClean="0"/>
              <a:t>Типы шрифтов</a:t>
            </a:r>
            <a:br>
              <a:rPr lang="ru-RU" sz="8800" dirty="0" smtClean="0"/>
            </a:br>
            <a:r>
              <a:rPr lang="ru-RU" sz="2000" dirty="0" smtClean="0"/>
              <a:t>презентацию выполнила</a:t>
            </a:r>
            <a:br>
              <a:rPr lang="ru-RU" sz="2000" dirty="0" smtClean="0"/>
            </a:br>
            <a:r>
              <a:rPr lang="ru-RU" sz="2000" dirty="0" smtClean="0"/>
              <a:t>учитель изобразительного искусства</a:t>
            </a:r>
            <a:br>
              <a:rPr lang="ru-RU" sz="2000" dirty="0" smtClean="0"/>
            </a:br>
            <a:r>
              <a:rPr lang="ru-RU" sz="2000" dirty="0" smtClean="0"/>
              <a:t>высшей категории</a:t>
            </a:r>
            <a:br>
              <a:rPr lang="ru-RU" sz="2000" dirty="0" smtClean="0"/>
            </a:br>
            <a:r>
              <a:rPr lang="ru-RU" sz="2000" dirty="0" smtClean="0"/>
              <a:t> ВОЛКОВА СВЕТЛАНА ВАСИЛЬЕВНА </a:t>
            </a:r>
            <a:endParaRPr lang="ru-RU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713579"/>
          <a:ext cx="7715304" cy="1840292"/>
        </p:xfrm>
        <a:graphic>
          <a:graphicData uri="http://schemas.openxmlformats.org/drawingml/2006/table">
            <a:tbl>
              <a:tblPr/>
              <a:tblGrid>
                <a:gridCol w="2500330"/>
                <a:gridCol w="5214974"/>
              </a:tblGrid>
              <a:tr h="1546922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С 300 г</a:t>
                      </a:r>
                      <a:r>
                        <a:rPr lang="ru-RU" dirty="0"/>
                        <a:t>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Формы строчных букв поздних минускульных (строчных) шрифтов дали толчок к созданию будущих книжных шрифтов. </a:t>
                      </a:r>
                      <a:r>
                        <a:rPr lang="ru-RU" dirty="0" smtClean="0"/>
                        <a:t>Шрифт </a:t>
                      </a:r>
                      <a:r>
                        <a:rPr lang="ru-RU" dirty="0"/>
                        <a:t> 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унциал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имел </a:t>
                      </a:r>
                      <a:r>
                        <a:rPr lang="ru-RU" dirty="0"/>
                        <a:t>округлые широкие формы, а также верхние и нижние выносные элементы (унция = дюйм).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806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 descr="Унци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34" y="1500174"/>
            <a:ext cx="2592391" cy="65722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428868"/>
          <a:ext cx="7929618" cy="1842142"/>
        </p:xfrm>
        <a:graphic>
          <a:graphicData uri="http://schemas.openxmlformats.org/drawingml/2006/table">
            <a:tbl>
              <a:tblPr/>
              <a:tblGrid>
                <a:gridCol w="3964809"/>
                <a:gridCol w="3964809"/>
              </a:tblGrid>
              <a:tr h="1521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 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полуунциальном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шрифте</a:t>
                      </a:r>
                      <a:r>
                        <a:rPr lang="ru-RU" dirty="0" smtClean="0"/>
                        <a:t> появились уже формы строчных букв, но он принадлежал ещё к прописным шрифтам.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500 </a:t>
                      </a:r>
                      <a:r>
                        <a:rPr lang="ru-RU" dirty="0" smtClean="0"/>
                        <a:t>г.</a:t>
                      </a:r>
                    </a:p>
                    <a:p>
                      <a:endParaRPr lang="ru-RU" dirty="0"/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916">
                <a:tc>
                  <a:txBody>
                    <a:bodyPr/>
                    <a:lstStyle/>
                    <a:p>
                      <a:r>
                        <a:rPr lang="ru-RU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Полуунци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3514734" cy="781052"/>
          </a:xfrm>
          <a:prstGeom prst="rect">
            <a:avLst/>
          </a:prstGeom>
          <a:noFill/>
        </p:spPr>
      </p:pic>
      <p:pic>
        <p:nvPicPr>
          <p:cNvPr id="5123" name="Picture 3" descr="Каролингский минуску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857892"/>
            <a:ext cx="4286250" cy="4953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4143380"/>
          <a:ext cx="8072494" cy="1604964"/>
        </p:xfrm>
        <a:graphic>
          <a:graphicData uri="http://schemas.openxmlformats.org/drawingml/2006/table">
            <a:tbl>
              <a:tblPr/>
              <a:tblGrid>
                <a:gridCol w="1060024"/>
                <a:gridCol w="7012470"/>
              </a:tblGrid>
              <a:tr h="1604964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800 г</a:t>
                      </a:r>
                      <a:r>
                        <a:rPr lang="ru-RU" dirty="0"/>
                        <a:t>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В каролингском минускуле</a:t>
                      </a:r>
                      <a:r>
                        <a:rPr lang="ru-RU" dirty="0"/>
                        <a:t> знаки </a:t>
                      </a:r>
                      <a:r>
                        <a:rPr lang="ru-RU" dirty="0" err="1"/>
                        <a:t>полуунциала</a:t>
                      </a:r>
                      <a:r>
                        <a:rPr lang="ru-RU" dirty="0"/>
                        <a:t> преобразованы в строчные буквы, а прописные взяты из древней антиквы. Этот шрифт дошел почти неизмененным до наших дней и явился прообразом классической антиквы Ренессанса.</a:t>
                      </a:r>
                      <a:br>
                        <a:rPr lang="ru-RU" dirty="0"/>
                      </a:br>
                      <a:r>
                        <a:rPr lang="ru-RU" dirty="0"/>
                        <a:t>В этот период формируются шрифты разных стран.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642918"/>
          <a:ext cx="8286808" cy="2143140"/>
        </p:xfrm>
        <a:graphic>
          <a:graphicData uri="http://schemas.openxmlformats.org/drawingml/2006/table">
            <a:tbl>
              <a:tblPr/>
              <a:tblGrid>
                <a:gridCol w="928694"/>
                <a:gridCol w="7358114"/>
              </a:tblGrid>
              <a:tr h="813992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. </a:t>
                      </a:r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1440 г.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Появление первых печатных шрифтов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 в виде отлитых свинцовых (гартовых) литер.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3775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1455 г.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Текстура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ru-RU" dirty="0"/>
                        <a:t>— угловатый шрифт периода поздней готики.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5373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Текс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3116"/>
            <a:ext cx="7143800" cy="71438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071810"/>
          <a:ext cx="8286808" cy="1178264"/>
        </p:xfrm>
        <a:graphic>
          <a:graphicData uri="http://schemas.openxmlformats.org/drawingml/2006/table">
            <a:tbl>
              <a:tblPr/>
              <a:tblGrid>
                <a:gridCol w="928694"/>
                <a:gridCol w="7358114"/>
              </a:tblGrid>
              <a:tr h="884894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1480 г.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основе </a:t>
                      </a:r>
                      <a:r>
                        <a:rPr lang="ru-RU" b="1" dirty="0" err="1">
                          <a:solidFill>
                            <a:srgbClr val="FF0000"/>
                          </a:solidFill>
                        </a:rPr>
                        <a:t>швабахского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 шрифта</a:t>
                      </a:r>
                      <a:r>
                        <a:rPr lang="ru-RU" dirty="0"/>
                        <a:t> — шрифт богослужебных книг. Постепенно он превратился в обиходную скоропись.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6676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Швабахский шриф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7654071" cy="71438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4857760"/>
          <a:ext cx="8143932" cy="1357322"/>
        </p:xfrm>
        <a:graphic>
          <a:graphicData uri="http://schemas.openxmlformats.org/drawingml/2006/table">
            <a:tbl>
              <a:tblPr/>
              <a:tblGrid>
                <a:gridCol w="1000132"/>
                <a:gridCol w="7143800"/>
              </a:tblGrid>
              <a:tr h="1357322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1486 г</a:t>
                      </a:r>
                      <a:r>
                        <a:rPr lang="ru-RU" dirty="0"/>
                        <a:t>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rgbClr val="FF0000"/>
                          </a:solidFill>
                        </a:rPr>
                        <a:t>Ротунда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ru-RU" dirty="0"/>
                        <a:t>— округлая готика — шрифт с закруглениями по углам. Возник в Италии.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Ротун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572140"/>
            <a:ext cx="4286250" cy="5048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785794"/>
          <a:ext cx="7858180" cy="1428759"/>
        </p:xfrm>
        <a:graphic>
          <a:graphicData uri="http://schemas.openxmlformats.org/drawingml/2006/table">
            <a:tbl>
              <a:tblPr/>
              <a:tblGrid>
                <a:gridCol w="982252"/>
                <a:gridCol w="6875928"/>
              </a:tblGrid>
              <a:tr h="1428759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1757 г</a:t>
                      </a:r>
                      <a:r>
                        <a:rPr lang="ru-RU" dirty="0"/>
                        <a:t>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Антиква переходного периода</a:t>
                      </a:r>
                      <a:r>
                        <a:rPr lang="ru-RU" dirty="0"/>
                        <a:t> сохраняет форму рукописного шрифта, но с прямым положением пера, с крупными засечками и прямыми верхними элементами у строчных букв. Курсив антиквы переходного периода отличается косыми основными штрихами.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Антиква переходного стиля (барокк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00240"/>
            <a:ext cx="4286250" cy="49530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643182"/>
          <a:ext cx="8072494" cy="1390650"/>
        </p:xfrm>
        <a:graphic>
          <a:graphicData uri="http://schemas.openxmlformats.org/drawingml/2006/table">
            <a:tbl>
              <a:tblPr/>
              <a:tblGrid>
                <a:gridCol w="1143008"/>
                <a:gridCol w="6929486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1787 г.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Поздняя антиква</a:t>
                      </a:r>
                      <a:r>
                        <a:rPr lang="ru-RU" dirty="0"/>
                        <a:t> получила свою форму от жирной и светлой антиквы, гравированной на меди. В ней сохранились жирные и тонкие линии рукописного начертания, но засечки выполнены в виде горизонтальных волосяных штрихов. Курсив поздней антиквы характеризуется округлыми формами.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0" name="Picture 4" descr="Поздняя антиква (ампи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4286250" cy="495301"/>
          </a:xfrm>
          <a:prstGeom prst="rect">
            <a:avLst/>
          </a:prstGeom>
          <a:noFill/>
        </p:spPr>
      </p:pic>
      <p:pic>
        <p:nvPicPr>
          <p:cNvPr id="4103" name="Picture 7" descr="Английский рукописный шриф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500702"/>
            <a:ext cx="6182122" cy="71438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4786322"/>
          <a:ext cx="8143932" cy="567690"/>
        </p:xfrm>
        <a:graphic>
          <a:graphicData uri="http://schemas.openxmlformats.org/drawingml/2006/table">
            <a:tbl>
              <a:tblPr/>
              <a:tblGrid>
                <a:gridCol w="1285884"/>
                <a:gridCol w="685804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XVIII </a:t>
                      </a:r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в</a:t>
                      </a:r>
                      <a:r>
                        <a:rPr lang="ru-RU" dirty="0"/>
                        <a:t>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Английский рукописный шрифт</a:t>
                      </a:r>
                      <a:r>
                        <a:rPr lang="ru-RU" dirty="0"/>
                        <a:t> явился образцом для народов, пишущих латинским шрифтом.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56699"/>
              </p:ext>
            </p:extLst>
          </p:nvPr>
        </p:nvGraphicFramePr>
        <p:xfrm>
          <a:off x="498721" y="4138292"/>
          <a:ext cx="8072494" cy="1088058"/>
        </p:xfrm>
        <a:graphic>
          <a:graphicData uri="http://schemas.openxmlformats.org/drawingml/2006/table">
            <a:tbl>
              <a:tblPr/>
              <a:tblGrid>
                <a:gridCol w="1192959"/>
                <a:gridCol w="6879535"/>
              </a:tblGrid>
              <a:tr h="794688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После 1900 г.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 Шрифты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в стиле модерн и экспериментальные шрифты</a:t>
                      </a:r>
                      <a:r>
                        <a:rPr lang="ru-RU" b="1" dirty="0"/>
                        <a:t> своими </a:t>
                      </a:r>
                      <a:r>
                        <a:rPr lang="ru-RU" b="1" dirty="0" smtClean="0"/>
                        <a:t>   характерными </a:t>
                      </a:r>
                      <a:r>
                        <a:rPr lang="ru-RU" b="1" dirty="0"/>
                        <a:t>начертаниями ярко отражали стиль того времени.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882">
                <a:tc grid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3" name="Picture 1" descr="Шрифты стиля модерн и экспериментальные шрифты Экманна, Альберса, Швиттерса после 1900 г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448" y="5226350"/>
            <a:ext cx="7595372" cy="108297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0" name="Picture 8" descr="Орнаментированные шрифты после 1800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4749" y="2357430"/>
            <a:ext cx="7254873" cy="150361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83551"/>
              </p:ext>
            </p:extLst>
          </p:nvPr>
        </p:nvGraphicFramePr>
        <p:xfrm>
          <a:off x="714348" y="785794"/>
          <a:ext cx="8001056" cy="1571636"/>
        </p:xfrm>
        <a:graphic>
          <a:graphicData uri="http://schemas.openxmlformats.org/drawingml/2006/table">
            <a:tbl>
              <a:tblPr/>
              <a:tblGrid>
                <a:gridCol w="889006"/>
                <a:gridCol w="7112050"/>
              </a:tblGrid>
              <a:tr h="1571636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После 1800 г.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Украшенные </a:t>
                      </a:r>
                      <a:r>
                        <a:rPr lang="ru-RU" b="1" dirty="0"/>
                        <a:t>и орнаментированные шрифты служили титульными и </a:t>
                      </a:r>
                      <a:r>
                        <a:rPr lang="ru-RU" b="1" dirty="0" smtClean="0"/>
                        <a:t>  выделительными</a:t>
                      </a:r>
                      <a:r>
                        <a:rPr lang="ru-RU" b="1" dirty="0"/>
                        <a:t>. В XX в. разработано множество новых шрифтов. Новые рисунки, разработанные на основе исторических шрифтов после 1800 г., характеризовались холодным и бездушным начертанием.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57224" y="516889"/>
            <a:ext cx="75724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в нашем распоряжении имеются тысячи различных шрифтов. Шрифты можно классифицировать на несколько категорий и сделать это можно по-разному. Применительно к нуждам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скрапбукинга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целесообразно выделить следующие 5 категорий.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1. Шрифты с засечками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 Рубленные шрифты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Рукописные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Машинописные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Zubilo BlackCTT" pitchFamily="82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Zubilo BlackCTT" pitchFamily="82" charset="0"/>
                <a:ea typeface="Times New Roman" pitchFamily="18" charset="0"/>
                <a:cs typeface="Arial" pitchFamily="34" charset="0"/>
              </a:rPr>
              <a:t>. Декоративные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Zubilo BlackCTT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429132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Лучшие шрифты нашего времени созданы выдающимися художниками шрифта. Их благородные формы возникли в итоге изучения красоты и практичности всех прежних шрифтов. Создать шрифт могут лишь немногие. Шрифтовое оформление требует больших практических знаний. Типографские шрифты часто называют по имени создателей, но иногда им даются звучные собственные имена.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52346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Шрифты </a:t>
            </a:r>
            <a:r>
              <a:rPr lang="ru-RU" sz="4000" dirty="0" smtClean="0">
                <a:solidFill>
                  <a:srgbClr val="FF0000"/>
                </a:solidFill>
                <a:latin typeface="Constantia" pitchFamily="18" charset="0"/>
              </a:rPr>
              <a:t>с засечками</a:t>
            </a:r>
            <a:endParaRPr lang="ru-RU" sz="40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http://img.babyblog.ru/8/0/5/80580063c2f2654151d14ee7e84f08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64704"/>
            <a:ext cx="2344344" cy="187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1714488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</a:t>
            </a:r>
            <a:r>
              <a:rPr lang="ru-RU" b="1" dirty="0">
                <a:solidFill>
                  <a:srgbClr val="7030A0"/>
                </a:solidFill>
                <a:latin typeface="Constantia" pitchFamily="18" charset="0"/>
              </a:rPr>
              <a:t>Шрифты с засечками</a:t>
            </a:r>
            <a:r>
              <a:rPr lang="ru-RU" dirty="0"/>
              <a:t> </a:t>
            </a:r>
            <a:r>
              <a:rPr lang="ru-RU" b="1" dirty="0"/>
              <a:t>имеют небольшие поперечные линии на концах штрихов и имеют переход от толстой линии к </a:t>
            </a:r>
            <a:r>
              <a:rPr lang="ru-RU" b="1" dirty="0" smtClean="0"/>
              <a:t>тонкой.</a:t>
            </a:r>
            <a:endParaRPr lang="ru-RU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2691715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Старый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имитирует письмо клинообразным пером, а потому поперечные засечки располагаются под углом и переход от толстой линии к тонкой имеет среднюю выразительность, нажим диагональный. Эти шрифты неброские, а потому они идеальны для набора длинного текста, т.к. в этом случае ничто не будет мешать чтению.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img.babyblog.ru/0/6/c/06c16727f542dd555cdae00a13e549b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357561"/>
            <a:ext cx="3357586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34" y="4407851"/>
            <a:ext cx="82153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Современный стиль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(модерн).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Шрифты, как и дизайн в целом, попадают под влияние культурных изменений и общих модных тенденций. В 1700-х годах общее развитие технологии привело к появлению новой группы шрифтов. Они больше не подражали рукописной манере. Засечки в этом шрифте очень тонкие и не имеют наклона, нажим вертикальный. Внешний вид современных шрифтов отличается элегантностью и некоторой холодностью.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img.babyblog.ru/2/b/2/2b27b561ffbadc156e7a9938bc8a01c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286388"/>
            <a:ext cx="342902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28662" y="447612"/>
            <a:ext cx="77867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Рубленные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шрифты</a:t>
            </a:r>
          </a:p>
          <a:p>
            <a:pPr marL="0" marR="0" lvl="0" indent="0" algn="l" defTabSz="914400" rtl="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ctr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имеют засечек и единообразны по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толщине.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Эта группа шрифтов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(особенно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шрифты большой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толщины)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прекрасно помогает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создавать работы,</a:t>
            </a: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приковывающие внимание.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g.babyblog.ru/a/2/b/a2b4e347e3cbdd0ed318394eb4538154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593" t="11200" r="20639" b="17312"/>
          <a:stretch/>
        </p:blipFill>
        <p:spPr bwMode="auto">
          <a:xfrm>
            <a:off x="4355975" y="2204864"/>
            <a:ext cx="4248473" cy="413711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963696"/>
            <a:ext cx="77867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Рукописные шрифты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имитируют текст написанный вручную ручкой, пером, кисточкой и т.п. В этой категории так же можно выделить подкатегории: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Шрифты с соединительными штрихами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Шрифты без соединительных штрихов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Имитирующие ручной почерк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Напоминающие традиционные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каллиграфические стили.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g.babyblog.ru/3/b/a/3ba3918459551dd387a1282eb237789c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0522" b="18058"/>
          <a:stretch/>
        </p:blipFill>
        <p:spPr bwMode="auto">
          <a:xfrm>
            <a:off x="3606890" y="2580522"/>
            <a:ext cx="5002448" cy="371520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765335"/>
            <a:ext cx="785818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Машинописные шрифты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имитируют текст, набранный на печатной машинке. Их нередко относят к категории декоративных шрифтов, однако мы предпочитаем выделить их в отдельную категорию, т.к. они очень хорошо сочетаются со шрифтами других групп, в отличие от декоративных шрифтов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g.babyblog.ru/9/3/b/93ba09293620efb76a8dbc527b0f8cc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667" t="10313" b="20611"/>
          <a:stretch/>
        </p:blipFill>
        <p:spPr bwMode="auto">
          <a:xfrm>
            <a:off x="1979712" y="2991678"/>
            <a:ext cx="4663960" cy="3605674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7"/>
            <a:ext cx="800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Zubilo BlackCTT" pitchFamily="82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Zubilo BlackCTT" pitchFamily="82" charset="0"/>
              </a:rPr>
              <a:t>Декоративные</a:t>
            </a:r>
            <a:r>
              <a:rPr lang="ru-RU" sz="4800" dirty="0" smtClean="0">
                <a:solidFill>
                  <a:srgbClr val="FF0000"/>
                </a:solidFill>
                <a:latin typeface="Zubilo BlackCTT" pitchFamily="82" charset="0"/>
              </a:rPr>
              <a:t>.</a:t>
            </a:r>
            <a:r>
              <a:rPr lang="ru-RU" sz="4800" dirty="0" smtClean="0">
                <a:latin typeface="Zubilo BlackCTT" pitchFamily="82" charset="0"/>
              </a:rPr>
              <a:t> </a:t>
            </a:r>
          </a:p>
          <a:p>
            <a:r>
              <a:rPr lang="ru-RU" dirty="0" smtClean="0"/>
              <a:t>В эту категорию можно условно отнести все остальные шрифты. Они совершенно не подходят для длинных текстов, но в них есть своя прелесть. Они красивы и забавны, с ними интересно работать и можно достичь множества выразительных декоративных эффектов. С другой стороны именно их броскость значительно ограничивает диапазон их применения.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2276931" cy="1712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4820" name="Picture 4" descr="C:\Users\Владелец\Downloads\Mascarad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857496"/>
            <a:ext cx="2786082" cy="1702042"/>
          </a:xfrm>
          <a:prstGeom prst="rect">
            <a:avLst/>
          </a:prstGeom>
          <a:noFill/>
        </p:spPr>
      </p:pic>
      <p:pic>
        <p:nvPicPr>
          <p:cNvPr id="34821" name="Picture 5" descr="C:\Users\Владелец\Downloads\typography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857760"/>
            <a:ext cx="1892619" cy="1285884"/>
          </a:xfrm>
          <a:prstGeom prst="rect">
            <a:avLst/>
          </a:prstGeom>
          <a:noFill/>
        </p:spPr>
      </p:pic>
      <p:pic>
        <p:nvPicPr>
          <p:cNvPr id="34822" name="Picture 6" descr="C:\Users\Владелец\Downloads\gr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857760"/>
            <a:ext cx="1952612" cy="1513274"/>
          </a:xfrm>
          <a:prstGeom prst="rect">
            <a:avLst/>
          </a:prstGeom>
          <a:noFill/>
        </p:spPr>
      </p:pic>
      <p:pic>
        <p:nvPicPr>
          <p:cNvPr id="1026" name="Picture 2" descr="C:\Users\Владелец\Downloads\fonts2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4572008"/>
            <a:ext cx="1502269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koha.ru/image/article/0001/ris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4429136" cy="58150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00694" y="1491818"/>
            <a:ext cx="2857520" cy="504753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Семейства и виды шрифтов носили и носят самые разнообразные названия. Отчасти они идут от словаря средневековых писцов: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Textura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(связный, сплетенный),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Rotunda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(округлый, плавный).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Bastarda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(смешанный) и т. д. Другим дали имена ученые нового времени (капитальный, унциальный, минускул и т. д.), некоторые названы книгопечатниками (швабский, гротеск,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медиэваль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т. д.). Многие шрифты в настоящее время носят имена создавших их мастеров (бодони,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кэслон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девинне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22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и т. д.).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4462472" cy="3365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1500174"/>
            <a:ext cx="57864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КАКИЕ ШРИФТЫ ТЫ ВИДИШЬ  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Владелец\Downloads\23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683" y="3786190"/>
            <a:ext cx="3881117" cy="2510791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3157263" cy="236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28604"/>
            <a:ext cx="4357718" cy="305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 descr="C:\Users\Владелец\Downloads\2f1c830031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66"/>
            <a:ext cx="2098118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здравление_ | прикольные поздравления с 8 марта,вітання зі святом 8 березня,поздравления с праздником 8 марта,женщины,8 березня,прикольні картинки,красивые открытки  с 8 марта,8 м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86256"/>
            <a:ext cx="1643074" cy="2259815"/>
          </a:xfrm>
          <a:prstGeom prst="rect">
            <a:avLst/>
          </a:prstGeom>
          <a:noFill/>
        </p:spPr>
      </p:pic>
      <p:pic>
        <p:nvPicPr>
          <p:cNvPr id="7172" name="Picture 4" descr="Поздравление с 8 марта - открытка-анимац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237204" cy="2286016"/>
          </a:xfrm>
          <a:prstGeom prst="rect">
            <a:avLst/>
          </a:prstGeom>
          <a:noFill/>
        </p:spPr>
      </p:pic>
      <p:pic>
        <p:nvPicPr>
          <p:cNvPr id="7174" name="Picture 6" descr="красивые открытки картинки со смыслом, гламурные открытки картинки 8 марта стих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571900" cy="2571769"/>
          </a:xfrm>
          <a:prstGeom prst="rect">
            <a:avLst/>
          </a:prstGeom>
          <a:noFill/>
        </p:spPr>
      </p:pic>
      <p:pic>
        <p:nvPicPr>
          <p:cNvPr id="7176" name="Picture 8" descr="красивые открытки картинки со смыслом, гламурные открытки картинки 8 марта стих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71546"/>
            <a:ext cx="2509829" cy="3530450"/>
          </a:xfrm>
          <a:prstGeom prst="rect">
            <a:avLst/>
          </a:prstGeom>
          <a:noFill/>
        </p:spPr>
      </p:pic>
      <p:pic>
        <p:nvPicPr>
          <p:cNvPr id="7178" name="Picture 10" descr="красивые открытки картинки со смыслом, гламурные открытки картинки 8 марта стих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000108"/>
            <a:ext cx="2214578" cy="18691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ntent.foto.mail.ru/mail/sunbusiness/poligrafiya/i-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1857388" cy="2622195"/>
          </a:xfrm>
          <a:prstGeom prst="rect">
            <a:avLst/>
          </a:prstGeom>
          <a:noFill/>
        </p:spPr>
      </p:pic>
      <p:pic>
        <p:nvPicPr>
          <p:cNvPr id="6148" name="Picture 4" descr="Дизайн пригласительных билетов для корпоративного мероприятия компании «X5 Retail Group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3405178" cy="3405178"/>
          </a:xfrm>
          <a:prstGeom prst="rect">
            <a:avLst/>
          </a:prstGeom>
          <a:noFill/>
        </p:spPr>
      </p:pic>
      <p:pic>
        <p:nvPicPr>
          <p:cNvPr id="6150" name="Picture 6" descr="Дизайн пригласительных билетов для корпоративного мероприятия компании «РЖД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2"/>
            <a:ext cx="2571768" cy="2566625"/>
          </a:xfrm>
          <a:prstGeom prst="rect">
            <a:avLst/>
          </a:prstGeom>
          <a:noFill/>
        </p:spPr>
      </p:pic>
      <p:pic>
        <p:nvPicPr>
          <p:cNvPr id="6152" name="Picture 8" descr="Дизайн пригласительных билетов для корпоративного мероприятия «День Рождения компании «X5 Retail Group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00024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http://fontproblem.narod.ru/index.html?http://fontproblem.narod.ru/crosref/shrift_hronology.htm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78605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http://www.babyblog.ru/community/post/scrapbook/383514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348" y="3457854"/>
            <a:ext cx="8429652" cy="616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http://www.ukoha.ru/article/articles/hipicmen/6rift.htm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14546" y="704088"/>
            <a:ext cx="647225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ИНТЕРНЕТ РЕСУРСЫ 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71612"/>
          <a:ext cx="7711618" cy="4063999"/>
        </p:xfrm>
        <a:graphic>
          <a:graphicData uri="http://schemas.openxmlformats.org/drawingml/2006/table">
            <a:tbl>
              <a:tblPr/>
              <a:tblGrid>
                <a:gridCol w="1357322"/>
                <a:gridCol w="6354296"/>
              </a:tblGrid>
              <a:tr h="685871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marL="35574" marR="35574" marT="35574" marB="35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A3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Хронологическая таблица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303" marR="68303" marT="34151" marB="34151">
                    <a:lnL>
                      <a:noFill/>
                    </a:lnL>
                  </a:tcPr>
                </a:tc>
              </a:tr>
              <a:tr h="276056"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35574" marR="35574" marT="35574" marB="35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8303" marR="68303" marT="34151" marB="34151">
                    <a:lnL>
                      <a:noFill/>
                    </a:lnL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r"/>
                      <a:r>
                        <a:rPr lang="ru-RU" sz="1300" dirty="0"/>
                        <a:t> </a:t>
                      </a:r>
                    </a:p>
                  </a:txBody>
                  <a:tcPr marL="7115" marR="7115" marT="7115" marB="71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Сведения о древнейших жителях дошли до нас в виде рисунков на стенах, камнях, кости и дереве.</a:t>
                      </a:r>
                    </a:p>
                  </a:txBody>
                  <a:tcPr marL="7115" marR="7115" marT="7115" marB="711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473120">
                <a:tc>
                  <a:txBody>
                    <a:bodyPr/>
                    <a:lstStyle/>
                    <a:p>
                      <a:pPr algn="r"/>
                      <a:r>
                        <a:rPr lang="ru-RU" sz="1300" dirty="0">
                          <a:solidFill>
                            <a:srgbClr val="7030A0"/>
                          </a:solidFill>
                        </a:rPr>
                        <a:t>От 3000 г. до н.э</a:t>
                      </a:r>
                      <a:r>
                        <a:rPr lang="ru-RU" sz="1300" dirty="0"/>
                        <a:t>.</a:t>
                      </a:r>
                    </a:p>
                  </a:txBody>
                  <a:tcPr marL="7115" marR="7115" marT="7115" marB="71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FF0000"/>
                          </a:solidFill>
                        </a:rPr>
                        <a:t>Письменность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раннего исторического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</a:rPr>
                        <a:t>периода</a:t>
                      </a: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 состояла из конкретных изображений. В результате убыстрения письма эти изображения упрощались и постепенно превратились в абстрактные знаки. Вначале возникли знаки, соответствующие отдельным словам, затем слогам и, наконец, отдельным звукам.</a:t>
                      </a:r>
                      <a:b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3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Были алфавиты только из согласных, затем появились шрифты, включавшие знаки для согласных и гласных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.</a:t>
                      </a: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Текст стал делиться на слова и предложения, появились цифры. Возникли надписи, высеченные на памятниках, </a:t>
                      </a:r>
                      <a:r>
                        <a:rPr kumimoji="0" lang="ru-RU" sz="14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книжный шрифт</a:t>
                      </a: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бытовые и рукописные шрифты</a:t>
                      </a: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/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Текст стал делиться на слова и предложения, появились цифры.</a:t>
                      </a:r>
                    </a:p>
                    <a:p>
                      <a:pPr algn="l"/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Возникли надписи, высеченные на памятниках, </a:t>
                      </a:r>
                      <a:r>
                        <a:rPr kumimoji="0" lang="ru-RU" sz="14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книжный шрифт</a:t>
                      </a: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бытовые и рукописные шрифты</a:t>
                      </a: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115" marR="7115" marT="7115" marB="71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7" name="Picture 1" descr="C:\Users\Владелец\Downloads\L_3000do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5572140"/>
            <a:ext cx="25527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3"/>
            <a:ext cx="814393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Кли́нопись</a:t>
            </a:r>
            <a:r>
              <a:rPr lang="ru-RU" dirty="0" smtClean="0"/>
              <a:t> — наиболее ранняя из известных систем письма. Форму письма во многом определил писчий материал — </a:t>
            </a:r>
            <a:r>
              <a:rPr lang="ru-RU" dirty="0" smtClean="0">
                <a:hlinkClick r:id="rId2" tooltip="Глиняные таблички"/>
              </a:rPr>
              <a:t>глиняная табличка</a:t>
            </a:r>
            <a:r>
              <a:rPr lang="ru-RU" dirty="0" smtClean="0"/>
              <a:t>, на которой, пока глина ещё мягкая, деревянной палочкой для письма или заострённым тростником выдавливали знаки; отсюда и «клинообразные» штрихи. Около 2900 до н.э.</a:t>
            </a:r>
            <a:endParaRPr lang="ru-RU" dirty="0"/>
          </a:p>
        </p:txBody>
      </p:sp>
      <p:pic>
        <p:nvPicPr>
          <p:cNvPr id="2050" name="Picture 2" descr="C:\Users\Владелец\Downloads\250px-Sales_contract_Shuruppak_Louvre_AO3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485375" cy="3289320"/>
          </a:xfrm>
          <a:prstGeom prst="rect">
            <a:avLst/>
          </a:prstGeom>
          <a:noFill/>
        </p:spPr>
      </p:pic>
      <p:pic>
        <p:nvPicPr>
          <p:cNvPr id="2051" name="Picture 3" descr="C:\Users\Владелец\Downloads\L_2900dokl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929198"/>
            <a:ext cx="4286250" cy="9667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66843"/>
            <a:ext cx="828680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Еги́петское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иероглифи́ческое</a:t>
            </a:r>
            <a:r>
              <a:rPr lang="ru-RU" b="1" dirty="0" smtClean="0">
                <a:solidFill>
                  <a:srgbClr val="FF0000"/>
                </a:solidFill>
              </a:rPr>
              <a:t> письмо́</a:t>
            </a:r>
            <a:r>
              <a:rPr lang="ru-RU" dirty="0" smtClean="0">
                <a:solidFill>
                  <a:srgbClr val="FF0000"/>
                </a:solidFill>
              </a:rPr>
              <a:t>, </a:t>
            </a:r>
            <a:r>
              <a:rPr lang="ru-RU" b="1" i="1" dirty="0" smtClean="0">
                <a:solidFill>
                  <a:srgbClr val="FF0000"/>
                </a:solidFill>
              </a:rPr>
              <a:t>Иероглифика</a:t>
            </a:r>
            <a:r>
              <a:rPr lang="ru-RU" dirty="0" smtClean="0"/>
              <a:t> — одна из систем </a:t>
            </a:r>
            <a:r>
              <a:rPr lang="ru-RU" dirty="0" smtClean="0">
                <a:hlinkClick r:id="rId2" tooltip="Египетская письменность"/>
              </a:rPr>
              <a:t>египетской письменности</a:t>
            </a:r>
            <a:r>
              <a:rPr lang="ru-RU" dirty="0" smtClean="0"/>
              <a:t>, использовавшаяся в </a:t>
            </a:r>
            <a:r>
              <a:rPr lang="ru-RU" dirty="0" smtClean="0">
                <a:hlinkClick r:id="rId3" tooltip="Древний Египет"/>
              </a:rPr>
              <a:t>Египте</a:t>
            </a:r>
            <a:r>
              <a:rPr lang="ru-RU" dirty="0" smtClean="0"/>
              <a:t> на протяжении почти 3500 лет, начиная с рубежа </a:t>
            </a:r>
            <a:r>
              <a:rPr lang="ru-RU" dirty="0" smtClean="0">
                <a:hlinkClick r:id="rId4" tooltip="IV тысячелетие до н. э."/>
              </a:rPr>
              <a:t>4-го</a:t>
            </a:r>
            <a:r>
              <a:rPr lang="ru-RU" dirty="0" smtClean="0"/>
              <a:t> и </a:t>
            </a:r>
            <a:r>
              <a:rPr lang="ru-RU" dirty="0" smtClean="0">
                <a:hlinkClick r:id="rId5" tooltip="III тысячелетие до н. э."/>
              </a:rPr>
              <a:t>3-го тыс. до н. э.</a:t>
            </a:r>
            <a:r>
              <a:rPr lang="ru-RU" dirty="0" smtClean="0"/>
              <a:t>   Является </a:t>
            </a:r>
            <a:r>
              <a:rPr lang="ru-RU" dirty="0" smtClean="0">
                <a:hlinkClick r:id="rId6" tooltip="Пиктограмма"/>
              </a:rPr>
              <a:t>рисуночным</a:t>
            </a:r>
            <a:r>
              <a:rPr lang="ru-RU" dirty="0" smtClean="0"/>
              <a:t> письмом дополненным </a:t>
            </a:r>
            <a:r>
              <a:rPr lang="ru-RU" dirty="0" smtClean="0">
                <a:hlinkClick r:id="rId7" tooltip="Фонограмма (лингвистика)"/>
              </a:rPr>
              <a:t>фонетическими</a:t>
            </a:r>
            <a:r>
              <a:rPr lang="ru-RU" dirty="0" smtClean="0"/>
              <a:t> знаками . Иероглифы вырезали на камне, изображали на стенах и различных предметах или на папирусе. Так как иероглифы писали тростниковыми палочками или трубчатыми перьями и чернилами, они постепенно превратились в курсив (</a:t>
            </a:r>
            <a:r>
              <a:rPr lang="ru-RU" dirty="0" err="1" smtClean="0"/>
              <a:t>куррере</a:t>
            </a:r>
            <a:r>
              <a:rPr lang="ru-RU" dirty="0" smtClean="0"/>
              <a:t> — бежать).</a:t>
            </a:r>
            <a:br>
              <a:rPr lang="ru-RU" dirty="0" smtClean="0"/>
            </a:br>
            <a:r>
              <a:rPr lang="ru-RU" dirty="0" smtClean="0"/>
              <a:t>Строки писались сверху вниз, справа налево и наоборот.</a:t>
            </a:r>
          </a:p>
          <a:p>
            <a:endParaRPr lang="ru-RU" dirty="0"/>
          </a:p>
        </p:txBody>
      </p:sp>
      <p:pic>
        <p:nvPicPr>
          <p:cNvPr id="1026" name="Picture 2" descr="C:\Users\Владелец\Downloads\290px-Egypt_Hieroglyph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750717"/>
            <a:ext cx="3540124" cy="2661197"/>
          </a:xfrm>
          <a:prstGeom prst="rect">
            <a:avLst/>
          </a:prstGeom>
          <a:noFill/>
        </p:spPr>
      </p:pic>
      <p:pic>
        <p:nvPicPr>
          <p:cNvPr id="1028" name="Picture 4" descr="C:\Users\Владелец\Downloads\L_2900do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357826"/>
            <a:ext cx="4286250" cy="9810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14393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Иерати́ческое</a:t>
            </a:r>
            <a:r>
              <a:rPr lang="ru-RU" b="1" dirty="0" smtClean="0">
                <a:solidFill>
                  <a:srgbClr val="FF0000"/>
                </a:solidFill>
              </a:rPr>
              <a:t> письмо</a:t>
            </a:r>
            <a:r>
              <a:rPr lang="ru-RU" dirty="0" smtClean="0"/>
              <a:t> — одна из форм </a:t>
            </a:r>
            <a:r>
              <a:rPr lang="ru-RU" dirty="0" smtClean="0">
                <a:hlinkClick r:id="rId2" tooltip="Египетское письмо"/>
              </a:rPr>
              <a:t>египетского письма</a:t>
            </a:r>
            <a:r>
              <a:rPr lang="ru-RU" dirty="0" smtClean="0"/>
              <a:t>, применявшихся для записи текстов на </a:t>
            </a:r>
            <a:r>
              <a:rPr lang="ru-RU" u="sng" dirty="0" smtClean="0">
                <a:hlinkClick r:id="rId3" tooltip="Египетский язык"/>
              </a:rPr>
              <a:t>египетском языке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Около2600г.до н.э.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Владелец\Downloads\L_2600do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928802"/>
            <a:ext cx="4286250" cy="742954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3071810"/>
          <a:ext cx="7929618" cy="2143140"/>
        </p:xfrm>
        <a:graphic>
          <a:graphicData uri="http://schemas.openxmlformats.org/drawingml/2006/table">
            <a:tbl>
              <a:tblPr/>
              <a:tblGrid>
                <a:gridCol w="3871883"/>
                <a:gridCol w="4057735"/>
              </a:tblGrid>
              <a:tr h="2143140">
                <a:tc>
                  <a:txBody>
                    <a:bodyPr/>
                    <a:lstStyle/>
                    <a:p>
                      <a:pPr algn="r"/>
                      <a:r>
                        <a:rPr lang="ru-RU" dirty="0" err="1">
                          <a:solidFill>
                            <a:srgbClr val="7030A0"/>
                          </a:solidFill>
                        </a:rPr>
                        <a:t>Ок</a:t>
                      </a:r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. 700 г. 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До</a:t>
                      </a:r>
                      <a:r>
                        <a:rPr lang="ru-RU" baseline="0" dirty="0" smtClean="0">
                          <a:solidFill>
                            <a:srgbClr val="7030A0"/>
                          </a:solidFill>
                        </a:rPr>
                        <a:t> н.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э.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Демотический шрифт</a:t>
                      </a:r>
                      <a:r>
                        <a:rPr lang="ru-RU" dirty="0"/>
                        <a:t> — последующая ступень обобщения. Первоначальные иероглифические знаки совершенно видоизменились. Ныне мы можем расшифровать и прочитать почти все виды египетского письма.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C:\Users\Владелец\Downloads\L_700do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09" y="4214818"/>
            <a:ext cx="3786215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857232"/>
          <a:ext cx="8072494" cy="2928958"/>
        </p:xfrm>
        <a:graphic>
          <a:graphicData uri="http://schemas.openxmlformats.org/drawingml/2006/table">
            <a:tbl>
              <a:tblPr/>
              <a:tblGrid>
                <a:gridCol w="4036247"/>
                <a:gridCol w="4036247"/>
              </a:tblGrid>
              <a:tr h="2928958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1500 г. до н.э.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Финикийский шрифт</a:t>
                      </a:r>
                      <a:r>
                        <a:rPr lang="ru-RU" dirty="0"/>
                        <a:t> состоит из 22 знаков, соответствующих согласным звукам. Гласные звуки произносились, но не писались. Направление письма справа налево. Возникновение этого вида письма не выяснено. Знаки финикийского письма целиком были переняты греками.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Владелец\Downloads\L_1500do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143404" cy="58102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571932" y="3164120"/>
          <a:ext cx="8072494" cy="3693880"/>
        </p:xfrm>
        <a:graphic>
          <a:graphicData uri="http://schemas.openxmlformats.org/drawingml/2006/table">
            <a:tbl>
              <a:tblPr/>
              <a:tblGrid>
                <a:gridCol w="4036247"/>
                <a:gridCol w="4036247"/>
              </a:tblGrid>
              <a:tr h="3400918"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marL="9321" marR="9321" marT="9321" marB="93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Греческий алфавит</a:t>
                      </a:r>
                      <a:r>
                        <a:rPr lang="ru-RU" sz="1800" dirty="0"/>
                        <a:t>, как и финикийский, состоит из заглавных букв. Знаки, обозначавшие финикийские согласные, чуждые греческой фонетике, греки использовали для обозначения гласных звуков. В IV веке до н.э. возник ионический шрифт — самая совершенная система знаков с </a:t>
                      </a:r>
                      <a:r>
                        <a:rPr lang="ru-RU" sz="1800"/>
                        <a:t>геометрическими </a:t>
                      </a:r>
                      <a:r>
                        <a:rPr lang="ru-RU" sz="1800" smtClean="0"/>
                        <a:t>элементами 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r>
                        <a:rPr lang="ru-RU" sz="1800" dirty="0" err="1" smtClean="0">
                          <a:solidFill>
                            <a:srgbClr val="7030A0"/>
                          </a:solidFill>
                        </a:rPr>
                        <a:t>Ок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. 1000 г. до н.э.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L="9321" marR="9321" marT="9321" marB="9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044">
                <a:tc gridSpan="2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321" marR="9321" marT="9321" marB="9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5" name="Picture 3" descr="Греческое письмо в ионическом сти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6072206"/>
            <a:ext cx="428625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857233"/>
          <a:ext cx="7405718" cy="1169204"/>
        </p:xfrm>
        <a:graphic>
          <a:graphicData uri="http://schemas.openxmlformats.org/drawingml/2006/table">
            <a:tbl>
              <a:tblPr/>
              <a:tblGrid>
                <a:gridCol w="3548066"/>
                <a:gridCol w="3857652"/>
              </a:tblGrid>
              <a:tr h="875834">
                <a:tc>
                  <a:txBody>
                    <a:bodyPr/>
                    <a:lstStyle/>
                    <a:p>
                      <a:pPr algn="r"/>
                      <a:r>
                        <a:rPr lang="ru-RU" dirty="0" err="1">
                          <a:solidFill>
                            <a:srgbClr val="7030A0"/>
                          </a:solidFill>
                        </a:rPr>
                        <a:t>Ок</a:t>
                      </a:r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. 100 г. до н.э</a:t>
                      </a:r>
                      <a:r>
                        <a:rPr lang="ru-RU" dirty="0"/>
                        <a:t>.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Германское руническое письмо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ru-RU" dirty="0"/>
                        <a:t>на развитие буквенного алфавита влияния не оказало.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174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Германское письмо (руническо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4286250" cy="57150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285992"/>
          <a:ext cx="7929618" cy="3604284"/>
        </p:xfrm>
        <a:graphic>
          <a:graphicData uri="http://schemas.openxmlformats.org/drawingml/2006/table">
            <a:tbl>
              <a:tblPr/>
              <a:tblGrid>
                <a:gridCol w="3429024"/>
                <a:gridCol w="4500594"/>
              </a:tblGrid>
              <a:tr h="2639670">
                <a:tc>
                  <a:txBody>
                    <a:bodyPr/>
                    <a:lstStyle/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endParaRPr lang="ru-RU" sz="1200" dirty="0" smtClean="0"/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VII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</a:rPr>
                        <a:t>в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. </a:t>
                      </a:r>
                      <a:r>
                        <a:rPr lang="ru-RU" sz="1800" dirty="0">
                          <a:solidFill>
                            <a:srgbClr val="7030A0"/>
                          </a:solidFill>
                        </a:rPr>
                        <a:t>до н.э</a:t>
                      </a:r>
                      <a:r>
                        <a:rPr lang="ru-RU" sz="1200" dirty="0"/>
                        <a:t>.</a:t>
                      </a:r>
                    </a:p>
                  </a:txBody>
                  <a:tcPr marL="6354" marR="6354" marT="6354" marB="63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Латинский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алфавит</a:t>
                      </a:r>
                      <a:r>
                        <a:rPr lang="ru-RU" sz="1800" dirty="0"/>
                        <a:t> основан на греческом с добавлением знаков для отсутствовавших в греческом языке звуков. Законченность формы знаков демонстрирует высеченная на камне надпись </a:t>
                      </a:r>
                      <a:r>
                        <a:rPr lang="ru-RU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прямым капитальным шрифтом</a:t>
                      </a:r>
                      <a:r>
                        <a:rPr lang="ru-RU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 </a:t>
                      </a:r>
                      <a:r>
                        <a:rPr lang="ru-RU" sz="1800" dirty="0"/>
                        <a:t>— прописными знаками антиквы, а также оттиски с печатей — </a:t>
                      </a:r>
                      <a:r>
                        <a:rPr lang="ru-RU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гротесковая</a:t>
                      </a:r>
                      <a:r>
                        <a:rPr lang="ru-RU" sz="1800" dirty="0"/>
                        <a:t> форма знаков (без засечек). Знаки были только прописные. Ещё не было </a:t>
                      </a:r>
                      <a:r>
                        <a:rPr lang="ru-RU" sz="1800" dirty="0" smtClean="0"/>
                        <a:t>между словных </a:t>
                      </a:r>
                      <a:r>
                        <a:rPr lang="ru-RU" sz="1800" dirty="0"/>
                        <a:t>пробелов, писали слева направо.</a:t>
                      </a:r>
                    </a:p>
                  </a:txBody>
                  <a:tcPr marL="6354" marR="6354" marT="6354" marB="6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0660">
                <a:tc>
                  <a:txBody>
                    <a:bodyPr/>
                    <a:lstStyle/>
                    <a:p>
                      <a:r>
                        <a:rPr lang="ru-RU" sz="1200"/>
                        <a:t> </a:t>
                      </a:r>
                    </a:p>
                  </a:txBody>
                  <a:tcPr marL="6354" marR="6354" marT="6354" marB="6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/>
                    </a:p>
                  </a:txBody>
                  <a:tcPr marL="6354" marR="6354" marT="6354" marB="6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660">
                <a:tc>
                  <a:txBody>
                    <a:bodyPr/>
                    <a:lstStyle/>
                    <a:p>
                      <a:r>
                        <a:rPr lang="ru-RU" sz="1200" dirty="0"/>
                        <a:t> </a:t>
                      </a:r>
                    </a:p>
                  </a:txBody>
                  <a:tcPr marL="6354" marR="6354" marT="6354" marB="6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 marL="6354" marR="6354" marT="6354" marB="63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1" name="Picture 3" descr="Римский капитальный (прописной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256"/>
            <a:ext cx="2466975" cy="428625"/>
          </a:xfrm>
          <a:prstGeom prst="rect">
            <a:avLst/>
          </a:prstGeom>
          <a:noFill/>
        </p:spPr>
      </p:pic>
      <p:pic>
        <p:nvPicPr>
          <p:cNvPr id="7172" name="Picture 4" descr="Шрифт римских печа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143512"/>
            <a:ext cx="2466975" cy="4286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142984"/>
          <a:ext cx="7817398" cy="5429288"/>
        </p:xfrm>
        <a:graphic>
          <a:graphicData uri="http://schemas.openxmlformats.org/drawingml/2006/table">
            <a:tbl>
              <a:tblPr/>
              <a:tblGrid>
                <a:gridCol w="1571636"/>
                <a:gridCol w="6245762"/>
              </a:tblGrid>
              <a:tr h="4778810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rgbClr val="7030A0"/>
                          </a:solidFill>
                        </a:rPr>
                        <a:t>V—VI </a:t>
                      </a:r>
                      <a:r>
                        <a:rPr lang="ru-RU" sz="1500" dirty="0">
                          <a:solidFill>
                            <a:srgbClr val="7030A0"/>
                          </a:solidFill>
                        </a:rPr>
                        <a:t>вв. до н.э</a:t>
                      </a:r>
                      <a:r>
                        <a:rPr lang="ru-RU" sz="1500" dirty="0"/>
                        <a:t>.</a:t>
                      </a:r>
                    </a:p>
                  </a:txBody>
                  <a:tcPr marL="7750" marR="7750" marT="7750" marB="7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Прямой прописной квадратный шрифт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ru-RU" sz="1800" dirty="0"/>
                        <a:t>— книжный шрифт, написанный пером, которое держали в горизонтальном положении.</a:t>
                      </a:r>
                      <a:br>
                        <a:rPr lang="ru-RU" sz="1800" dirty="0"/>
                      </a:br>
                      <a:endParaRPr lang="ru-RU" sz="1800" dirty="0" smtClean="0"/>
                    </a:p>
                    <a:p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Шрифт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Рустика</a:t>
                      </a:r>
                      <a:r>
                        <a:rPr lang="ru-RU" sz="1800" dirty="0"/>
                        <a:t> ("крестьянский") писался пером в наклонном положении. Буквы писались быстрее, теснее, и поэтому шрифт отличался тонкими вертикальными прямыми штрихами и жирными засечками-серифами (прописной шрифт).</a:t>
                      </a:r>
                    </a:p>
                  </a:txBody>
                  <a:tcPr marL="7750" marR="7750" marT="7750" marB="7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5239">
                <a:tc gridSpan="2">
                  <a:txBody>
                    <a:bodyPr/>
                    <a:lstStyle/>
                    <a:p>
                      <a:pPr algn="ctr"/>
                      <a:endParaRPr lang="ru-RU" sz="1500"/>
                    </a:p>
                  </a:txBody>
                  <a:tcPr marL="7750" marR="7750" marT="7750" marB="7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39">
                <a:tc gridSpan="2"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marL="7750" marR="7750" marT="7750" marB="7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5" name="Picture 1" descr="Капитальный квадрат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4286250" cy="514350"/>
          </a:xfrm>
          <a:prstGeom prst="rect">
            <a:avLst/>
          </a:prstGeom>
          <a:noFill/>
        </p:spPr>
      </p:pic>
      <p:pic>
        <p:nvPicPr>
          <p:cNvPr id="6146" name="Picture 2" descr="Капитальный Ру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357826"/>
            <a:ext cx="4286250" cy="485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551</Words>
  <Application>Microsoft Office PowerPoint</Application>
  <PresentationFormat>Экран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Типы шрифтов презентацию выполнила учитель изобразительного искусства высшей категории  ВОЛКОВА СВЕТЛАНА ВАСИЛЬЕВНА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Шрифты с засечками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РЕСУРСЫ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  ШРИФТОВ</dc:title>
  <dc:creator>Владелец</dc:creator>
  <cp:lastModifiedBy>Валентина</cp:lastModifiedBy>
  <cp:revision>38</cp:revision>
  <dcterms:created xsi:type="dcterms:W3CDTF">2012-02-21T06:06:32Z</dcterms:created>
  <dcterms:modified xsi:type="dcterms:W3CDTF">2023-01-05T14:28:42Z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1024245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