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98B1400-1DD2-4587-B241-C0420C6F4687}"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223307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B1400-1DD2-4587-B241-C0420C6F4687}"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134155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B1400-1DD2-4587-B241-C0420C6F4687}"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2021D-7B06-4E4E-BC8A-A4DF020A7358}"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0102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898B1400-1DD2-4587-B241-C0420C6F4687}"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164150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898B1400-1DD2-4587-B241-C0420C6F4687}"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2021D-7B06-4E4E-BC8A-A4DF020A7358}"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742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898B1400-1DD2-4587-B241-C0420C6F4687}"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144307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8B1400-1DD2-4587-B241-C0420C6F4687}"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1055018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8B1400-1DD2-4587-B241-C0420C6F4687}"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82748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8B1400-1DD2-4587-B241-C0420C6F4687}"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23044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B1400-1DD2-4587-B241-C0420C6F4687}"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243402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98B1400-1DD2-4587-B241-C0420C6F4687}"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54907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98B1400-1DD2-4587-B241-C0420C6F4687}" type="datetimeFigureOut">
              <a:rPr lang="ru-RU" smtClean="0"/>
              <a:t>11.11.2024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374987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98B1400-1DD2-4587-B241-C0420C6F4687}" type="datetimeFigureOut">
              <a:rPr lang="ru-RU" smtClean="0"/>
              <a:t>11.11.2024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105641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B1400-1DD2-4587-B241-C0420C6F4687}" type="datetimeFigureOut">
              <a:rPr lang="ru-RU" smtClean="0"/>
              <a:t>11.11.2024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273086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98B1400-1DD2-4587-B241-C0420C6F4687}"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333038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98B1400-1DD2-4587-B241-C0420C6F4687}"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2021D-7B06-4E4E-BC8A-A4DF020A7358}" type="slidenum">
              <a:rPr lang="ru-RU" smtClean="0"/>
              <a:t>‹#›</a:t>
            </a:fld>
            <a:endParaRPr lang="ru-RU"/>
          </a:p>
        </p:txBody>
      </p:sp>
    </p:spTree>
    <p:extLst>
      <p:ext uri="{BB962C8B-B14F-4D97-AF65-F5344CB8AC3E}">
        <p14:creationId xmlns:p14="http://schemas.microsoft.com/office/powerpoint/2010/main" val="366963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98B1400-1DD2-4587-B241-C0420C6F4687}" type="datetimeFigureOut">
              <a:rPr lang="ru-RU" smtClean="0"/>
              <a:t>11.11.2024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32021D-7B06-4E4E-BC8A-A4DF020A7358}" type="slidenum">
              <a:rPr lang="ru-RU" smtClean="0"/>
              <a:t>‹#›</a:t>
            </a:fld>
            <a:endParaRPr lang="ru-RU"/>
          </a:p>
        </p:txBody>
      </p:sp>
    </p:spTree>
    <p:extLst>
      <p:ext uri="{BB962C8B-B14F-4D97-AF65-F5344CB8AC3E}">
        <p14:creationId xmlns:p14="http://schemas.microsoft.com/office/powerpoint/2010/main" val="5199282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EBC826-969A-4F4B-82DB-1D6CD6760CC0}"/>
              </a:ext>
            </a:extLst>
          </p:cNvPr>
          <p:cNvSpPr>
            <a:spLocks noGrp="1"/>
          </p:cNvSpPr>
          <p:nvPr>
            <p:ph type="ctrTitle"/>
          </p:nvPr>
        </p:nvSpPr>
        <p:spPr/>
        <p:txBody>
          <a:bodyPr>
            <a:normAutofit fontScale="90000"/>
          </a:bodyPr>
          <a:lstStyle/>
          <a:p>
            <a:pPr>
              <a:lnSpc>
                <a:spcPct val="107000"/>
              </a:lnSpc>
              <a:spcAft>
                <a:spcPts val="800"/>
              </a:spcAft>
            </a:pPr>
            <a:r>
              <a:rPr lang="ru-RU" sz="6000" b="1" dirty="0">
                <a:effectLst/>
                <a:latin typeface="Times New Roman" panose="02020603050405020304" pitchFamily="18" charset="0"/>
                <a:ea typeface="Calibri" panose="020F0502020204030204" pitchFamily="34" charset="0"/>
                <a:cs typeface="Times New Roman" panose="02020603050405020304" pitchFamily="18" charset="0"/>
              </a:rPr>
              <a:t>Тема 1.2. Фотограмметрия.</a:t>
            </a:r>
            <a:r>
              <a:rPr lang="ru-RU" sz="60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4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одзаголовок 2">
            <a:extLst>
              <a:ext uri="{FF2B5EF4-FFF2-40B4-BE49-F238E27FC236}">
                <a16:creationId xmlns:a16="http://schemas.microsoft.com/office/drawing/2014/main" id="{C11C1877-EECB-43C2-AC54-B9BB28E72B7E}"/>
              </a:ext>
            </a:extLst>
          </p:cNvPr>
          <p:cNvSpPr>
            <a:spLocks noGrp="1"/>
          </p:cNvSpPr>
          <p:nvPr>
            <p:ph type="subTitle" idx="1"/>
          </p:nvPr>
        </p:nvSpPr>
        <p:spPr/>
        <p:txBody>
          <a:bodyPr>
            <a:normAutofit fontScale="62500" lnSpcReduction="20000"/>
          </a:bodyPr>
          <a:lstStyle/>
          <a:p>
            <a:pPr marL="342900" lvl="0" indent="-342900" algn="l">
              <a:lnSpc>
                <a:spcPct val="107000"/>
              </a:lnSpc>
              <a:buClr>
                <a:srgbClr val="000000"/>
              </a:buClr>
              <a:buFont typeface="+mj-lt"/>
              <a:buAutoNum type="arabicPeriod"/>
            </a:pPr>
            <a:r>
              <a:rPr lang="ru-RU" sz="4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Виды и масштабы аэрофотосъемки. </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Clr>
                <a:srgbClr val="000000"/>
              </a:buClr>
              <a:buFont typeface="+mj-lt"/>
              <a:buAutoNum type="arabicPeriod"/>
            </a:pPr>
            <a:r>
              <a:rPr lang="ru-RU" sz="4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Лазерное сканирование.</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1598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12E73C-4AEA-4056-B9D5-75C222F1A3DC}"/>
              </a:ext>
            </a:extLst>
          </p:cNvPr>
          <p:cNvSpPr>
            <a:spLocks noGrp="1"/>
          </p:cNvSpPr>
          <p:nvPr>
            <p:ph type="title"/>
          </p:nvPr>
        </p:nvSpPr>
        <p:spPr/>
        <p:txBody>
          <a:bodyPr>
            <a:noAutofit/>
          </a:bodyPr>
          <a:lstStyle/>
          <a:p>
            <a:pPr>
              <a:lnSpc>
                <a:spcPct val="107000"/>
              </a:lnSpc>
              <a:spcAft>
                <a:spcPts val="800"/>
              </a:spcAft>
              <a:tabLst>
                <a:tab pos="1171575" algn="l"/>
              </a:tabLst>
            </a:pPr>
            <a:r>
              <a:rPr lang="ru-RU" sz="3600" dirty="0">
                <a:effectLst/>
                <a:latin typeface="Times New Roman" panose="02020603050405020304" pitchFamily="18" charset="0"/>
                <a:ea typeface="Calibri" panose="020F0502020204030204" pitchFamily="34" charset="0"/>
                <a:cs typeface="Times New Roman" panose="02020603050405020304" pitchFamily="18" charset="0"/>
              </a:rPr>
              <a:t>В зависимости от поставленной задачи и размеров фотографируемого участка местности различают:</a:t>
            </a:r>
            <a:br>
              <a:rPr lang="ru-RU" sz="3600" dirty="0">
                <a:effectLst/>
                <a:latin typeface="Calibri" panose="020F0502020204030204" pitchFamily="34" charset="0"/>
                <a:ea typeface="Calibri" panose="020F0502020204030204" pitchFamily="34" charset="0"/>
                <a:cs typeface="Times New Roman" panose="02020603050405020304" pitchFamily="18" charset="0"/>
              </a:rPr>
            </a:br>
            <a:endParaRPr lang="ru-RU" sz="3600" dirty="0"/>
          </a:p>
        </p:txBody>
      </p:sp>
      <p:sp>
        <p:nvSpPr>
          <p:cNvPr id="3" name="Объект 2">
            <a:extLst>
              <a:ext uri="{FF2B5EF4-FFF2-40B4-BE49-F238E27FC236}">
                <a16:creationId xmlns:a16="http://schemas.microsoft.com/office/drawing/2014/main" id="{D17DE398-CBB3-44B7-846A-ABDAA712B9BE}"/>
              </a:ext>
            </a:extLst>
          </p:cNvPr>
          <p:cNvSpPr>
            <a:spLocks noGrp="1"/>
          </p:cNvSpPr>
          <p:nvPr>
            <p:ph idx="1"/>
          </p:nvPr>
        </p:nvSpPr>
        <p:spPr/>
        <p:txBody>
          <a:bodyPr/>
          <a:lstStyle/>
          <a:p>
            <a:pPr marL="0" indent="0">
              <a:lnSpc>
                <a:spcPct val="107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i="1" dirty="0">
                <a:effectLst/>
                <a:latin typeface="Times New Roman" panose="02020603050405020304" pitchFamily="18" charset="0"/>
                <a:ea typeface="Calibri" panose="020F0502020204030204" pitchFamily="34" charset="0"/>
                <a:cs typeface="Times New Roman" panose="02020603050405020304" pitchFamily="18" charset="0"/>
              </a:rPr>
              <a:t>одинарную аэрофотосъемку</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когда объект фотографирования размещен на одном-двух снимках;</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Под одинарной (выборочной) аэрофотосъемкой подразумевается выборочное фотографирование небольших участков местности,</a:t>
            </a:r>
          </a:p>
          <a:p>
            <a:pPr marL="0" indent="0">
              <a:buNone/>
            </a:pPr>
            <a:r>
              <a:rPr lang="ru-RU" dirty="0">
                <a:latin typeface="Times New Roman" panose="02020603050405020304" pitchFamily="18" charset="0"/>
                <a:cs typeface="Times New Roman" panose="02020603050405020304" pitchFamily="18" charset="0"/>
              </a:rPr>
              <a:t>покрываемых одиночными снимками.</a:t>
            </a:r>
          </a:p>
          <a:p>
            <a:endParaRPr lang="ru-RU" dirty="0"/>
          </a:p>
        </p:txBody>
      </p:sp>
      <p:pic>
        <p:nvPicPr>
          <p:cNvPr id="5" name="Рисунок 4">
            <a:extLst>
              <a:ext uri="{FF2B5EF4-FFF2-40B4-BE49-F238E27FC236}">
                <a16:creationId xmlns:a16="http://schemas.microsoft.com/office/drawing/2014/main" id="{C4BBFD35-6950-4FD7-B331-9E38725D1B30}"/>
              </a:ext>
            </a:extLst>
          </p:cNvPr>
          <p:cNvPicPr>
            <a:picLocks noChangeAspect="1"/>
          </p:cNvPicPr>
          <p:nvPr/>
        </p:nvPicPr>
        <p:blipFill>
          <a:blip r:embed="rId2"/>
          <a:stretch>
            <a:fillRect/>
          </a:stretch>
        </p:blipFill>
        <p:spPr>
          <a:xfrm>
            <a:off x="7285614" y="3833091"/>
            <a:ext cx="2514168" cy="2343872"/>
          </a:xfrm>
          <a:prstGeom prst="rect">
            <a:avLst/>
          </a:prstGeom>
        </p:spPr>
      </p:pic>
    </p:spTree>
    <p:extLst>
      <p:ext uri="{BB962C8B-B14F-4D97-AF65-F5344CB8AC3E}">
        <p14:creationId xmlns:p14="http://schemas.microsoft.com/office/powerpoint/2010/main" val="285883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06859-3022-4473-99D8-1EA8FBA0019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C643EDB-CDFD-4FD8-8EBC-EDCAB48C0959}"/>
              </a:ext>
            </a:extLst>
          </p:cNvPr>
          <p:cNvSpPr>
            <a:spLocks noGrp="1"/>
          </p:cNvSpPr>
          <p:nvPr>
            <p:ph idx="1"/>
          </p:nvPr>
        </p:nvSpPr>
        <p:spPr>
          <a:xfrm>
            <a:off x="838200" y="1690688"/>
            <a:ext cx="10515600" cy="4486275"/>
          </a:xfrm>
        </p:spPr>
        <p:txBody>
          <a:bodyPr/>
          <a:lstStyle/>
          <a:p>
            <a:pPr marL="0" indent="0">
              <a:buNone/>
            </a:pPr>
            <a:r>
              <a:rPr lang="ru-RU" dirty="0">
                <a:latin typeface="Times New Roman" panose="02020603050405020304" pitchFamily="18" charset="0"/>
                <a:cs typeface="Times New Roman" panose="02020603050405020304" pitchFamily="18" charset="0"/>
              </a:rPr>
              <a:t>– маршрутную аэрофотосъемку, когда выполняется фотографирование узкой полосы местности (реки, дороги, береговые линии и др.);</a:t>
            </a:r>
          </a:p>
          <a:p>
            <a:pPr marL="0" indent="0">
              <a:buNone/>
            </a:pPr>
            <a:r>
              <a:rPr lang="ru-RU" dirty="0">
                <a:latin typeface="Times New Roman" panose="02020603050405020304" pitchFamily="18" charset="0"/>
                <a:cs typeface="Times New Roman" panose="02020603050405020304" pitchFamily="18" charset="0"/>
              </a:rPr>
              <a:t>Фотографирование отдельных сравнительно небольших участков земной поверхности, когда получают один маршрут, состоящий из аэрофотоснимков, имеющих только продольное взаимное перекрытие.</a:t>
            </a:r>
          </a:p>
          <a:p>
            <a:pPr marL="0" indent="0">
              <a:buNone/>
            </a:pP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2C0D72F-F83A-44C4-9DCA-8026B9D9DC5D}"/>
              </a:ext>
            </a:extLst>
          </p:cNvPr>
          <p:cNvPicPr>
            <a:picLocks noChangeAspect="1"/>
          </p:cNvPicPr>
          <p:nvPr/>
        </p:nvPicPr>
        <p:blipFill>
          <a:blip r:embed="rId2"/>
          <a:stretch>
            <a:fillRect/>
          </a:stretch>
        </p:blipFill>
        <p:spPr>
          <a:xfrm>
            <a:off x="3402301" y="4211781"/>
            <a:ext cx="3743325" cy="2512435"/>
          </a:xfrm>
          <a:prstGeom prst="rect">
            <a:avLst/>
          </a:prstGeom>
        </p:spPr>
      </p:pic>
    </p:spTree>
    <p:extLst>
      <p:ext uri="{BB962C8B-B14F-4D97-AF65-F5344CB8AC3E}">
        <p14:creationId xmlns:p14="http://schemas.microsoft.com/office/powerpoint/2010/main" val="119300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C44C4-DD7B-4F55-B86D-E0E14A61E6CC}"/>
              </a:ext>
            </a:extLst>
          </p:cNvPr>
          <p:cNvSpPr>
            <a:spLocks noGrp="1"/>
          </p:cNvSpPr>
          <p:nvPr>
            <p:ph type="title"/>
          </p:nvPr>
        </p:nvSpPr>
        <p:spPr/>
        <p:txBody>
          <a:bodyPr>
            <a:normAutofit fontScale="90000"/>
          </a:bodyPr>
          <a:lstStyle/>
          <a:p>
            <a:r>
              <a:rPr lang="ru-RU" dirty="0"/>
              <a:t> - </a:t>
            </a:r>
            <a:r>
              <a:rPr lang="ru-RU" sz="2700" dirty="0">
                <a:latin typeface="Times New Roman" panose="02020603050405020304" pitchFamily="18" charset="0"/>
                <a:cs typeface="Times New Roman" panose="02020603050405020304" pitchFamily="18" charset="0"/>
              </a:rPr>
              <a:t>площадную или многомаршрутную аэрофотосъемку, когда снимаемый участок по своим размерам не может быть изображен на снимках одного маршрута, и для его фотографирования необходимо несколько параллельных маршрутов на определенном расстоянии один от другого.</a:t>
            </a:r>
          </a:p>
        </p:txBody>
      </p:sp>
      <p:pic>
        <p:nvPicPr>
          <p:cNvPr id="5" name="Объект 4">
            <a:extLst>
              <a:ext uri="{FF2B5EF4-FFF2-40B4-BE49-F238E27FC236}">
                <a16:creationId xmlns:a16="http://schemas.microsoft.com/office/drawing/2014/main" id="{C976431A-5F14-4A66-974E-81D7368CE1CC}"/>
              </a:ext>
            </a:extLst>
          </p:cNvPr>
          <p:cNvPicPr>
            <a:picLocks noGrp="1" noChangeAspect="1"/>
          </p:cNvPicPr>
          <p:nvPr>
            <p:ph idx="1"/>
          </p:nvPr>
        </p:nvPicPr>
        <p:blipFill>
          <a:blip r:embed="rId2"/>
          <a:stretch>
            <a:fillRect/>
          </a:stretch>
        </p:blipFill>
        <p:spPr>
          <a:xfrm>
            <a:off x="4903788" y="2522537"/>
            <a:ext cx="4286250" cy="3000375"/>
          </a:xfrm>
        </p:spPr>
      </p:pic>
    </p:spTree>
    <p:extLst>
      <p:ext uri="{BB962C8B-B14F-4D97-AF65-F5344CB8AC3E}">
        <p14:creationId xmlns:p14="http://schemas.microsoft.com/office/powerpoint/2010/main" val="316287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DC4367-3D2D-4892-BF6E-87617B19C95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5070E2D-B3FA-4009-9723-D942405742CD}"/>
              </a:ext>
            </a:extLst>
          </p:cNvPr>
          <p:cNvSpPr>
            <a:spLocks noGrp="1"/>
          </p:cNvSpPr>
          <p:nvPr>
            <p:ph idx="1"/>
          </p:nvPr>
        </p:nvSpPr>
        <p:spPr>
          <a:xfrm>
            <a:off x="838200" y="498764"/>
            <a:ext cx="10515600" cy="5678199"/>
          </a:xfrm>
        </p:spPr>
        <p:txBody>
          <a:bodyPr/>
          <a:lstStyle/>
          <a:p>
            <a:pPr marL="0" indent="0">
              <a:buNone/>
            </a:pPr>
            <a:r>
              <a:rPr lang="ru-RU" dirty="0">
                <a:latin typeface="Times New Roman" panose="02020603050405020304" pitchFamily="18" charset="0"/>
                <a:cs typeface="Times New Roman" panose="02020603050405020304" pitchFamily="18" charset="0"/>
              </a:rPr>
              <a:t>В маршруте снимки перекрываются на заданную величину продольного перекрытия. Расстояние между маршрутами делается таким, чтобы снимки смежных маршрутов также перекрывались между собой, образуя зону поперечного перекрытия</a:t>
            </a:r>
          </a:p>
          <a:p>
            <a:pPr marL="0" indent="0">
              <a:buNone/>
            </a:pPr>
            <a:r>
              <a:rPr lang="ru-RU" b="1" dirty="0">
                <a:latin typeface="Times New Roman" panose="02020603050405020304" pitchFamily="18" charset="0"/>
                <a:cs typeface="Times New Roman" panose="02020603050405020304" pitchFamily="18" charset="0"/>
              </a:rPr>
              <a:t>продольное p и поперечное q перекрытие</a:t>
            </a:r>
          </a:p>
        </p:txBody>
      </p:sp>
      <p:pic>
        <p:nvPicPr>
          <p:cNvPr id="5" name="Рисунок 4">
            <a:extLst>
              <a:ext uri="{FF2B5EF4-FFF2-40B4-BE49-F238E27FC236}">
                <a16:creationId xmlns:a16="http://schemas.microsoft.com/office/drawing/2014/main" id="{A2241BC3-7552-4621-BC5B-83C6C38D4563}"/>
              </a:ext>
            </a:extLst>
          </p:cNvPr>
          <p:cNvPicPr>
            <a:picLocks noChangeAspect="1"/>
          </p:cNvPicPr>
          <p:nvPr/>
        </p:nvPicPr>
        <p:blipFill>
          <a:blip r:embed="rId2"/>
          <a:stretch>
            <a:fillRect/>
          </a:stretch>
        </p:blipFill>
        <p:spPr>
          <a:xfrm>
            <a:off x="3969976" y="2715490"/>
            <a:ext cx="4252047" cy="3897745"/>
          </a:xfrm>
          <a:prstGeom prst="rect">
            <a:avLst/>
          </a:prstGeom>
        </p:spPr>
      </p:pic>
    </p:spTree>
    <p:extLst>
      <p:ext uri="{BB962C8B-B14F-4D97-AF65-F5344CB8AC3E}">
        <p14:creationId xmlns:p14="http://schemas.microsoft.com/office/powerpoint/2010/main" val="368267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D6D7FE-2526-4A44-A0AC-5CD636328C5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A68ADE-1798-46FD-B91B-DD26C4433DE5}"/>
              </a:ext>
            </a:extLst>
          </p:cNvPr>
          <p:cNvSpPr>
            <a:spLocks noGrp="1"/>
          </p:cNvSpPr>
          <p:nvPr>
            <p:ph idx="1"/>
          </p:nvPr>
        </p:nvSpPr>
        <p:spPr/>
        <p:txBody>
          <a:bodyPr>
            <a:normAutofit fontScale="92500"/>
          </a:bodyPr>
          <a:lstStyle/>
          <a:p>
            <a:pPr marL="0" indent="0">
              <a:buNone/>
            </a:pPr>
            <a:r>
              <a:rPr lang="ru-RU" sz="4000" dirty="0">
                <a:latin typeface="Times New Roman" panose="02020603050405020304" pitchFamily="18" charset="0"/>
                <a:cs typeface="Times New Roman" panose="02020603050405020304" pitchFamily="18" charset="0"/>
              </a:rPr>
              <a:t>В зависимости от масштаба фотографирования аэрофотосъемку подразделяют на мелкомасштабную (масштаб аэроснимка 1:50000 и мельче), среднемасштабную (1:10000–1:50000) и крупномасштабную (1:10000 и крупнее).</a:t>
            </a:r>
          </a:p>
        </p:txBody>
      </p:sp>
    </p:spTree>
    <p:extLst>
      <p:ext uri="{BB962C8B-B14F-4D97-AF65-F5344CB8AC3E}">
        <p14:creationId xmlns:p14="http://schemas.microsoft.com/office/powerpoint/2010/main" val="378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53F999-96A0-4B1E-BC95-A42217F01B1B}"/>
              </a:ext>
            </a:extLst>
          </p:cNvPr>
          <p:cNvSpPr>
            <a:spLocks noGrp="1"/>
          </p:cNvSpPr>
          <p:nvPr>
            <p:ph type="title"/>
          </p:nvPr>
        </p:nvSpPr>
        <p:spPr/>
        <p:txBody>
          <a:bodyPr>
            <a:noAutofit/>
          </a:bodyPr>
          <a:lstStyle/>
          <a:p>
            <a:r>
              <a:rPr lang="ru-RU" sz="3600" dirty="0">
                <a:latin typeface="Times New Roman" panose="02020603050405020304" pitchFamily="18" charset="0"/>
                <a:cs typeface="Times New Roman" panose="02020603050405020304" pitchFamily="18" charset="0"/>
              </a:rPr>
              <a:t>В зависимости от величины угла наклона между главной оптической осью съемочной камеры и отвесной прямой аэрофотосъемку подразделяют на</a:t>
            </a:r>
          </a:p>
        </p:txBody>
      </p:sp>
      <p:sp>
        <p:nvSpPr>
          <p:cNvPr id="3" name="Объект 2">
            <a:extLst>
              <a:ext uri="{FF2B5EF4-FFF2-40B4-BE49-F238E27FC236}">
                <a16:creationId xmlns:a16="http://schemas.microsoft.com/office/drawing/2014/main" id="{637F774E-5AC5-43BB-A01B-AC0260254EA9}"/>
              </a:ext>
            </a:extLst>
          </p:cNvPr>
          <p:cNvSpPr>
            <a:spLocks noGrp="1"/>
          </p:cNvSpPr>
          <p:nvPr>
            <p:ph idx="1"/>
          </p:nvPr>
        </p:nvSpPr>
        <p:spPr>
          <a:xfrm>
            <a:off x="2478375" y="2826328"/>
            <a:ext cx="8915400" cy="3777622"/>
          </a:xfrm>
        </p:spPr>
        <p:txBody>
          <a:bodyPr>
            <a:normAutofit fontScale="92500"/>
          </a:bodyPr>
          <a:lstStyle/>
          <a:p>
            <a:pPr marL="0" indent="0">
              <a:buNone/>
            </a:pPr>
            <a:r>
              <a:rPr lang="ru-RU" dirty="0"/>
              <a:t> </a:t>
            </a:r>
            <a:r>
              <a:rPr lang="ru-RU" sz="3600" b="1" dirty="0">
                <a:latin typeface="Times New Roman" panose="02020603050405020304" pitchFamily="18" charset="0"/>
                <a:cs typeface="Times New Roman" panose="02020603050405020304" pitchFamily="18" charset="0"/>
              </a:rPr>
              <a:t>Плановая</a:t>
            </a:r>
            <a:r>
              <a:rPr lang="ru-RU" sz="3600" dirty="0">
                <a:latin typeface="Times New Roman" panose="02020603050405020304" pitchFamily="18" charset="0"/>
                <a:cs typeface="Times New Roman" panose="02020603050405020304" pitchFamily="18" charset="0"/>
              </a:rPr>
              <a:t> выполняется при отклонении камеры от горизонта на углы 1,5 — 5,0 градусов. Камера направлена строго вертикально вниз, что позволяет получать плоские изображения местности. Этот вид съемки используется для создания топографических карт и планов, а также для кадастровых работ.</a:t>
            </a:r>
          </a:p>
        </p:txBody>
      </p:sp>
    </p:spTree>
    <p:extLst>
      <p:ext uri="{BB962C8B-B14F-4D97-AF65-F5344CB8AC3E}">
        <p14:creationId xmlns:p14="http://schemas.microsoft.com/office/powerpoint/2010/main" val="214386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DB451-6223-469D-832D-BB10DD63849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EA54309-6678-475E-A05B-EA301A2E626F}"/>
              </a:ext>
            </a:extLst>
          </p:cNvPr>
          <p:cNvSpPr>
            <a:spLocks noGrp="1"/>
          </p:cNvSpPr>
          <p:nvPr>
            <p:ph idx="1"/>
          </p:nvPr>
        </p:nvSpPr>
        <p:spPr/>
        <p:txBody>
          <a:bodyPr>
            <a:normAutofit fontScale="92500" lnSpcReduction="20000"/>
          </a:bodyPr>
          <a:lstStyle/>
          <a:p>
            <a:pPr marL="0" indent="0">
              <a:buNone/>
            </a:pPr>
            <a:r>
              <a:rPr lang="ru-RU" sz="4000" b="1" dirty="0">
                <a:latin typeface="Times New Roman" panose="02020603050405020304" pitchFamily="18" charset="0"/>
                <a:cs typeface="Times New Roman" panose="02020603050405020304" pitchFamily="18" charset="0"/>
              </a:rPr>
              <a:t>Перспективная</a:t>
            </a:r>
            <a:r>
              <a:rPr lang="ru-RU" sz="4000" dirty="0">
                <a:latin typeface="Times New Roman" panose="02020603050405020304" pitchFamily="18" charset="0"/>
                <a:cs typeface="Times New Roman" panose="02020603050405020304" pitchFamily="18" charset="0"/>
              </a:rPr>
              <a:t>, также известная как наклонная, выполняется при отклонении камеры на углы более 10 градусов. Камера наклонена под углом, что дает возможность получать объемные изображения. Этот вид съемки используется для создания 3D моделей местности и архитектурных объектов.</a:t>
            </a:r>
          </a:p>
        </p:txBody>
      </p:sp>
    </p:spTree>
    <p:extLst>
      <p:ext uri="{BB962C8B-B14F-4D97-AF65-F5344CB8AC3E}">
        <p14:creationId xmlns:p14="http://schemas.microsoft.com/office/powerpoint/2010/main" val="237569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D5921-C847-4F19-86BD-DE6C0C661E2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19E1608-F1A0-4D97-B503-DD2966E11730}"/>
              </a:ext>
            </a:extLst>
          </p:cNvPr>
          <p:cNvSpPr>
            <a:spLocks noGrp="1"/>
          </p:cNvSpPr>
          <p:nvPr>
            <p:ph idx="1"/>
          </p:nvPr>
        </p:nvSpPr>
        <p:spPr/>
        <p:txBody>
          <a:bodyPr>
            <a:normAutofit fontScale="92500" lnSpcReduction="10000"/>
          </a:bodyPr>
          <a:lstStyle/>
          <a:p>
            <a:pPr marL="0" indent="0">
              <a:buNone/>
            </a:pPr>
            <a:r>
              <a:rPr lang="ru-RU" sz="4000" b="1" dirty="0">
                <a:latin typeface="Times New Roman" panose="02020603050405020304" pitchFamily="18" charset="0"/>
                <a:cs typeface="Times New Roman" panose="02020603050405020304" pitchFamily="18" charset="0"/>
              </a:rPr>
              <a:t>Горизонтальная</a:t>
            </a:r>
            <a:r>
              <a:rPr lang="ru-RU" sz="4000" dirty="0">
                <a:latin typeface="Times New Roman" panose="02020603050405020304" pitchFamily="18" charset="0"/>
                <a:cs typeface="Times New Roman" panose="02020603050405020304" pitchFamily="18" charset="0"/>
              </a:rPr>
              <a:t> производится при положении плоскости негатива параллельно горизонту. Этот вид съемки позволяет получать изображения, где «ось зрения» камеры параллельна поверхности земли, что полезно для съемки объектов на малых высотах.</a:t>
            </a:r>
          </a:p>
        </p:txBody>
      </p:sp>
    </p:spTree>
    <p:extLst>
      <p:ext uri="{BB962C8B-B14F-4D97-AF65-F5344CB8AC3E}">
        <p14:creationId xmlns:p14="http://schemas.microsoft.com/office/powerpoint/2010/main" val="156303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BB07B-4594-43C7-B2A1-9C4168D4440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B5B13AD-09F5-4A55-8011-FC657E8FA04B}"/>
              </a:ext>
            </a:extLst>
          </p:cNvPr>
          <p:cNvSpPr>
            <a:spLocks noGrp="1"/>
          </p:cNvSpPr>
          <p:nvPr>
            <p:ph idx="1"/>
          </p:nvPr>
        </p:nvSpPr>
        <p:spPr/>
        <p:txBody>
          <a:bodyPr>
            <a:normAutofit fontScale="92500" lnSpcReduction="10000"/>
          </a:bodyPr>
          <a:lstStyle/>
          <a:p>
            <a:pPr marL="0" indent="0">
              <a:buNone/>
            </a:pPr>
            <a:r>
              <a:rPr lang="ru-RU" sz="4400" b="1" dirty="0">
                <a:latin typeface="Times New Roman" panose="02020603050405020304" pitchFamily="18" charset="0"/>
                <a:cs typeface="Times New Roman" panose="02020603050405020304" pitchFamily="18" charset="0"/>
              </a:rPr>
              <a:t>Панорамная</a:t>
            </a:r>
            <a:r>
              <a:rPr lang="ru-RU" sz="4400" dirty="0">
                <a:latin typeface="Times New Roman" panose="02020603050405020304" pitchFamily="18" charset="0"/>
                <a:cs typeface="Times New Roman" panose="02020603050405020304" pitchFamily="18" charset="0"/>
              </a:rPr>
              <a:t> выполняется с помощью камеры, которая вращается, создавая круговые снимки. Этот вид съемки охватывает большую площадь и используется для создания панорамных изображений местности.</a:t>
            </a:r>
          </a:p>
        </p:txBody>
      </p:sp>
    </p:spTree>
    <p:extLst>
      <p:ext uri="{BB962C8B-B14F-4D97-AF65-F5344CB8AC3E}">
        <p14:creationId xmlns:p14="http://schemas.microsoft.com/office/powerpoint/2010/main" val="59647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52AF31-88E4-4895-AA09-C9CD6FF2581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C1B423A-4CE4-4F28-A7F7-6120DE64EE8B}"/>
              </a:ext>
            </a:extLst>
          </p:cNvPr>
          <p:cNvSpPr>
            <a:spLocks noGrp="1"/>
          </p:cNvSpPr>
          <p:nvPr>
            <p:ph idx="1"/>
          </p:nvPr>
        </p:nvSpPr>
        <p:spPr/>
        <p:txBody>
          <a:bodyPr>
            <a:normAutofit fontScale="85000" lnSpcReduction="10000"/>
          </a:bodyPr>
          <a:lstStyle/>
          <a:p>
            <a:pPr marL="0" indent="0">
              <a:buNone/>
            </a:pPr>
            <a:r>
              <a:rPr lang="ru-RU" sz="4400" b="1" dirty="0">
                <a:latin typeface="Times New Roman" panose="02020603050405020304" pitchFamily="18" charset="0"/>
                <a:cs typeface="Times New Roman" panose="02020603050405020304" pitchFamily="18" charset="0"/>
              </a:rPr>
              <a:t>Многозональная</a:t>
            </a:r>
            <a:r>
              <a:rPr lang="ru-RU" sz="4400" dirty="0">
                <a:latin typeface="Times New Roman" panose="02020603050405020304" pitchFamily="18" charset="0"/>
                <a:cs typeface="Times New Roman" panose="02020603050405020304" pitchFamily="18" charset="0"/>
              </a:rPr>
              <a:t> использует камеры, способные фиксировать изображения в различных спектральных диапазонах. Это позволяет получать дополнительную информацию о состоянии объектов, что полезно для мониторинга окружающей среды и сельского хозяйства.</a:t>
            </a:r>
          </a:p>
        </p:txBody>
      </p:sp>
    </p:spTree>
    <p:extLst>
      <p:ext uri="{BB962C8B-B14F-4D97-AF65-F5344CB8AC3E}">
        <p14:creationId xmlns:p14="http://schemas.microsoft.com/office/powerpoint/2010/main" val="77552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58FF45-D22B-4159-838D-0D989688845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FFE5BF6-EC35-4D6E-8CB0-B0AD024A1592}"/>
              </a:ext>
            </a:extLst>
          </p:cNvPr>
          <p:cNvSpPr>
            <a:spLocks noGrp="1"/>
          </p:cNvSpPr>
          <p:nvPr>
            <p:ph idx="1"/>
          </p:nvPr>
        </p:nvSpPr>
        <p:spPr/>
        <p:txBody>
          <a:bodyPr>
            <a:normAutofit fontScale="85000" lnSpcReduction="10000"/>
          </a:bodyPr>
          <a:lstStyle/>
          <a:p>
            <a:pPr marL="0" indent="0">
              <a:buNone/>
            </a:pPr>
            <a:r>
              <a:rPr lang="ru-RU" sz="4800" dirty="0">
                <a:effectLst/>
                <a:latin typeface="Times New Roman" panose="02020603050405020304" pitchFamily="18" charset="0"/>
                <a:ea typeface="Times New Roman" panose="02020603050405020304" pitchFamily="18" charset="0"/>
              </a:rPr>
              <a:t>Фотограмметрия в геодезии — </a:t>
            </a:r>
            <a:r>
              <a:rPr lang="ru-RU" sz="4800" b="1" dirty="0">
                <a:effectLst/>
                <a:latin typeface="Times New Roman" panose="02020603050405020304" pitchFamily="18" charset="0"/>
                <a:ea typeface="Times New Roman" panose="02020603050405020304" pitchFamily="18" charset="0"/>
              </a:rPr>
              <a:t>это метод определения пространственного расположения объектов на местности посредством фотографирования и последующей обработки снимков</a:t>
            </a:r>
            <a:r>
              <a:rPr lang="ru-RU" sz="4800" dirty="0">
                <a:effectLst/>
                <a:latin typeface="Times New Roman" panose="02020603050405020304" pitchFamily="18" charset="0"/>
                <a:ea typeface="Times New Roman" panose="02020603050405020304" pitchFamily="18" charset="0"/>
              </a:rPr>
              <a:t>.  </a:t>
            </a:r>
          </a:p>
          <a:p>
            <a:endParaRPr lang="ru-RU" dirty="0"/>
          </a:p>
        </p:txBody>
      </p:sp>
    </p:spTree>
    <p:extLst>
      <p:ext uri="{BB962C8B-B14F-4D97-AF65-F5344CB8AC3E}">
        <p14:creationId xmlns:p14="http://schemas.microsoft.com/office/powerpoint/2010/main" val="353823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4D0A9A-D2BA-47C1-B0D7-97163FA30A59}"/>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2. </a:t>
            </a:r>
            <a:r>
              <a:rPr lang="ru-RU" b="1" dirty="0">
                <a:latin typeface="Times New Roman" panose="02020603050405020304" pitchFamily="18" charset="0"/>
                <a:cs typeface="Times New Roman" panose="02020603050405020304" pitchFamily="18" charset="0"/>
              </a:rPr>
              <a:t>Лазерное сканирование</a:t>
            </a:r>
            <a:r>
              <a:rPr lang="ru-RU" b="1" dirty="0"/>
              <a:t>.</a:t>
            </a:r>
          </a:p>
        </p:txBody>
      </p:sp>
      <p:sp>
        <p:nvSpPr>
          <p:cNvPr id="3" name="Объект 2">
            <a:extLst>
              <a:ext uri="{FF2B5EF4-FFF2-40B4-BE49-F238E27FC236}">
                <a16:creationId xmlns:a16="http://schemas.microsoft.com/office/drawing/2014/main" id="{C37BCBFE-3176-4C1D-A36A-E1D4B4BAD3B5}"/>
              </a:ext>
            </a:extLst>
          </p:cNvPr>
          <p:cNvSpPr>
            <a:spLocks noGrp="1"/>
          </p:cNvSpPr>
          <p:nvPr>
            <p:ph idx="1"/>
          </p:nvPr>
        </p:nvSpPr>
        <p:spPr/>
        <p:txBody>
          <a:bodyPr>
            <a:normAutofit fontScale="92500" lnSpcReduction="20000"/>
          </a:bodyPr>
          <a:lstStyle/>
          <a:p>
            <a:pPr marL="0" indent="0">
              <a:buNone/>
            </a:pPr>
            <a:r>
              <a:rPr lang="ru-RU" sz="4000" dirty="0">
                <a:latin typeface="Times New Roman" panose="02020603050405020304" pitchFamily="18" charset="0"/>
                <a:cs typeface="Times New Roman" panose="02020603050405020304" pitchFamily="18" charset="0"/>
              </a:rPr>
              <a:t>Геодезическое 3д-сканирование — один из современных, высокоэффективных методов измерений местности и объектов. Он основан на использовании свойств лазерного луча. Технология дает высокую точность и скорость получения результатов, позволяет проводить измерения сложных объектов</a:t>
            </a:r>
          </a:p>
        </p:txBody>
      </p:sp>
    </p:spTree>
    <p:extLst>
      <p:ext uri="{BB962C8B-B14F-4D97-AF65-F5344CB8AC3E}">
        <p14:creationId xmlns:p14="http://schemas.microsoft.com/office/powerpoint/2010/main" val="41888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486F0-B68F-404E-8234-5681C7B756C4}"/>
              </a:ext>
            </a:extLst>
          </p:cNvPr>
          <p:cNvSpPr>
            <a:spLocks noGrp="1"/>
          </p:cNvSpPr>
          <p:nvPr>
            <p:ph type="title"/>
          </p:nvPr>
        </p:nvSpPr>
        <p:spPr/>
        <p:txBody>
          <a:bodyPr>
            <a:normAutofit/>
          </a:bodyPr>
          <a:lstStyle/>
          <a:p>
            <a:pPr algn="ctr"/>
            <a:r>
              <a:rPr lang="ru-RU" sz="4800" b="1" dirty="0">
                <a:latin typeface="Times New Roman" panose="02020603050405020304" pitchFamily="18" charset="0"/>
                <a:cs typeface="Times New Roman" panose="02020603050405020304" pitchFamily="18" charset="0"/>
              </a:rPr>
              <a:t>Суть технологии</a:t>
            </a:r>
          </a:p>
        </p:txBody>
      </p:sp>
      <p:sp>
        <p:nvSpPr>
          <p:cNvPr id="3" name="Объект 2">
            <a:extLst>
              <a:ext uri="{FF2B5EF4-FFF2-40B4-BE49-F238E27FC236}">
                <a16:creationId xmlns:a16="http://schemas.microsoft.com/office/drawing/2014/main" id="{CF2312CD-F70D-43D4-AC31-94234CA6FE29}"/>
              </a:ext>
            </a:extLst>
          </p:cNvPr>
          <p:cNvSpPr>
            <a:spLocks noGrp="1"/>
          </p:cNvSpPr>
          <p:nvPr>
            <p:ph idx="1"/>
          </p:nvPr>
        </p:nvSpPr>
        <p:spPr/>
        <p:txBody>
          <a:bodyPr>
            <a:normAutofit fontScale="85000" lnSpcReduction="20000"/>
          </a:bodyPr>
          <a:lstStyle/>
          <a:p>
            <a:pPr marL="0" indent="0">
              <a:buNone/>
            </a:pPr>
            <a:r>
              <a:rPr lang="ru-RU" sz="3200" dirty="0">
                <a:latin typeface="Times New Roman" panose="02020603050405020304" pitchFamily="18" charset="0"/>
                <a:cs typeface="Times New Roman" panose="02020603050405020304" pitchFamily="18" charset="0"/>
              </a:rPr>
              <a:t>Технология лазерного сканирования обеспечивает измерение расстояния между сканером и обследуемым объектом. В результате проводимых высокоскоростных измерений формируется облако точек с фиксацией пространственных координат, на основе которого строится трехмерная модель объекта (так называемое "облако точек"). Такая модель может включать десятки миллионов точек. Такая высокая плотность точек позволяет создавать на основании облака точек </a:t>
            </a:r>
            <a:r>
              <a:rPr lang="ru-RU" sz="3200" dirty="0" err="1">
                <a:latin typeface="Times New Roman" panose="02020603050405020304" pitchFamily="18" charset="0"/>
                <a:cs typeface="Times New Roman" panose="02020603050405020304" pitchFamily="18" charset="0"/>
              </a:rPr>
              <a:t>высокодетализированные</a:t>
            </a:r>
            <a:r>
              <a:rPr lang="ru-RU" sz="3200" dirty="0">
                <a:latin typeface="Times New Roman" panose="02020603050405020304" pitchFamily="18" charset="0"/>
                <a:cs typeface="Times New Roman" panose="02020603050405020304" pitchFamily="18" charset="0"/>
              </a:rPr>
              <a:t> чертежи и 3д-модели.</a:t>
            </a:r>
          </a:p>
          <a:p>
            <a:endParaRPr lang="ru-RU" dirty="0"/>
          </a:p>
          <a:p>
            <a:endParaRPr lang="ru-RU" dirty="0"/>
          </a:p>
        </p:txBody>
      </p:sp>
    </p:spTree>
    <p:extLst>
      <p:ext uri="{BB962C8B-B14F-4D97-AF65-F5344CB8AC3E}">
        <p14:creationId xmlns:p14="http://schemas.microsoft.com/office/powerpoint/2010/main" val="44069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D51CA4-3615-40BD-B0C9-6357F92F250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481868D-3014-4414-BA6F-433DBB607F4A}"/>
              </a:ext>
            </a:extLst>
          </p:cNvPr>
          <p:cNvSpPr>
            <a:spLocks noGrp="1"/>
          </p:cNvSpPr>
          <p:nvPr>
            <p:ph idx="1"/>
          </p:nvPr>
        </p:nvSpPr>
        <p:spPr>
          <a:xfrm>
            <a:off x="2302885" y="624110"/>
            <a:ext cx="8915400" cy="3777622"/>
          </a:xfrm>
        </p:spPr>
        <p:txBody>
          <a:bodyPr>
            <a:noAutofit/>
          </a:bodyPr>
          <a:lstStyle/>
          <a:p>
            <a:pPr marL="0" indent="0">
              <a:buNone/>
            </a:pPr>
            <a:r>
              <a:rPr lang="ru-RU" sz="3200" dirty="0">
                <a:latin typeface="Times New Roman" panose="02020603050405020304" pitchFamily="18" charset="0"/>
                <a:cs typeface="Times New Roman" panose="02020603050405020304" pitchFamily="18" charset="0"/>
              </a:rPr>
              <a:t>Принцип лазерного сканирования построен на измерении времени прохождения луча, генерируемый излучателем и направляемый на поверхность объекта, от которой он отражается и возвращается на приемник сканера. На основании значения времени прибором вычисляется расстояние между сканером и поверхностью отражения. Также для каждого момента времени фиксируются горизонтальный и вертикальный угол. В результате рассчитываются пространственные координаты измеряемой точки. </a:t>
            </a:r>
          </a:p>
        </p:txBody>
      </p:sp>
    </p:spTree>
    <p:extLst>
      <p:ext uri="{BB962C8B-B14F-4D97-AF65-F5344CB8AC3E}">
        <p14:creationId xmlns:p14="http://schemas.microsoft.com/office/powerpoint/2010/main" val="72000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3E6C82-D10A-4657-BC40-62C0036664B8}"/>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E084CE78-8547-4110-A384-DC435D53341B}"/>
              </a:ext>
            </a:extLst>
          </p:cNvPr>
          <p:cNvPicPr>
            <a:picLocks noGrp="1" noChangeAspect="1"/>
          </p:cNvPicPr>
          <p:nvPr>
            <p:ph idx="1"/>
          </p:nvPr>
        </p:nvPicPr>
        <p:blipFill>
          <a:blip r:embed="rId2"/>
          <a:stretch>
            <a:fillRect/>
          </a:stretch>
        </p:blipFill>
        <p:spPr>
          <a:xfrm>
            <a:off x="1468582" y="803564"/>
            <a:ext cx="8876145" cy="5587999"/>
          </a:xfrm>
          <a:prstGeom prst="rect">
            <a:avLst/>
          </a:prstGeom>
        </p:spPr>
      </p:pic>
    </p:spTree>
    <p:extLst>
      <p:ext uri="{BB962C8B-B14F-4D97-AF65-F5344CB8AC3E}">
        <p14:creationId xmlns:p14="http://schemas.microsoft.com/office/powerpoint/2010/main" val="379658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ECD382-F92E-47B9-81CB-C68911EC170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F232593-9CF3-4AC2-99D4-D546D3BA6C7B}"/>
              </a:ext>
            </a:extLst>
          </p:cNvPr>
          <p:cNvSpPr>
            <a:spLocks noGrp="1"/>
          </p:cNvSpPr>
          <p:nvPr>
            <p:ph idx="1"/>
          </p:nvPr>
        </p:nvSpPr>
        <p:spPr>
          <a:xfrm>
            <a:off x="2339830" y="526472"/>
            <a:ext cx="8915400" cy="3777622"/>
          </a:xfrm>
        </p:spPr>
        <p:txBody>
          <a:bodyPr>
            <a:noAutofit/>
          </a:bodyPr>
          <a:lstStyle/>
          <a:p>
            <a:pPr marL="0" indent="0">
              <a:buNone/>
            </a:pPr>
            <a:r>
              <a:rPr lang="ru-RU" sz="3200" dirty="0">
                <a:latin typeface="Times New Roman" panose="02020603050405020304" pitchFamily="18" charset="0"/>
                <a:cs typeface="Times New Roman" panose="02020603050405020304" pitchFamily="18" charset="0"/>
              </a:rPr>
              <a:t>По сравнению с традиционным способом выполнения съемки при помощи тахеометра, эта технология обеспечивает скорость измерений, превышающую тахеометрическую съемку в тысячи раз, позволяет ее автоматизировать, обеспечивает высокую детальность, точность (за счет отсутствия "человеческого фактора"). Позиционирование измерительного зеркала в вертикальной и горизонтальной плоскости выполняется сервоприводом. Оператору не требуется управлять дальномером, записывать координаты с описанием точек, искать объект в окуляре.</a:t>
            </a:r>
          </a:p>
        </p:txBody>
      </p:sp>
    </p:spTree>
    <p:extLst>
      <p:ext uri="{BB962C8B-B14F-4D97-AF65-F5344CB8AC3E}">
        <p14:creationId xmlns:p14="http://schemas.microsoft.com/office/powerpoint/2010/main" val="127468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17F75D-A0AE-47B8-A67C-B2FB573B094D}"/>
              </a:ext>
            </a:extLst>
          </p:cNvPr>
          <p:cNvSpPr>
            <a:spLocks noGrp="1"/>
          </p:cNvSpPr>
          <p:nvPr>
            <p:ph type="title"/>
          </p:nvPr>
        </p:nvSpPr>
        <p:spPr/>
        <p:txBody>
          <a:bodyPr>
            <a:normAutofit/>
          </a:bodyPr>
          <a:lstStyle/>
          <a:p>
            <a:pPr algn="ctr"/>
            <a:r>
              <a:rPr lang="ru-RU" sz="4800" dirty="0">
                <a:latin typeface="Times New Roman" panose="02020603050405020304" pitchFamily="18" charset="0"/>
                <a:cs typeface="Times New Roman" panose="02020603050405020304" pitchFamily="18" charset="0"/>
              </a:rPr>
              <a:t>Типы лазерного сканирования</a:t>
            </a:r>
          </a:p>
        </p:txBody>
      </p:sp>
      <p:sp>
        <p:nvSpPr>
          <p:cNvPr id="3" name="Объект 2">
            <a:extLst>
              <a:ext uri="{FF2B5EF4-FFF2-40B4-BE49-F238E27FC236}">
                <a16:creationId xmlns:a16="http://schemas.microsoft.com/office/drawing/2014/main" id="{291CF5BB-9FFF-4FD6-827B-A65E637350DC}"/>
              </a:ext>
            </a:extLst>
          </p:cNvPr>
          <p:cNvSpPr>
            <a:spLocks noGrp="1"/>
          </p:cNvSpPr>
          <p:nvPr>
            <p:ph idx="1"/>
          </p:nvPr>
        </p:nvSpPr>
        <p:spPr/>
        <p:txBody>
          <a:bodyPr>
            <a:normAutofit fontScale="92500" lnSpcReduction="10000"/>
          </a:bodyPr>
          <a:lstStyle/>
          <a:p>
            <a:pPr marL="0" indent="0">
              <a:buNone/>
            </a:pPr>
            <a:r>
              <a:rPr lang="ru-RU" sz="4000" dirty="0">
                <a:latin typeface="Times New Roman" panose="02020603050405020304" pitchFamily="18" charset="0"/>
                <a:cs typeface="Times New Roman" panose="02020603050405020304" pitchFamily="18" charset="0"/>
              </a:rPr>
              <a:t>В геодезии используются следующие виды лазерного 3D-сканирования:</a:t>
            </a:r>
          </a:p>
          <a:p>
            <a:endParaRPr lang="ru-RU" sz="4000" dirty="0">
              <a:latin typeface="Times New Roman" panose="02020603050405020304" pitchFamily="18" charset="0"/>
              <a:cs typeface="Times New Roman" panose="02020603050405020304" pitchFamily="18" charset="0"/>
            </a:endParaRPr>
          </a:p>
          <a:p>
            <a:r>
              <a:rPr lang="ru-RU" sz="4000" dirty="0">
                <a:latin typeface="Times New Roman" panose="02020603050405020304" pitchFamily="18" charset="0"/>
                <a:cs typeface="Times New Roman" panose="02020603050405020304" pitchFamily="18" charset="0"/>
              </a:rPr>
              <a:t>    наземное;</a:t>
            </a:r>
          </a:p>
          <a:p>
            <a:r>
              <a:rPr lang="ru-RU" sz="4000" dirty="0">
                <a:latin typeface="Times New Roman" panose="02020603050405020304" pitchFamily="18" charset="0"/>
                <a:cs typeface="Times New Roman" panose="02020603050405020304" pitchFamily="18" charset="0"/>
              </a:rPr>
              <a:t>    воздушное;</a:t>
            </a:r>
          </a:p>
          <a:p>
            <a:r>
              <a:rPr lang="ru-RU" sz="4000" dirty="0">
                <a:latin typeface="Times New Roman" panose="02020603050405020304" pitchFamily="18" charset="0"/>
                <a:cs typeface="Times New Roman" panose="02020603050405020304" pitchFamily="18" charset="0"/>
              </a:rPr>
              <a:t>    мобильное.</a:t>
            </a:r>
          </a:p>
          <a:p>
            <a:endParaRPr lang="ru-RU" dirty="0"/>
          </a:p>
        </p:txBody>
      </p:sp>
    </p:spTree>
    <p:extLst>
      <p:ext uri="{BB962C8B-B14F-4D97-AF65-F5344CB8AC3E}">
        <p14:creationId xmlns:p14="http://schemas.microsoft.com/office/powerpoint/2010/main" val="3581557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F0F67D-63B9-4B6D-8C85-CD62743AFB0C}"/>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5C60EBBF-D933-4AF0-A9E7-824005ED8672}"/>
              </a:ext>
            </a:extLst>
          </p:cNvPr>
          <p:cNvPicPr>
            <a:picLocks noGrp="1" noChangeAspect="1"/>
          </p:cNvPicPr>
          <p:nvPr>
            <p:ph idx="1"/>
          </p:nvPr>
        </p:nvPicPr>
        <p:blipFill>
          <a:blip r:embed="rId2"/>
          <a:stretch>
            <a:fillRect/>
          </a:stretch>
        </p:blipFill>
        <p:spPr>
          <a:xfrm>
            <a:off x="409141" y="291739"/>
            <a:ext cx="5076104" cy="4038600"/>
          </a:xfrm>
        </p:spPr>
      </p:pic>
      <p:pic>
        <p:nvPicPr>
          <p:cNvPr id="7" name="Рисунок 6">
            <a:extLst>
              <a:ext uri="{FF2B5EF4-FFF2-40B4-BE49-F238E27FC236}">
                <a16:creationId xmlns:a16="http://schemas.microsoft.com/office/drawing/2014/main" id="{DBCB5125-04D3-4756-BEF1-4DC7BBE70A16}"/>
              </a:ext>
            </a:extLst>
          </p:cNvPr>
          <p:cNvPicPr>
            <a:picLocks noChangeAspect="1"/>
          </p:cNvPicPr>
          <p:nvPr/>
        </p:nvPicPr>
        <p:blipFill>
          <a:blip r:embed="rId3"/>
          <a:stretch>
            <a:fillRect/>
          </a:stretch>
        </p:blipFill>
        <p:spPr>
          <a:xfrm>
            <a:off x="5485245" y="365125"/>
            <a:ext cx="6172200" cy="4133850"/>
          </a:xfrm>
          <a:prstGeom prst="rect">
            <a:avLst/>
          </a:prstGeom>
        </p:spPr>
      </p:pic>
      <p:pic>
        <p:nvPicPr>
          <p:cNvPr id="9" name="Рисунок 8">
            <a:extLst>
              <a:ext uri="{FF2B5EF4-FFF2-40B4-BE49-F238E27FC236}">
                <a16:creationId xmlns:a16="http://schemas.microsoft.com/office/drawing/2014/main" id="{4749A039-47CB-4C71-9AF6-4B1196449481}"/>
              </a:ext>
            </a:extLst>
          </p:cNvPr>
          <p:cNvPicPr>
            <a:picLocks noChangeAspect="1"/>
          </p:cNvPicPr>
          <p:nvPr/>
        </p:nvPicPr>
        <p:blipFill>
          <a:blip r:embed="rId4"/>
          <a:stretch>
            <a:fillRect/>
          </a:stretch>
        </p:blipFill>
        <p:spPr>
          <a:xfrm>
            <a:off x="3969039" y="3171825"/>
            <a:ext cx="5657850" cy="3686175"/>
          </a:xfrm>
          <a:prstGeom prst="rect">
            <a:avLst/>
          </a:prstGeom>
        </p:spPr>
      </p:pic>
    </p:spTree>
    <p:extLst>
      <p:ext uri="{BB962C8B-B14F-4D97-AF65-F5344CB8AC3E}">
        <p14:creationId xmlns:p14="http://schemas.microsoft.com/office/powerpoint/2010/main" val="117870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40F119-6593-4E68-9F20-91CD311FECF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89FD78D-6858-4DC2-B4D6-A79C2CB783DB}"/>
              </a:ext>
            </a:extLst>
          </p:cNvPr>
          <p:cNvSpPr>
            <a:spLocks noGrp="1"/>
          </p:cNvSpPr>
          <p:nvPr>
            <p:ph idx="1"/>
          </p:nvPr>
        </p:nvSpPr>
        <p:spPr/>
        <p:txBody>
          <a:bodyPr>
            <a:normAutofit fontScale="92500" lnSpcReduction="20000"/>
          </a:bodyPr>
          <a:lstStyle/>
          <a:p>
            <a:pPr marL="0" indent="0">
              <a:buNone/>
            </a:pPr>
            <a:r>
              <a:rPr lang="ru-RU" sz="4000" b="1" dirty="0">
                <a:effectLst/>
                <a:latin typeface="Times New Roman" panose="02020603050405020304" pitchFamily="18" charset="0"/>
                <a:ea typeface="Times New Roman" panose="02020603050405020304" pitchFamily="18" charset="0"/>
              </a:rPr>
              <a:t>Основная задача фотограмметрии в геодезии</a:t>
            </a:r>
            <a:r>
              <a:rPr lang="ru-RU" sz="4000" dirty="0">
                <a:effectLst/>
                <a:latin typeface="Times New Roman" panose="02020603050405020304" pitchFamily="18" charset="0"/>
                <a:ea typeface="Times New Roman" panose="02020603050405020304" pitchFamily="18" charset="0"/>
              </a:rPr>
              <a:t> — создание топографических карт. При этом определяется плановое и высотное положение запечатлённого на снимке объекта, его отображение в четырёхмерной системе координат. В дальнейшем это служит основой при составлении топографических планов.  </a:t>
            </a:r>
          </a:p>
          <a:p>
            <a:endParaRPr lang="ru-RU" dirty="0"/>
          </a:p>
        </p:txBody>
      </p:sp>
    </p:spTree>
    <p:extLst>
      <p:ext uri="{BB962C8B-B14F-4D97-AF65-F5344CB8AC3E}">
        <p14:creationId xmlns:p14="http://schemas.microsoft.com/office/powerpoint/2010/main" val="121881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00A0E-5C3A-48FC-9286-E907B09EE1E7}"/>
              </a:ext>
            </a:extLst>
          </p:cNvPr>
          <p:cNvSpPr>
            <a:spLocks noGrp="1"/>
          </p:cNvSpPr>
          <p:nvPr>
            <p:ph type="title"/>
          </p:nvPr>
        </p:nvSpPr>
        <p:spPr/>
        <p:txBody>
          <a:bodyPr>
            <a:normAutofit fontScale="90000"/>
          </a:bodyPr>
          <a:lstStyle/>
          <a:p>
            <a:r>
              <a:rPr lang="ru-RU" sz="4400" b="1" dirty="0">
                <a:effectLst/>
                <a:latin typeface="Times New Roman" panose="02020603050405020304" pitchFamily="18" charset="0"/>
                <a:ea typeface="Times New Roman" panose="02020603050405020304" pitchFamily="18" charset="0"/>
              </a:rPr>
              <a:t>Фотограмметрические методы позволяют также решать и другие прикладные задачи</a:t>
            </a:r>
            <a:r>
              <a:rPr lang="ru-RU" sz="4400" dirty="0">
                <a:effectLst/>
                <a:latin typeface="Times New Roman" panose="02020603050405020304" pitchFamily="18" charset="0"/>
                <a:ea typeface="Times New Roman" panose="02020603050405020304" pitchFamily="18" charset="0"/>
              </a:rPr>
              <a:t>: </a:t>
            </a:r>
            <a:br>
              <a:rPr lang="ru-RU" sz="40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E9CFD39-5A63-4B94-B011-F411FE14DD1A}"/>
              </a:ext>
            </a:extLst>
          </p:cNvPr>
          <p:cNvSpPr>
            <a:spLocks noGrp="1"/>
          </p:cNvSpPr>
          <p:nvPr>
            <p:ph idx="1"/>
          </p:nvPr>
        </p:nvSpPr>
        <p:spPr>
          <a:xfrm>
            <a:off x="2506084" y="2456268"/>
            <a:ext cx="8915400" cy="3777622"/>
          </a:xfrm>
        </p:spPr>
        <p:txBody>
          <a:bodyPr>
            <a:normAutofit fontScale="92500" lnSpcReduction="20000"/>
          </a:bodyPr>
          <a:lstStyle/>
          <a:p>
            <a:pPr marL="342900" lvl="0" indent="-342900">
              <a:buSzPts val="1000"/>
              <a:buFont typeface="Symbol" panose="05050102010706020507" pitchFamily="18" charset="2"/>
              <a:buChar char=""/>
              <a:tabLst>
                <a:tab pos="457200" algn="l"/>
              </a:tabLst>
            </a:pPr>
            <a:r>
              <a:rPr lang="ru-RU" sz="4000" dirty="0">
                <a:effectLst/>
                <a:latin typeface="Times New Roman" panose="02020603050405020304" pitchFamily="18" charset="0"/>
                <a:ea typeface="Times New Roman" panose="02020603050405020304" pitchFamily="18" charset="0"/>
              </a:rPr>
              <a:t>измерять площади участков местности;  </a:t>
            </a:r>
          </a:p>
          <a:p>
            <a:pPr marL="342900" lvl="0" indent="-342900">
              <a:buSzPts val="1000"/>
              <a:buFont typeface="Symbol" panose="05050102010706020507" pitchFamily="18" charset="2"/>
              <a:buChar char=""/>
              <a:tabLst>
                <a:tab pos="457200" algn="l"/>
              </a:tabLst>
            </a:pPr>
            <a:r>
              <a:rPr lang="ru-RU" sz="4000" dirty="0">
                <a:effectLst/>
                <a:latin typeface="Times New Roman" panose="02020603050405020304" pitchFamily="18" charset="0"/>
                <a:ea typeface="Times New Roman" panose="02020603050405020304" pitchFamily="18" charset="0"/>
              </a:rPr>
              <a:t>определять их уклоны;  </a:t>
            </a:r>
          </a:p>
          <a:p>
            <a:pPr marL="342900" lvl="0" indent="-342900">
              <a:buSzPts val="1000"/>
              <a:buFont typeface="Symbol" panose="05050102010706020507" pitchFamily="18" charset="2"/>
              <a:buChar char=""/>
              <a:tabLst>
                <a:tab pos="457200" algn="l"/>
              </a:tabLst>
            </a:pPr>
            <a:r>
              <a:rPr lang="ru-RU" sz="4000" dirty="0">
                <a:effectLst/>
                <a:latin typeface="Times New Roman" panose="02020603050405020304" pitchFamily="18" charset="0"/>
                <a:ea typeface="Times New Roman" panose="02020603050405020304" pitchFamily="18" charset="0"/>
              </a:rPr>
              <a:t>получать количественные характеристики эрозионных процессов;  </a:t>
            </a:r>
          </a:p>
          <a:p>
            <a:pPr marL="342900" lvl="0" indent="-342900">
              <a:buSzPts val="1000"/>
              <a:buFont typeface="Symbol" panose="05050102010706020507" pitchFamily="18" charset="2"/>
              <a:buChar char=""/>
              <a:tabLst>
                <a:tab pos="457200" algn="l"/>
              </a:tabLst>
            </a:pPr>
            <a:r>
              <a:rPr lang="ru-RU" sz="4000" dirty="0">
                <a:effectLst/>
                <a:latin typeface="Times New Roman" panose="02020603050405020304" pitchFamily="18" charset="0"/>
                <a:ea typeface="Times New Roman" panose="02020603050405020304" pitchFamily="18" charset="0"/>
              </a:rPr>
              <a:t>выполнять вертикальную планировку с определением объёма земляных работ и другие.  </a:t>
            </a:r>
          </a:p>
          <a:p>
            <a:endParaRPr lang="ru-RU" dirty="0"/>
          </a:p>
        </p:txBody>
      </p:sp>
    </p:spTree>
    <p:extLst>
      <p:ext uri="{BB962C8B-B14F-4D97-AF65-F5344CB8AC3E}">
        <p14:creationId xmlns:p14="http://schemas.microsoft.com/office/powerpoint/2010/main" val="110677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2049CC-065D-4212-81A0-0EB57D6A5340}"/>
              </a:ext>
            </a:extLst>
          </p:cNvPr>
          <p:cNvSpPr>
            <a:spLocks noGrp="1"/>
          </p:cNvSpPr>
          <p:nvPr>
            <p:ph type="title"/>
          </p:nvPr>
        </p:nvSpPr>
        <p:spPr/>
        <p:txBody>
          <a:bodyPr>
            <a:normAutofit fontScale="90000"/>
          </a:bodyPr>
          <a:lstStyle/>
          <a:p>
            <a:r>
              <a:rPr lang="ru-RU" sz="4400" b="1" dirty="0">
                <a:effectLst/>
                <a:latin typeface="Times New Roman" panose="02020603050405020304" pitchFamily="18" charset="0"/>
                <a:ea typeface="Times New Roman" panose="02020603050405020304" pitchFamily="18" charset="0"/>
              </a:rPr>
              <a:t>1. Виды и масштабы аэрофотосъемки.</a:t>
            </a:r>
            <a:br>
              <a:rPr lang="ru-RU" sz="40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D34EC1E3-2C06-429C-8F3A-84F00C27B0F1}"/>
              </a:ext>
            </a:extLst>
          </p:cNvPr>
          <p:cNvSpPr>
            <a:spLocks noGrp="1"/>
          </p:cNvSpPr>
          <p:nvPr>
            <p:ph idx="1"/>
          </p:nvPr>
        </p:nvSpPr>
        <p:spPr/>
        <p:txBody>
          <a:bodyPr/>
          <a:lstStyle/>
          <a:p>
            <a:pPr indent="0">
              <a:lnSpc>
                <a:spcPct val="107000"/>
              </a:lnSpc>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Для получения снимков земной поверхности применяются как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традиционные методы классической аэрофотосъёмки с использованием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самолётов и получением результатов на плёнке или на цифровых носителях, так и с использованием беспилотных устройств различной конструкции.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1654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F444D3-E678-48E5-AF2E-41DDBA47D80D}"/>
              </a:ext>
            </a:extLst>
          </p:cNvPr>
          <p:cNvSpPr>
            <a:spLocks noGrp="1"/>
          </p:cNvSpPr>
          <p:nvPr>
            <p:ph type="title"/>
          </p:nvPr>
        </p:nvSpPr>
        <p:spPr>
          <a:xfrm>
            <a:off x="838200" y="231774"/>
            <a:ext cx="10515600" cy="1325563"/>
          </a:xfrm>
        </p:spPr>
        <p:txBody>
          <a:bodyPr/>
          <a:lstStyle/>
          <a:p>
            <a:endParaRPr lang="ru-RU"/>
          </a:p>
        </p:txBody>
      </p:sp>
      <p:pic>
        <p:nvPicPr>
          <p:cNvPr id="4" name="Picture 5">
            <a:extLst>
              <a:ext uri="{FF2B5EF4-FFF2-40B4-BE49-F238E27FC236}">
                <a16:creationId xmlns:a16="http://schemas.microsoft.com/office/drawing/2014/main" id="{F22CC324-049A-4131-BA52-CC790ECC4E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8764" y="192736"/>
            <a:ext cx="5061527" cy="355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4FA211AD-E447-44A8-9714-BAE64C3991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2321" y="231774"/>
            <a:ext cx="3550920" cy="28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A10D7234-91F2-406B-8B5F-E62E182A20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1256" y="3429000"/>
            <a:ext cx="3823970" cy="23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B14FAED7-3B34-4ADE-BB61-88003638D583}"/>
              </a:ext>
            </a:extLst>
          </p:cNvPr>
          <p:cNvPicPr>
            <a:picLocks noChangeAspect="1"/>
          </p:cNvPicPr>
          <p:nvPr/>
        </p:nvPicPr>
        <p:blipFill>
          <a:blip r:embed="rId5"/>
          <a:stretch>
            <a:fillRect/>
          </a:stretch>
        </p:blipFill>
        <p:spPr>
          <a:xfrm>
            <a:off x="736773" y="3925570"/>
            <a:ext cx="6310571" cy="2142721"/>
          </a:xfrm>
          <a:prstGeom prst="rect">
            <a:avLst/>
          </a:prstGeom>
        </p:spPr>
      </p:pic>
    </p:spTree>
    <p:extLst>
      <p:ext uri="{BB962C8B-B14F-4D97-AF65-F5344CB8AC3E}">
        <p14:creationId xmlns:p14="http://schemas.microsoft.com/office/powerpoint/2010/main" val="375844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C9C4D6-F4F3-4182-ADF0-EF7CF8F0CA3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44A2731-42C9-4F35-84CE-868871B42A69}"/>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Основное требование к аэрофотосъемочному полету состоит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в том, чтобы самолет летел строго по намеченному прямолинейному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маршруту на одной заданной высоте и сохранял при этом максимально возможную устойчивость. В реальных условиях полета штурман-</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аэрофотосъемщик, учитывая угол сноса самолета под влиянием ветра,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находит такой курс его следования, при котором обеспечивается полет с некоторой путевой скоростью в заданном направлении относительно земной поверхности.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7874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189ED0-52AD-4263-93ED-3E9F9C8EEC3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C99E0B3-EBF2-4AC3-B276-0A4BC1289CBD}"/>
              </a:ext>
            </a:extLst>
          </p:cNvPr>
          <p:cNvSpPr>
            <a:spLocks noGrp="1"/>
          </p:cNvSpPr>
          <p:nvPr>
            <p:ph idx="1"/>
          </p:nvPr>
        </p:nvSpPr>
        <p:spPr/>
        <p:txBody>
          <a:bodyPr>
            <a:normAutofit fontScale="92500" lnSpcReduction="20000"/>
          </a:bodyPr>
          <a:lstStyle/>
          <a:p>
            <a:pPr marL="0" indent="0">
              <a:lnSpc>
                <a:spcPct val="107000"/>
              </a:lnSpc>
              <a:spcAft>
                <a:spcPts val="800"/>
              </a:spcAft>
              <a:buNone/>
            </a:pPr>
            <a:r>
              <a:rPr lang="ru-RU" sz="4000" dirty="0">
                <a:effectLst/>
                <a:latin typeface="Times New Roman" panose="02020603050405020304" pitchFamily="18" charset="0"/>
                <a:ea typeface="Times New Roman" panose="02020603050405020304" pitchFamily="18" charset="0"/>
                <a:cs typeface="Times New Roman" panose="02020603050405020304" pitchFamily="18" charset="0"/>
              </a:rPr>
              <a:t>За работой всего комплекса аэрофотосъемочной аппаратуры следит бортоператор. По данным о скорости и высоте полета он определяет и устанавливает такой интервал съемки, при котором выдерживается определенное перекрытие снимков в маршруте.</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6763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065D78-894F-4CF6-88AF-D10638DDB2C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B327177-5130-4A1F-9055-3C586BE152ED}"/>
              </a:ext>
            </a:extLst>
          </p:cNvPr>
          <p:cNvSpPr>
            <a:spLocks noGrp="1"/>
          </p:cNvSpPr>
          <p:nvPr>
            <p:ph idx="1"/>
          </p:nvPr>
        </p:nvSpPr>
        <p:spPr/>
        <p:txBody>
          <a:bodyPr>
            <a:normAutofit fontScale="92500"/>
          </a:bodyPr>
          <a:lstStyle/>
          <a:p>
            <a:pPr marL="0" indent="0">
              <a:lnSpc>
                <a:spcPct val="107000"/>
              </a:lnSpc>
              <a:spcAft>
                <a:spcPts val="800"/>
              </a:spcAft>
              <a:buNone/>
              <a:tabLst>
                <a:tab pos="1171575" algn="l"/>
              </a:tabLst>
            </a:pPr>
            <a:r>
              <a:rPr lang="ru-RU" sz="4400" b="1" dirty="0">
                <a:effectLst/>
                <a:latin typeface="Times New Roman" panose="02020603050405020304" pitchFamily="18" charset="0"/>
                <a:ea typeface="Calibri" panose="020F0502020204030204" pitchFamily="34" charset="0"/>
                <a:cs typeface="Times New Roman" panose="02020603050405020304" pitchFamily="18" charset="0"/>
              </a:rPr>
              <a:t>Аэрофотосъемку</a:t>
            </a:r>
            <a:r>
              <a:rPr lang="ru-RU" sz="4400" dirty="0">
                <a:effectLst/>
                <a:latin typeface="Times New Roman" panose="02020603050405020304" pitchFamily="18" charset="0"/>
                <a:ea typeface="Calibri" panose="020F0502020204030204" pitchFamily="34" charset="0"/>
                <a:cs typeface="Times New Roman" panose="02020603050405020304" pitchFamily="18" charset="0"/>
              </a:rPr>
              <a:t> можно классифицировать по нескольким критериям – по величине угла наклона, масштабу, способу прокладки аэросъемочных маршрутов и др.</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38382059"/>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169</TotalTime>
  <Words>905</Words>
  <Application>Microsoft Office PowerPoint</Application>
  <PresentationFormat>Широкоэкранный</PresentationFormat>
  <Paragraphs>49</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Century Gothic</vt:lpstr>
      <vt:lpstr>Symbol</vt:lpstr>
      <vt:lpstr>Times New Roman</vt:lpstr>
      <vt:lpstr>Wingdings 3</vt:lpstr>
      <vt:lpstr>Легкий дым</vt:lpstr>
      <vt:lpstr>Тема 1.2. Фотограмметрия.  </vt:lpstr>
      <vt:lpstr>Презентация PowerPoint</vt:lpstr>
      <vt:lpstr>Презентация PowerPoint</vt:lpstr>
      <vt:lpstr>Фотограмметрические методы позволяют также решать и другие прикладные задачи:  </vt:lpstr>
      <vt:lpstr>1. Виды и масштабы аэрофотосъемки. </vt:lpstr>
      <vt:lpstr>Презентация PowerPoint</vt:lpstr>
      <vt:lpstr>Презентация PowerPoint</vt:lpstr>
      <vt:lpstr>Презентация PowerPoint</vt:lpstr>
      <vt:lpstr>Презентация PowerPoint</vt:lpstr>
      <vt:lpstr>В зависимости от поставленной задачи и размеров фотографируемого участка местности различают: </vt:lpstr>
      <vt:lpstr>Презентация PowerPoint</vt:lpstr>
      <vt:lpstr> - площадную или многомаршрутную аэрофотосъемку, когда снимаемый участок по своим размерам не может быть изображен на снимках одного маршрута, и для его фотографирования необходимо несколько параллельных маршрутов на определенном расстоянии один от другого.</vt:lpstr>
      <vt:lpstr>Презентация PowerPoint</vt:lpstr>
      <vt:lpstr>Презентация PowerPoint</vt:lpstr>
      <vt:lpstr>В зависимости от величины угла наклона между главной оптической осью съемочной камеры и отвесной прямой аэрофотосъемку подразделяют на</vt:lpstr>
      <vt:lpstr>Презентация PowerPoint</vt:lpstr>
      <vt:lpstr>Презентация PowerPoint</vt:lpstr>
      <vt:lpstr>Презентация PowerPoint</vt:lpstr>
      <vt:lpstr>Презентация PowerPoint</vt:lpstr>
      <vt:lpstr>2. Лазерное сканирование.</vt:lpstr>
      <vt:lpstr>Суть технологии</vt:lpstr>
      <vt:lpstr>Презентация PowerPoint</vt:lpstr>
      <vt:lpstr>Презентация PowerPoint</vt:lpstr>
      <vt:lpstr>Презентация PowerPoint</vt:lpstr>
      <vt:lpstr>Типы лазерного сканирования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1.2. Фотограмметрия.  </dc:title>
  <dc:creator>Марина</dc:creator>
  <cp:lastModifiedBy>Марина</cp:lastModifiedBy>
  <cp:revision>14</cp:revision>
  <dcterms:created xsi:type="dcterms:W3CDTF">2024-11-11T09:55:20Z</dcterms:created>
  <dcterms:modified xsi:type="dcterms:W3CDTF">2024-11-11T12:46:52Z</dcterms:modified>
</cp:coreProperties>
</file>