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5" r:id="rId8"/>
    <p:sldId id="264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>
      <p:cViewPr varScale="1">
        <p:scale>
          <a:sx n="87" d="100"/>
          <a:sy n="87" d="100"/>
        </p:scale>
        <p:origin x="-14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gdstud.ru/podborka-lekczij-po-bzhd/18-konspekt-lekcij-po-discipline-bezopasnost/867-xarakteristiki-osveshheniya-i-svetovoj-sred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365104"/>
            <a:ext cx="7200800" cy="79208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  <a:effectLst/>
              </a:rPr>
              <a:t>Характеристики освещения и световой среды. Виды освещения. Инсоляция помещений и ее гигиеническое значение</a:t>
            </a:r>
            <a:r>
              <a:rPr lang="ru-RU" dirty="0">
                <a:effectLst/>
              </a:rPr>
              <a:t>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61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4186808" cy="5850976"/>
          </a:xfrm>
        </p:spPr>
        <p:txBody>
          <a:bodyPr>
            <a:normAutofit fontScale="47500" lnSpcReduction="20000"/>
          </a:bodyPr>
          <a:lstStyle/>
          <a:p>
            <a:r>
              <a:rPr lang="ru-RU" sz="3300" dirty="0"/>
              <a:t>для помещений жилых и общественных зданий – </a:t>
            </a:r>
            <a:r>
              <a:rPr lang="ru-RU" sz="3300" b="1" dirty="0"/>
              <a:t>2,5 часа</a:t>
            </a:r>
            <a:r>
              <a:rPr lang="ru-RU" sz="3300" dirty="0"/>
              <a:t> непрерывной инсоляции;</a:t>
            </a:r>
          </a:p>
          <a:p>
            <a:r>
              <a:rPr lang="ru-RU" sz="3300" dirty="0"/>
              <a:t>для помещений учреждений здравоохранения, санаторно-курортных учреждений и учреждений отдыха, детских дошкольных учреждений, общеобразовательных учреждений и учреждений, обеспечивающих получение профессионально-технического образования с нормируемым периодом </a:t>
            </a:r>
            <a:r>
              <a:rPr lang="ru-RU" sz="3300" b="1" dirty="0"/>
              <a:t>– 3 часа</a:t>
            </a:r>
            <a:r>
              <a:rPr lang="ru-RU" sz="3300" dirty="0"/>
              <a:t> непрерывной инсоляции;</a:t>
            </a:r>
          </a:p>
          <a:p>
            <a:r>
              <a:rPr lang="ru-RU" sz="3300" dirty="0"/>
              <a:t>для территорий детских игровых площадок, спортивных площадок и зон отдыха жилых домов, групповых площадок детских дошкольных учреждений, спортивной зоны, зоны отдыха и учебно-опытной зоны общеобразовательных учреждений и учреждений, обеспечивающих получение профессионально-технического образования – </a:t>
            </a:r>
            <a:r>
              <a:rPr lang="ru-RU" sz="3300" b="1" dirty="0"/>
              <a:t>2,5</a:t>
            </a:r>
            <a:r>
              <a:rPr lang="ru-RU" sz="3300" dirty="0"/>
              <a:t> часа непрерывной инсоляции.</a:t>
            </a:r>
          </a:p>
          <a:p>
            <a:endParaRPr lang="ru-RU" dirty="0"/>
          </a:p>
        </p:txBody>
      </p:sp>
      <p:sp>
        <p:nvSpPr>
          <p:cNvPr id="4" name="AutoShape 2" descr="Ð ÐÐ¡Ð§ÐÐ¢Ð« ÐÐÐ¡ÐÐÐ¯Ð¦ÐÐ Ð ÐÐÐÐ«Ð¥ ÐÐÐÐÐ©ÐÐÐÐ¯Ð¥ Ñ Ð¿ÑÐ¸Ð¼ÐµÐ½ÐµÐ½Ð¸ÐµÐ¼ Ð¸Ð½ÑÐ¾Ð³ÑÐ°ÑÐ¸ÐºÐ° Ð´Ð»Ñ 5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Ð ÐÐ¡Ð§ÐÐ¢Ð« ÐÐÐ¡ÐÐÐ¯Ð¦ÐÐ Ð ÐÐÐÐ«Ð¥ ÐÐÐÐÐ©ÐÐÐÐ¯Ð¥ Ñ Ð¿ÑÐ¸Ð¼ÐµÐ½ÐµÐ½Ð¸ÐµÐ¼ Ð¸Ð½ÑÐ¾Ð³ÑÐ°ÑÐ¸ÐºÐ° Ð´Ð»Ñ 55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908720"/>
            <a:ext cx="4284510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1902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40000" lnSpcReduction="20000"/>
          </a:bodyPr>
          <a:lstStyle/>
          <a:p>
            <a:r>
              <a:rPr lang="ru-RU" sz="4000" u="sng" dirty="0"/>
              <a:t>Продолжительность в течение дня непрерывной инсоляции должна обеспечиваться:</a:t>
            </a:r>
            <a:endParaRPr lang="ru-RU" sz="4000" dirty="0"/>
          </a:p>
          <a:p>
            <a:r>
              <a:rPr lang="ru-RU" sz="4000" dirty="0"/>
              <a:t>в жилых домах - в одно-, двух- и трехкомнатных квартирах не менее чем одной жилой комнате; в четырех-, пяти- и </a:t>
            </a:r>
            <a:r>
              <a:rPr lang="ru-RU" sz="4000" dirty="0" err="1"/>
              <a:t>шестикомнатных</a:t>
            </a:r>
            <a:r>
              <a:rPr lang="ru-RU" sz="4000" dirty="0"/>
              <a:t> квартирах не менее чем в двух жилых комнатах; в квартирах с количеством комнат более шести не менее чем в трех жилых комнатах;</a:t>
            </a:r>
          </a:p>
          <a:p>
            <a:r>
              <a:rPr lang="ru-RU" sz="4000" dirty="0"/>
              <a:t>в общежитиях: в жилых комнатах – не менее 60% количества жилых комнат;</a:t>
            </a:r>
          </a:p>
          <a:p>
            <a:r>
              <a:rPr lang="ru-RU" sz="4000" dirty="0"/>
              <a:t>в дошкольных учреждениях – в игральных и групповых помещениях;</a:t>
            </a:r>
          </a:p>
          <a:p>
            <a:r>
              <a:rPr lang="ru-RU" sz="4000" dirty="0"/>
              <a:t>в общеобразовательных учреждениях и учреждениях, обеспечивающих получение профессионально-технического образования: – не менее 75% количества классов, спальных-игровых, и не менее 50% количества в кабинетах и лабораториях (кроме кабинетов черчения, изобразительного искусства, информатики и электронно-вычислительной техники);</a:t>
            </a:r>
          </a:p>
          <a:p>
            <a:r>
              <a:rPr lang="ru-RU" sz="4000" dirty="0"/>
              <a:t>в учреждениях здравоохранения: в палатах для туберкулезных, инфекционных больных – не менее 90% от общего числа коек в отделении;</a:t>
            </a:r>
          </a:p>
          <a:p>
            <a:r>
              <a:rPr lang="ru-RU" sz="4000" dirty="0"/>
              <a:t>В условиях многоэтажной застройки (9-ть и более этажей) и затесненной застройки, допускается прерывистость инсоляции жилых и общественных зданий при увеличении суммарной продолжительности инсоляции в течении дня на 0,5 часа;</a:t>
            </a:r>
          </a:p>
          <a:p>
            <a:r>
              <a:rPr lang="ru-RU" sz="4000" dirty="0"/>
              <a:t>В случае обеспечения нормативной инсоляцией (не менее 2,5 часа) только одной комнаты в жилой квартире окно этой комнаты не должно затеняться остекленным летним помещением.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457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661248"/>
            <a:ext cx="8183880" cy="6777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>
                <a:effectLst/>
                <a:hlinkClick r:id="rId2"/>
              </a:rPr>
              <a:t>Характеристики освещения и световой среды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b="1" cap="all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32656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Существует два источника света – солнце и искусственные источники, созданные человеком. Человек воспринимает электромагнитные волны как свет только в диапазоне от 0,38 до 0,76 мкм.</a:t>
            </a:r>
          </a:p>
          <a:p>
            <a:r>
              <a:rPr lang="ru-RU" sz="2000" dirty="0"/>
              <a:t>Освещение характеризуется следующими параметрами.</a:t>
            </a:r>
          </a:p>
          <a:p>
            <a:r>
              <a:rPr lang="ru-RU" sz="2000" dirty="0"/>
              <a:t>- световой поток (</a:t>
            </a:r>
            <a:r>
              <a:rPr lang="ru-RU" sz="2000" i="1" dirty="0"/>
              <a:t>Ф</a:t>
            </a:r>
            <a:r>
              <a:rPr lang="ru-RU" sz="2000" dirty="0"/>
              <a:t>), лм (люменах) – часть электромагнитной энергии, которая излучается источником в видимом диапазоне;</a:t>
            </a:r>
          </a:p>
          <a:p>
            <a:r>
              <a:rPr lang="ru-RU" sz="2000" dirty="0"/>
              <a:t>- сила света (</a:t>
            </a:r>
            <a:r>
              <a:rPr lang="ru-RU" sz="2000" i="1" dirty="0"/>
              <a:t>I</a:t>
            </a:r>
            <a:r>
              <a:rPr lang="ru-RU" sz="2000" dirty="0"/>
              <a:t>), </a:t>
            </a:r>
            <a:r>
              <a:rPr lang="ru-RU" sz="2000" dirty="0" err="1"/>
              <a:t>лк</a:t>
            </a:r>
            <a:r>
              <a:rPr lang="ru-RU" sz="2000" dirty="0"/>
              <a:t> (люкс), кд (канделы).</a:t>
            </a:r>
          </a:p>
          <a:p>
            <a:r>
              <a:rPr lang="ru-RU" sz="2000" dirty="0"/>
              <a:t>Так как источник света может излучать свет по различным направлениям не равномерно, вводится понятие силы света как отношения величины светового потока, распространяющегося от источника света в некоторый телесный угол (</a:t>
            </a:r>
            <a:r>
              <a:rPr lang="ru-RU" sz="2000" i="1" dirty="0"/>
              <a:t>W</a:t>
            </a:r>
            <a:r>
              <a:rPr lang="ru-RU" sz="2000" dirty="0"/>
              <a:t>), к величине этого телесного угла</a:t>
            </a:r>
          </a:p>
        </p:txBody>
      </p:sp>
    </p:spTree>
    <p:extLst>
      <p:ext uri="{BB962C8B-B14F-4D97-AF65-F5344CB8AC3E}">
        <p14:creationId xmlns:p14="http://schemas.microsoft.com/office/powerpoint/2010/main" val="326756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ÐÐ±ÐµÑÐ¿ÐµÑÐµÐ½Ð¸Ðµ ÐºÐ¾Ð¼ÑÐ¾ÑÑÐ½ÑÑ ÑÑÐ»Ð¾Ð²Ð¸Ð¹ Ð¶Ð¸Ð·Ð½ÐµÐ´ÐµÑÑÐµÐ»ÑÐ½Ð¾ÑÑÐ¸ - Ð¿ÑÐµÐ·ÐµÐ½ÑÐ°ÑÐ¸Ñ Ð¾Ð½Ð»Ð°Ð¹Ð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44227"/>
            <a:ext cx="7156675" cy="5360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30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74105"/>
            <a:ext cx="8229600" cy="4921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9362" y="392113"/>
            <a:ext cx="424847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429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Для характеристики интенсивности падающего на поверхность от источника света светового потока введена специальная величина, называемая освещенностью.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342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Освещенность – это отношение падающего на поверхность светового потока (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ФПАД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) к величине площади этой поверхности (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S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).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342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  ,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лк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, 1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лк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=1мм/м2.  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Optima"/>
                <a:cs typeface="Arial" pitchFamily="34" charset="0"/>
              </a:rPr>
              <a:t> </a:t>
            </a:r>
          </a:p>
        </p:txBody>
      </p:sp>
      <p:pic>
        <p:nvPicPr>
          <p:cNvPr id="1026" name="Picture 2" descr="Характеристики освещения и световой сре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182563"/>
            <a:ext cx="676275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3.2.Ð¥Ð°ÑÐ°ÐºÑÐµÑÐ¸ÑÑÐ¸ÐºÐ¸ Ð¾ÑÐ²ÐµÑÐµÐ½Ð¸Ñ Ð¸ ÑÐ²ÐµÑÐ¾Ð²Ð¾Ð¹ ÑÑÐµÐ´Ñ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01663"/>
            <a:ext cx="3313371" cy="2453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3.2.Ð¥Ð°ÑÐ°ÐºÑÐµÑÐ¸ÑÑÐ¸ÐºÐ¸ Ð¾ÑÐ²ÐµÑÐµÐ½Ð¸Ñ Ð¸ ÑÐ²ÐµÑÐ¾Ð²Ð¾Ð¹ ÑÑÐµÐ´Ñ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747" y="3186429"/>
            <a:ext cx="3884712" cy="293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08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55976" y="404664"/>
            <a:ext cx="4572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Факторы, определяющие зрительный комфорт:</a:t>
            </a:r>
          </a:p>
          <a:p>
            <a:r>
              <a:rPr lang="ru-RU" sz="2800" dirty="0"/>
              <a:t>- однородное освещение;</a:t>
            </a:r>
          </a:p>
          <a:p>
            <a:r>
              <a:rPr lang="ru-RU" sz="2800" dirty="0"/>
              <a:t>- правильная световая гамма;</a:t>
            </a:r>
          </a:p>
          <a:p>
            <a:r>
              <a:rPr lang="ru-RU" sz="2800" dirty="0"/>
              <a:t>- оптимальная яркость;</a:t>
            </a:r>
          </a:p>
          <a:p>
            <a:r>
              <a:rPr lang="ru-RU" sz="2800" dirty="0"/>
              <a:t>- отсутствие бликов;</a:t>
            </a:r>
          </a:p>
          <a:p>
            <a:r>
              <a:rPr lang="ru-RU" sz="2800" dirty="0"/>
              <a:t>- отсутствие мерцания света;</a:t>
            </a:r>
          </a:p>
          <a:p>
            <a:r>
              <a:rPr lang="ru-RU" sz="2800" dirty="0"/>
              <a:t>- соответствующая контрастность.</a:t>
            </a:r>
          </a:p>
        </p:txBody>
      </p:sp>
      <p:pic>
        <p:nvPicPr>
          <p:cNvPr id="3074" name="Picture 2" descr="Ð¡Ð¾Ð·Ð´Ð°Ð½Ð¸Ðµ Ð¾Ð¿ÑÐ¸Ð¼Ð°Ð»ÑÐ½Ð¾Ð¹ ÑÐ²ÐµÑÐ¾Ð²Ð¾Ð¹ ÑÑÐµÐ´Ñ, ÐÑÐ²ÐµÑÐµÐ½Ð¸Ðµ Ð¸ Ð¸ÑÑÐ¾ÑÐ½Ð¸ÐºÐ¸ ÑÐ²ÐµÑÐ° -  ÐÐµÐ·Ð¾Ð¿Ð°ÑÐ½Ð¾ÑÑÑ Ð¶Ð¸Ð·Ð½ÐµÐ´ÐµÑÑÐµÐ»ÑÐ½Ð¾ÑÑÐ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3912369" cy="6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09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692696"/>
            <a:ext cx="79464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/>
              <a:t>Основные характеристики света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321911"/>
            <a:ext cx="79464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1 </a:t>
            </a:r>
            <a:r>
              <a:rPr lang="ru-RU" sz="2400" b="1" dirty="0"/>
              <a:t>Световой</a:t>
            </a:r>
            <a:r>
              <a:rPr lang="ru-RU" sz="2400" dirty="0"/>
              <a:t> поток </a:t>
            </a:r>
            <a:r>
              <a:rPr lang="ru-RU" sz="2400" b="1" dirty="0"/>
              <a:t>Световой</a:t>
            </a:r>
            <a:r>
              <a:rPr lang="ru-RU" sz="2400" dirty="0"/>
              <a:t> поток — количество излучаемого света и один из самых значимых параметров светильника. </a:t>
            </a:r>
          </a:p>
          <a:p>
            <a:r>
              <a:rPr lang="ru-RU" sz="2400" dirty="0"/>
              <a:t>2 Мощность </a:t>
            </a:r>
          </a:p>
          <a:p>
            <a:r>
              <a:rPr lang="ru-RU" sz="2400" dirty="0"/>
              <a:t>3 Освещенность </a:t>
            </a:r>
          </a:p>
          <a:p>
            <a:r>
              <a:rPr lang="ru-RU" sz="2400" dirty="0"/>
              <a:t>4 Яркость </a:t>
            </a:r>
          </a:p>
          <a:p>
            <a:r>
              <a:rPr lang="ru-RU" sz="2400" dirty="0"/>
              <a:t>5 Контрастность </a:t>
            </a:r>
          </a:p>
          <a:p>
            <a:r>
              <a:rPr lang="ru-RU" sz="2400" dirty="0"/>
              <a:t>6 Коэффициенты пропускания, преломления, </a:t>
            </a:r>
            <a:r>
              <a:rPr lang="ru-RU" sz="2400" dirty="0" smtClean="0"/>
              <a:t>отражения</a:t>
            </a:r>
            <a:endParaRPr lang="ru-RU" sz="2400" dirty="0"/>
          </a:p>
          <a:p>
            <a:r>
              <a:rPr lang="ru-RU" sz="2400" dirty="0"/>
              <a:t>7 Индекс цветопередачи (CRI) </a:t>
            </a:r>
          </a:p>
          <a:p>
            <a:r>
              <a:rPr lang="ru-RU" sz="2400" dirty="0"/>
              <a:t>8 Цветовая температура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66399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436512"/>
            <a:ext cx="55451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/>
              <a:t>. Виды освещения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5176" y="1052736"/>
            <a:ext cx="73352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Общее </a:t>
            </a:r>
            <a:r>
              <a:rPr lang="ru-RU" sz="2400" b="1" dirty="0"/>
              <a:t>освещение</a:t>
            </a:r>
            <a:r>
              <a:rPr lang="ru-RU" sz="2400" dirty="0"/>
              <a:t>;</a:t>
            </a:r>
          </a:p>
          <a:p>
            <a:r>
              <a:rPr lang="ru-RU" sz="2400" dirty="0"/>
              <a:t>Прямое </a:t>
            </a:r>
            <a:r>
              <a:rPr lang="ru-RU" sz="2400" b="1" dirty="0"/>
              <a:t>освещение</a:t>
            </a:r>
            <a:r>
              <a:rPr lang="ru-RU" sz="2400" dirty="0"/>
              <a:t>;</a:t>
            </a:r>
          </a:p>
          <a:p>
            <a:r>
              <a:rPr lang="ru-RU" sz="2400" dirty="0"/>
              <a:t>Отраженное </a:t>
            </a:r>
            <a:r>
              <a:rPr lang="ru-RU" sz="2400" b="1" dirty="0" smtClean="0"/>
              <a:t>освещение </a:t>
            </a:r>
            <a:r>
              <a:rPr lang="ru-RU" sz="2400" dirty="0" smtClean="0"/>
              <a:t>Рассеянное</a:t>
            </a:r>
            <a:r>
              <a:rPr lang="ru-RU" sz="2400" dirty="0"/>
              <a:t> </a:t>
            </a:r>
            <a:r>
              <a:rPr lang="ru-RU" sz="2400" b="1" dirty="0"/>
              <a:t>освещение</a:t>
            </a:r>
            <a:r>
              <a:rPr lang="ru-RU" sz="2400" dirty="0"/>
              <a:t>;</a:t>
            </a:r>
          </a:p>
          <a:p>
            <a:r>
              <a:rPr lang="ru-RU" sz="2400" dirty="0"/>
              <a:t>Смешанное;</a:t>
            </a:r>
          </a:p>
          <a:p>
            <a:r>
              <a:rPr lang="ru-RU" sz="2400" dirty="0"/>
              <a:t>Местное </a:t>
            </a:r>
            <a:r>
              <a:rPr lang="ru-RU" sz="2400" b="1" dirty="0"/>
              <a:t>освещение</a:t>
            </a:r>
            <a:r>
              <a:rPr lang="ru-RU" sz="2400" dirty="0"/>
              <a:t>.</a:t>
            </a:r>
          </a:p>
        </p:txBody>
      </p:sp>
      <p:sp>
        <p:nvSpPr>
          <p:cNvPr id="7" name="AutoShape 2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4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ÐÐ¸Ð´Ñ Ð¾ÑÐ²ÐµÑÐµÐ½Ð¸Ñ Ð¿Ð¾ Ð½Ð°Ð·Ð½Ð°ÑÐµÐ½Ð¸Ñ Ð¸ Ð¸ÑÑÐ¾ÑÐ½Ð¸ÐºÑ ÑÐ²ÐµÑÐ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021" y="3284984"/>
            <a:ext cx="6867525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31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6543829" cy="4886357"/>
          </a:xfrm>
        </p:spPr>
        <p:txBody>
          <a:bodyPr>
            <a:normAutofit/>
          </a:bodyPr>
          <a:lstStyle/>
          <a:p>
            <a:endParaRPr lang="ru-RU" sz="2800" dirty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692696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Инсоляция помещений и ее гигиеническое значение</a:t>
            </a:r>
            <a:r>
              <a:rPr lang="ru-RU" sz="2000" dirty="0">
                <a:solidFill>
                  <a:srgbClr val="FFFF00"/>
                </a:solidFill>
              </a:rPr>
              <a:t>.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088749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Инсоляционный режим</a:t>
            </a:r>
            <a:r>
              <a:rPr lang="ru-RU" sz="2000" dirty="0"/>
              <a:t> – продолжительность и интенсивность освещения помещения прямыми солнечными лучами, зависящая от географической широты места, ориентации </a:t>
            </a:r>
            <a:r>
              <a:rPr lang="ru-RU" sz="2000" dirty="0" err="1"/>
              <a:t>зда</a:t>
            </a:r>
            <a:r>
              <a:rPr lang="ru-RU" sz="2000" dirty="0"/>
              <a:t>- </a:t>
            </a:r>
            <a:r>
              <a:rPr lang="ru-RU" sz="2000" dirty="0" err="1"/>
              <a:t>ний</a:t>
            </a:r>
            <a:r>
              <a:rPr lang="ru-RU" sz="2000" dirty="0"/>
              <a:t> по сторонам света, затенения окон деревьями или домами, величины </a:t>
            </a:r>
            <a:r>
              <a:rPr lang="ru-RU" sz="2000" dirty="0" err="1"/>
              <a:t>светопроемов</a:t>
            </a:r>
            <a:r>
              <a:rPr lang="ru-RU" sz="2000" dirty="0"/>
              <a:t> и т.д.</a:t>
            </a:r>
          </a:p>
          <a:p>
            <a:r>
              <a:rPr lang="ru-RU" sz="2000" dirty="0"/>
              <a:t>Инсоляция является важным </a:t>
            </a:r>
            <a:r>
              <a:rPr lang="ru-RU" sz="2000" dirty="0" err="1"/>
              <a:t>оздоравливающим</a:t>
            </a:r>
            <a:r>
              <a:rPr lang="ru-RU" sz="2000" dirty="0"/>
              <a:t>, </a:t>
            </a:r>
            <a:r>
              <a:rPr lang="ru-RU" sz="2000" dirty="0" err="1"/>
              <a:t>психо</a:t>
            </a:r>
            <a:r>
              <a:rPr lang="ru-RU" sz="2000" dirty="0"/>
              <a:t>-физиологическим фактором и должна быть использована во всех жилых и общественных зданиях с постоянным </a:t>
            </a:r>
            <a:r>
              <a:rPr lang="ru-RU" sz="2000" dirty="0" err="1"/>
              <a:t>пребыва</a:t>
            </a:r>
            <a:r>
              <a:rPr lang="ru-RU" sz="2000" dirty="0"/>
              <a:t>- </a:t>
            </a:r>
            <a:r>
              <a:rPr lang="ru-RU" sz="2000" dirty="0" err="1"/>
              <a:t>нием</a:t>
            </a:r>
            <a:r>
              <a:rPr lang="ru-RU" sz="2000" dirty="0"/>
              <a:t> людей, за исключением отдельных помещений общественных зданий, где инсоляция не допускается по технологическим и медицинским требованиям. К таким помещениям </a:t>
            </a:r>
            <a:r>
              <a:rPr lang="ru-RU" sz="2000" dirty="0" err="1"/>
              <a:t>отно</a:t>
            </a:r>
            <a:r>
              <a:rPr lang="ru-RU" sz="2000" dirty="0"/>
              <a:t>- </a:t>
            </a:r>
            <a:r>
              <a:rPr lang="ru-RU" sz="2000" dirty="0" err="1"/>
              <a:t>сятся</a:t>
            </a:r>
            <a:r>
              <a:rPr lang="ru-RU" sz="2000" dirty="0"/>
              <a:t>: операционные, реанимационные залы больниц, выставочные залы музеев, химические лаборатории ВУЗов и НИИ, книгохранилища, архивы.</a:t>
            </a:r>
          </a:p>
        </p:txBody>
      </p:sp>
    </p:spTree>
    <p:extLst>
      <p:ext uri="{BB962C8B-B14F-4D97-AF65-F5344CB8AC3E}">
        <p14:creationId xmlns:p14="http://schemas.microsoft.com/office/powerpoint/2010/main" val="285228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20072" y="404664"/>
            <a:ext cx="37261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инсоляционный режим оценивается:</a:t>
            </a:r>
            <a:endParaRPr lang="ru-RU" dirty="0"/>
          </a:p>
          <a:p>
            <a:r>
              <a:rPr lang="ru-RU" dirty="0"/>
              <a:t>- продолжительностью инсоляции в течение суток,</a:t>
            </a:r>
          </a:p>
          <a:p>
            <a:r>
              <a:rPr lang="ru-RU" dirty="0"/>
              <a:t>- процентом </a:t>
            </a:r>
            <a:r>
              <a:rPr lang="ru-RU" dirty="0" err="1"/>
              <a:t>инсолируемой</a:t>
            </a:r>
            <a:r>
              <a:rPr lang="ru-RU" dirty="0"/>
              <a:t> площади помещения;</a:t>
            </a:r>
          </a:p>
          <a:p>
            <a:r>
              <a:rPr lang="ru-RU" dirty="0"/>
              <a:t>- количеством радиационного тепла, поступающего через проемы в помещение.</a:t>
            </a:r>
          </a:p>
          <a:p>
            <a:r>
              <a:rPr lang="ru-RU" dirty="0"/>
              <a:t>Оптимальная эффективность инсоляции достигается ежедневным непрерывным </a:t>
            </a:r>
            <a:r>
              <a:rPr lang="ru-RU" dirty="0" err="1"/>
              <a:t>облу</a:t>
            </a:r>
            <a:r>
              <a:rPr lang="ru-RU" dirty="0"/>
              <a:t>- </a:t>
            </a:r>
            <a:r>
              <a:rPr lang="ru-RU" dirty="0" err="1"/>
              <a:t>чением</a:t>
            </a:r>
            <a:r>
              <a:rPr lang="ru-RU" dirty="0"/>
              <a:t> прямыми солнечными лучами помещений в течение 2-х часов. В зависимости от ориентации окон зданий по сторонам света различают три типа ин- </a:t>
            </a:r>
            <a:r>
              <a:rPr lang="ru-RU" dirty="0" err="1"/>
              <a:t>соляционного</a:t>
            </a:r>
            <a:r>
              <a:rPr lang="ru-RU" dirty="0"/>
              <a:t> режима: максимальный, умеренный, минимальный</a:t>
            </a:r>
          </a:p>
        </p:txBody>
      </p:sp>
      <p:pic>
        <p:nvPicPr>
          <p:cNvPr id="5124" name="Picture 4" descr="Ð¢ÑÐµÐ±Ð¾Ð²Ð°Ð½Ð¸Ñ Ðº Ð¸Ð½ÑÐ¾Ð»ÑÑÐ¸Ð¸ ÑÐ½Ð¸Ð¶ÐµÐ½Ñ. ÐÐ¾Ð¼Ð° ÑÐ°Ð·ÑÐµÑÐ¸Ð»Ð¸ ÑÑÑÐ¾Ð¸ÑÑ Ð±Ð»Ð¸Ð¶Ðµ Ðº Ð´ÐµÑÑÐºÐ¸Ð¼  Ð¿Ð»Ð¾ÑÐ°Ð´ÐºÐ°Ð¼ Ð¸ ÑÐºÐ¾Ð»Ð°Ð¼ - ÐÐ¾Ð²Ð¾ÑÑÐ¸ ÐÐ Ð.Ð Ð¤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46" y="548680"/>
            <a:ext cx="4698369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273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</TotalTime>
  <Words>298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Характеристики освещения и световой среды. Виды освещения. Инсоляция помещений и ее гигиеническое значение.</vt:lpstr>
      <vt:lpstr>Характеристики освещения и световой среды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Микроклимат помещений и здоровье человека. Терморегуляция организма человека. Влияние различных микроклиматов на организм человека.</dc:title>
  <dc:creator>Дима Князев</dc:creator>
  <cp:lastModifiedBy>Дмитрий</cp:lastModifiedBy>
  <cp:revision>11</cp:revision>
  <dcterms:created xsi:type="dcterms:W3CDTF">2023-01-03T13:13:53Z</dcterms:created>
  <dcterms:modified xsi:type="dcterms:W3CDTF">2023-01-15T14:43:12Z</dcterms:modified>
</cp:coreProperties>
</file>