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media/image6.png" ContentType="image/png"/>
  <Override PartName="/ppt/media/image7.png" ContentType="image/png"/>
  <Override PartName="/ppt/media/image13.png" ContentType="image/png"/>
  <Override PartName="/ppt/media/image5.jpeg" ContentType="image/jpeg"/>
  <Override PartName="/ppt/media/image4.jpeg" ContentType="image/jpeg"/>
  <Override PartName="/ppt/media/image3.jpeg" ContentType="image/jpeg"/>
  <Override PartName="/ppt/media/image8.jpeg" ContentType="image/jpeg"/>
  <Override PartName="/ppt/media/image1.jpeg" ContentType="image/jpeg"/>
  <Override PartName="/ppt/media/image2.jpeg" ContentType="image/jpeg"/>
  <Override PartName="/ppt/media/image9.jpeg" ContentType="image/jpeg"/>
  <Override PartName="/ppt/media/image27.jpeg" ContentType="image/jpeg"/>
  <Override PartName="/ppt/media/image26.jpeg" ContentType="image/jpeg"/>
  <Override PartName="/ppt/media/image25.jpeg" ContentType="image/jpeg"/>
  <Override PartName="/ppt/media/image24.jpeg" ContentType="image/jpeg"/>
  <Override PartName="/ppt/media/image23.jpeg" ContentType="image/jpeg"/>
  <Override PartName="/ppt/media/image22.jpeg" ContentType="image/jpeg"/>
  <Override PartName="/ppt/media/image21.jpeg" ContentType="image/jpeg"/>
  <Override PartName="/ppt/media/image20.jpeg" ContentType="image/jpeg"/>
  <Override PartName="/ppt/media/hdphoto7.wdp" ContentType="image/vnd.ms-photo"/>
  <Override PartName="/ppt/media/hdphoto6.wdp" ContentType="image/vnd.ms-photo"/>
  <Override PartName="/ppt/media/hdphoto5.wdp" ContentType="image/vnd.ms-photo"/>
  <Override PartName="/ppt/media/hdphoto3.wdp" ContentType="image/vnd.ms-photo"/>
  <Override PartName="/ppt/media/hdphoto1.wdp" ContentType="image/vnd.ms-photo"/>
  <Override PartName="/ppt/media/hdphoto2.wdp" ContentType="image/vnd.ms-photo"/>
  <Override PartName="/ppt/media/hdphoto4.wdp" ContentType="image/vnd.ms-photo"/>
  <Override PartName="/ppt/media/image19.jpeg" ContentType="image/jpeg"/>
  <Override PartName="/ppt/media/image18.jpeg" ContentType="image/jpeg"/>
  <Override PartName="/ppt/media/image17.jpeg" ContentType="image/jpeg"/>
  <Override PartName="/ppt/media/image16.jpeg" ContentType="image/jpeg"/>
  <Override PartName="/ppt/media/image15.jpeg" ContentType="image/jpeg"/>
  <Override PartName="/ppt/media/image14.jpeg" ContentType="image/jpeg"/>
  <Override PartName="/ppt/media/image11.jpeg" ContentType="image/jpeg"/>
  <Override PartName="/ppt/media/image10.jpeg" ContentType="image/jpeg"/>
  <Override PartName="/ppt/media/image12.jpeg" ContentType="image/jpeg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3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6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ru-RU" sz="2000" spc="-1" strike="noStrike">
                <a:latin typeface="Arial"/>
              </a:rPr>
              <a:t>Для правки формата примечаний </a:t>
            </a:r>
            <a:r>
              <a:rPr b="0" lang="ru-RU" sz="2000" spc="-1" strike="noStrike">
                <a:latin typeface="Arial"/>
              </a:rPr>
              <a:t>щёлкните мышью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b="0" lang="ru-RU" sz="1400" spc="-1" strike="noStrike">
                <a:latin typeface="Times New Roman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ru-RU" sz="1400" spc="-1" strike="noStrike">
                <a:latin typeface="Times New Roman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ru-RU" sz="1400" spc="-1" strike="noStrike">
                <a:latin typeface="Times New Roman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B92454CF-2CF4-433F-9D11-DD4F2D37A95F}" type="slidenum">
              <a:rPr b="0" lang="ru-RU" sz="1400" spc="-1" strike="noStrike">
                <a:latin typeface="Times New Roman"/>
              </a:rPr>
              <a:t>1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 b="0" lang="ru-RU" sz="2000" spc="-1" strike="noStrike">
              <a:latin typeface="Arial"/>
            </a:endParaRPr>
          </a:p>
        </p:txBody>
      </p:sp>
      <p:sp>
        <p:nvSpPr>
          <p:cNvPr id="130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C08ADB83-DFC3-4A2B-9624-4AE706FD7952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5E067FC5-71D8-4497-9621-7E784B150F9F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11.5.20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4F578FD8-E45C-418C-87E9-C868AA0C07C3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BAEDFFC5-B2DE-477F-8440-F19999A5BB01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11.5.20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A95FC956-2E1F-46D5-B842-C4D9B5AE125B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1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microsoft.com/office/2007/relationships/hdphoto" Target="../media/hdphoto7.wdp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jpeg"/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5" Type="http://schemas.openxmlformats.org/officeDocument/2006/relationships/image" Target="../media/image23.jpeg"/><Relationship Id="rId6" Type="http://schemas.openxmlformats.org/officeDocument/2006/relationships/image" Target="../media/image24.jpeg"/><Relationship Id="rId7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microsoft.com/office/2007/relationships/hdphoto" Target="../media/hdphoto1.wdp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microsoft.com/office/2007/relationships/hdphoto" Target="../media/hdphoto2.wdp"/><Relationship Id="rId5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microsoft.com/office/2007/relationships/hdphoto" Target="../media/hdphoto3.wdp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microsoft.com/office/2007/relationships/hdphoto" Target="../media/hdphoto4.wdp"/><Relationship Id="rId3" Type="http://schemas.openxmlformats.org/officeDocument/2006/relationships/image" Target="../media/image12.jpeg"/><Relationship Id="rId4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microsoft.com/office/2007/relationships/hdphoto" Target="../media/hdphoto5.wdp"/><Relationship Id="rId3" Type="http://schemas.openxmlformats.org/officeDocument/2006/relationships/image" Target="../media/image14.jpeg"/><Relationship Id="rId4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microsoft.com/office/2007/relationships/hdphoto" Target="../media/hdphoto6.wdp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2330640" y="1208880"/>
            <a:ext cx="4482000" cy="4439880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89" name="TextShape 2"/>
          <p:cNvSpPr txBox="1"/>
          <p:nvPr/>
        </p:nvSpPr>
        <p:spPr>
          <a:xfrm>
            <a:off x="2378880" y="1809000"/>
            <a:ext cx="4464000" cy="32400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ru-RU" sz="3200" spc="-1" strike="noStrike">
                <a:solidFill>
                  <a:srgbClr val="000000"/>
                </a:solidFill>
                <a:latin typeface="Arial Black"/>
              </a:rPr>
              <a:t>Культура в годы Великой Отечественной войны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04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Рисунок 1" descr=""/>
          <p:cNvPicPr/>
          <p:nvPr/>
        </p:nvPicPr>
        <p:blipFill>
          <a:blip r:embed="rId1"/>
          <a:stretch/>
        </p:blipFill>
        <p:spPr>
          <a:xfrm>
            <a:off x="0" y="376200"/>
            <a:ext cx="9143640" cy="6120360"/>
          </a:xfrm>
          <a:prstGeom prst="rect">
            <a:avLst/>
          </a:prstGeom>
          <a:ln>
            <a:noFill/>
          </a:ln>
        </p:spPr>
      </p:pic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04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Рисунок 2" descr=""/>
          <p:cNvPicPr/>
          <p:nvPr/>
        </p:nvPicPr>
        <p:blipFill>
          <a:blip r:embed="rId1"/>
          <a:stretch/>
        </p:blipFill>
        <p:spPr>
          <a:xfrm>
            <a:off x="0" y="376200"/>
            <a:ext cx="9143640" cy="6120360"/>
          </a:xfrm>
          <a:prstGeom prst="rect">
            <a:avLst/>
          </a:prstGeom>
          <a:ln>
            <a:noFill/>
          </a:ln>
        </p:spPr>
      </p:pic>
    </p:spTree>
  </p:cSld>
  <p:transition spd="slow">
    <p:push dir="u"/>
  </p:transition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Рисунок 1" descr="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rcRect l="26239" t="0" r="33899" b="0"/>
          <a:stretch/>
        </p:blipFill>
        <p:spPr>
          <a:xfrm>
            <a:off x="0" y="0"/>
            <a:ext cx="4735080" cy="6857640"/>
          </a:xfrm>
          <a:prstGeom prst="rect">
            <a:avLst/>
          </a:prstGeom>
          <a:ln>
            <a:noFill/>
          </a:ln>
        </p:spPr>
      </p:pic>
      <p:sp>
        <p:nvSpPr>
          <p:cNvPr id="116" name="CustomShape 1"/>
          <p:cNvSpPr/>
          <p:nvPr/>
        </p:nvSpPr>
        <p:spPr>
          <a:xfrm>
            <a:off x="395640" y="404640"/>
            <a:ext cx="3960000" cy="129564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7" name="CustomShape 2"/>
          <p:cNvSpPr/>
          <p:nvPr/>
        </p:nvSpPr>
        <p:spPr>
          <a:xfrm>
            <a:off x="747360" y="548640"/>
            <a:ext cx="3240000" cy="1065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3200" spc="-1" strike="noStrike">
                <a:solidFill>
                  <a:srgbClr val="000000"/>
                </a:solidFill>
                <a:latin typeface="Arial Black"/>
              </a:rPr>
              <a:t>Фронтовые выступления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18" name="CustomShape 3"/>
          <p:cNvSpPr/>
          <p:nvPr/>
        </p:nvSpPr>
        <p:spPr>
          <a:xfrm>
            <a:off x="5091840" y="920520"/>
            <a:ext cx="3816000" cy="5883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Calibri"/>
              </a:rPr>
              <a:t>Фронтовые бригады -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Calibri"/>
              </a:rPr>
              <a:t>профессиональные театральные коллективы в годы Великой Отечественной войны, выезжавшие с представлениями в части РККА и в военизированные учреждения в тылу. Не было ни одной части, где бы ни побывали фронтовые театры и бригады. Всего работало около 4 тысяч фронтовых бригад, в которых принимали участие 42 тысячи актёров.</a:t>
            </a:r>
            <a:endParaRPr b="0" lang="ru-RU" sz="2000" spc="-1" strike="noStrike">
              <a:latin typeface="Arial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04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Рисунок 3" descr=""/>
          <p:cNvPicPr/>
          <p:nvPr/>
        </p:nvPicPr>
        <p:blipFill>
          <a:blip r:embed="rId1"/>
          <a:stretch/>
        </p:blipFill>
        <p:spPr>
          <a:xfrm>
            <a:off x="3276000" y="307800"/>
            <a:ext cx="2390400" cy="3073320"/>
          </a:xfrm>
          <a:prstGeom prst="rect">
            <a:avLst/>
          </a:prstGeom>
          <a:ln>
            <a:noFill/>
          </a:ln>
        </p:spPr>
      </p:pic>
      <p:pic>
        <p:nvPicPr>
          <p:cNvPr id="120" name="Рисунок 7" descr=""/>
          <p:cNvPicPr/>
          <p:nvPr/>
        </p:nvPicPr>
        <p:blipFill>
          <a:blip r:embed="rId2"/>
          <a:srcRect l="5684" t="-935" r="34893" b="935"/>
          <a:stretch/>
        </p:blipFill>
        <p:spPr>
          <a:xfrm>
            <a:off x="467640" y="305280"/>
            <a:ext cx="2390400" cy="3073320"/>
          </a:xfrm>
          <a:prstGeom prst="rect">
            <a:avLst/>
          </a:prstGeom>
          <a:ln>
            <a:noFill/>
          </a:ln>
        </p:spPr>
      </p:pic>
      <p:pic>
        <p:nvPicPr>
          <p:cNvPr id="121" name="Рисунок 5" descr=""/>
          <p:cNvPicPr/>
          <p:nvPr/>
        </p:nvPicPr>
        <p:blipFill>
          <a:blip r:embed="rId3"/>
          <a:stretch/>
        </p:blipFill>
        <p:spPr>
          <a:xfrm>
            <a:off x="467640" y="3584880"/>
            <a:ext cx="2358720" cy="3048840"/>
          </a:xfrm>
          <a:prstGeom prst="rect">
            <a:avLst/>
          </a:prstGeom>
          <a:ln>
            <a:noFill/>
          </a:ln>
        </p:spPr>
      </p:pic>
      <p:pic>
        <p:nvPicPr>
          <p:cNvPr id="122" name="Рисунок 1" descr=""/>
          <p:cNvPicPr/>
          <p:nvPr/>
        </p:nvPicPr>
        <p:blipFill>
          <a:blip r:embed="rId4"/>
          <a:stretch/>
        </p:blipFill>
        <p:spPr>
          <a:xfrm>
            <a:off x="6156000" y="285840"/>
            <a:ext cx="2390400" cy="3048840"/>
          </a:xfrm>
          <a:prstGeom prst="rect">
            <a:avLst/>
          </a:prstGeom>
          <a:ln>
            <a:noFill/>
          </a:ln>
        </p:spPr>
      </p:pic>
      <p:pic>
        <p:nvPicPr>
          <p:cNvPr id="123" name="Рисунок 2" descr=""/>
          <p:cNvPicPr/>
          <p:nvPr/>
        </p:nvPicPr>
        <p:blipFill>
          <a:blip r:embed="rId5"/>
          <a:stretch/>
        </p:blipFill>
        <p:spPr>
          <a:xfrm>
            <a:off x="3276000" y="3560400"/>
            <a:ext cx="2390400" cy="3073320"/>
          </a:xfrm>
          <a:prstGeom prst="rect">
            <a:avLst/>
          </a:prstGeom>
          <a:ln>
            <a:noFill/>
          </a:ln>
        </p:spPr>
      </p:pic>
      <p:pic>
        <p:nvPicPr>
          <p:cNvPr id="124" name="Рисунок 4" descr=""/>
          <p:cNvPicPr/>
          <p:nvPr/>
        </p:nvPicPr>
        <p:blipFill>
          <a:blip r:embed="rId6"/>
          <a:stretch/>
        </p:blipFill>
        <p:spPr>
          <a:xfrm>
            <a:off x="6127200" y="3560400"/>
            <a:ext cx="2390400" cy="3024720"/>
          </a:xfrm>
          <a:prstGeom prst="rect">
            <a:avLst/>
          </a:prstGeom>
          <a:ln>
            <a:noFill/>
          </a:ln>
        </p:spPr>
      </p:pic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04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Рисунок 2" descr=""/>
          <p:cNvPicPr/>
          <p:nvPr/>
        </p:nvPicPr>
        <p:blipFill>
          <a:blip r:embed="rId1"/>
          <a:stretch/>
        </p:blipFill>
        <p:spPr>
          <a:xfrm>
            <a:off x="-11880" y="0"/>
            <a:ext cx="9155520" cy="6857640"/>
          </a:xfrm>
          <a:prstGeom prst="rect">
            <a:avLst/>
          </a:prstGeom>
          <a:ln>
            <a:noFill/>
          </a:ln>
        </p:spPr>
      </p:pic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04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Рисунок 2" descr=""/>
          <p:cNvPicPr/>
          <p:nvPr/>
        </p:nvPicPr>
        <p:blipFill>
          <a:blip r:embed="rId1"/>
          <a:stretch/>
        </p:blipFill>
        <p:spPr>
          <a:xfrm>
            <a:off x="-3240" y="188640"/>
            <a:ext cx="9146880" cy="6480360"/>
          </a:xfrm>
          <a:prstGeom prst="rect">
            <a:avLst/>
          </a:prstGeom>
          <a:ln>
            <a:noFill/>
          </a:ln>
        </p:spPr>
      </p:pic>
    </p:spTree>
  </p:cSld>
  <p:transition spd="slow">
    <p:push dir="u"/>
  </p:transition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04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Рисунок 2" descr=""/>
          <p:cNvPicPr/>
          <p:nvPr/>
        </p:nvPicPr>
        <p:blipFill>
          <a:blip r:embed="rId1"/>
          <a:stretch/>
        </p:blipFill>
        <p:spPr>
          <a:xfrm>
            <a:off x="0" y="326520"/>
            <a:ext cx="9143640" cy="6204600"/>
          </a:xfrm>
          <a:prstGeom prst="rect">
            <a:avLst/>
          </a:prstGeom>
          <a:ln>
            <a:noFill/>
          </a:ln>
        </p:spPr>
      </p:pic>
    </p:spTree>
  </p:cSld>
  <p:transition spd="slow">
    <p:push dir="u"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Рисунок 2" descr="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40000" contrast="20000" sat="33000"/>
                    </a14:imgEffect>
                  </a14:imgLayer>
                </a14:imgProps>
              </a:ext>
            </a:extLst>
          </a:blip>
          <a:srcRect l="2003" t="2919" r="2003" b="2919"/>
          <a:stretch/>
        </p:blipFill>
        <p:spPr>
          <a:xfrm>
            <a:off x="0" y="0"/>
            <a:ext cx="4735080" cy="6857640"/>
          </a:xfrm>
          <a:prstGeom prst="rect">
            <a:avLst/>
          </a:prstGeom>
          <a:ln>
            <a:noFill/>
          </a:ln>
        </p:spPr>
      </p:pic>
      <p:sp>
        <p:nvSpPr>
          <p:cNvPr id="91" name="CustomShape 1"/>
          <p:cNvSpPr/>
          <p:nvPr/>
        </p:nvSpPr>
        <p:spPr>
          <a:xfrm>
            <a:off x="395640" y="404640"/>
            <a:ext cx="3960000" cy="118620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2" name="CustomShape 2"/>
          <p:cNvSpPr/>
          <p:nvPr/>
        </p:nvSpPr>
        <p:spPr>
          <a:xfrm>
            <a:off x="420840" y="450720"/>
            <a:ext cx="3975120" cy="1065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3200" spc="-1" strike="noStrike">
                <a:solidFill>
                  <a:srgbClr val="000000"/>
                </a:solidFill>
                <a:latin typeface="Arial Black"/>
              </a:rPr>
              <a:t>Агитационные плакаты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93" name="CustomShape 3"/>
          <p:cNvSpPr/>
          <p:nvPr/>
        </p:nvSpPr>
        <p:spPr>
          <a:xfrm>
            <a:off x="5148000" y="628200"/>
            <a:ext cx="3600000" cy="829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Calibri"/>
              </a:rPr>
              <a:t>Плакат был одним из самых важных жанров советского изобразительного искусства в годы Великой Отечественной войны. </a:t>
            </a:r>
            <a:br/>
            <a:r>
              <a:rPr b="1" lang="ru-RU" sz="2000" spc="-1" strike="noStrike">
                <a:solidFill>
                  <a:srgbClr val="000000"/>
                </a:solidFill>
                <a:latin typeface="Calibri"/>
              </a:rPr>
              <a:t>Плакаты были наглядным пособием для разъяснения отношения советской власти к событиям на фронте в доступной для большинства форме. Они воздействовали на сознание людей с целью побуждения к чему-либо. Выпускали плакаты в Москве, Ленинграде, Саратове, Томске, Челябинске и других городах.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04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Рисунок 1" descr=""/>
          <p:cNvPicPr/>
          <p:nvPr/>
        </p:nvPicPr>
        <p:blipFill>
          <a:blip r:embed="rId1"/>
          <a:srcRect l="1389" t="1665" r="1294" b="11692"/>
          <a:stretch/>
        </p:blipFill>
        <p:spPr>
          <a:xfrm>
            <a:off x="4663800" y="508680"/>
            <a:ext cx="4248000" cy="2983320"/>
          </a:xfrm>
          <a:prstGeom prst="rect">
            <a:avLst/>
          </a:prstGeom>
          <a:ln>
            <a:noFill/>
          </a:ln>
        </p:spPr>
      </p:pic>
      <p:pic>
        <p:nvPicPr>
          <p:cNvPr id="95" name="Рисунок 2" descr=""/>
          <p:cNvPicPr/>
          <p:nvPr/>
        </p:nvPicPr>
        <p:blipFill>
          <a:blip r:embed="rId2"/>
          <a:srcRect l="2472" t="1199" r="3073" b="6333"/>
          <a:stretch/>
        </p:blipFill>
        <p:spPr>
          <a:xfrm>
            <a:off x="395640" y="508680"/>
            <a:ext cx="4104000" cy="5912280"/>
          </a:xfrm>
          <a:prstGeom prst="rect">
            <a:avLst/>
          </a:prstGeom>
          <a:ln>
            <a:noFill/>
          </a:ln>
        </p:spPr>
      </p:pic>
      <p:pic>
        <p:nvPicPr>
          <p:cNvPr id="96" name="Рисунок 6" descr="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 sat="66000"/>
                    </a14:imgEffect>
                  </a14:imgLayer>
                </a14:imgProps>
              </a:ext>
            </a:extLst>
          </a:blip>
          <a:srcRect l="1715" t="2846" r="1988" b="3139"/>
          <a:stretch/>
        </p:blipFill>
        <p:spPr>
          <a:xfrm>
            <a:off x="4644000" y="3608280"/>
            <a:ext cx="4248000" cy="2795040"/>
          </a:xfrm>
          <a:prstGeom prst="rect">
            <a:avLst/>
          </a:prstGeom>
          <a:ln>
            <a:noFill/>
          </a:ln>
        </p:spPr>
      </p:pic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04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2" descr=""/>
          <p:cNvPicPr/>
          <p:nvPr/>
        </p:nvPicPr>
        <p:blipFill>
          <a:blip r:embed="rId1"/>
          <a:stretch/>
        </p:blipFill>
        <p:spPr>
          <a:xfrm>
            <a:off x="179640" y="248760"/>
            <a:ext cx="4261680" cy="6257160"/>
          </a:xfrm>
          <a:prstGeom prst="rect">
            <a:avLst/>
          </a:prstGeom>
          <a:ln>
            <a:noFill/>
          </a:ln>
        </p:spPr>
      </p:pic>
      <p:pic>
        <p:nvPicPr>
          <p:cNvPr id="98" name="Picture 4" descr=""/>
          <p:cNvPicPr/>
          <p:nvPr/>
        </p:nvPicPr>
        <p:blipFill>
          <a:blip r:embed="rId2"/>
          <a:stretch/>
        </p:blipFill>
        <p:spPr>
          <a:xfrm>
            <a:off x="4627080" y="248760"/>
            <a:ext cx="4246200" cy="6257160"/>
          </a:xfrm>
          <a:prstGeom prst="rect">
            <a:avLst/>
          </a:prstGeom>
          <a:ln>
            <a:noFill/>
          </a:ln>
        </p:spPr>
      </p:pic>
    </p:spTree>
  </p:cSld>
  <p:transition spd="slow">
    <p:push dir="u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Рисунок 1" descr="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rcRect l="26071" t="34889" r="22145" b="15028"/>
          <a:stretch/>
        </p:blipFill>
        <p:spPr>
          <a:xfrm>
            <a:off x="0" y="0"/>
            <a:ext cx="4735080" cy="6857640"/>
          </a:xfrm>
          <a:prstGeom prst="rect">
            <a:avLst/>
          </a:prstGeom>
          <a:ln>
            <a:noFill/>
          </a:ln>
        </p:spPr>
      </p:pic>
      <p:sp>
        <p:nvSpPr>
          <p:cNvPr id="100" name="CustomShape 1"/>
          <p:cNvSpPr/>
          <p:nvPr/>
        </p:nvSpPr>
        <p:spPr>
          <a:xfrm>
            <a:off x="395640" y="404640"/>
            <a:ext cx="3960000" cy="86364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1" name="CustomShape 2"/>
          <p:cNvSpPr/>
          <p:nvPr/>
        </p:nvSpPr>
        <p:spPr>
          <a:xfrm>
            <a:off x="747360" y="548640"/>
            <a:ext cx="324000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3200" spc="-1" strike="noStrike">
                <a:solidFill>
                  <a:srgbClr val="000000"/>
                </a:solidFill>
                <a:latin typeface="Arial Black"/>
              </a:rPr>
              <a:t>Литература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02" name="CustomShape 3"/>
          <p:cNvSpPr/>
          <p:nvPr/>
        </p:nvSpPr>
        <p:spPr>
          <a:xfrm>
            <a:off x="5004000" y="-99720"/>
            <a:ext cx="3744000" cy="5883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Calibri"/>
              </a:rPr>
              <a:t>Писатели стремились помочь своему народу выстоять под тяжелым бременем войны и поддержать воинский дух солдат.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Calibri"/>
              </a:rPr>
              <a:t>Писали произведения о самопожертвовании, мечтах о победе, ненависти к врагу, любви к Родине.</a:t>
            </a:r>
            <a:br/>
            <a:r>
              <a:rPr b="1" lang="ru-RU" sz="2000" spc="-1" strike="noStrike">
                <a:solidFill>
                  <a:srgbClr val="000000"/>
                </a:solidFill>
                <a:latin typeface="Calibri"/>
              </a:rPr>
              <a:t>Стихи публиковались центральной и фронтовой печатью, транслировались по радио, звучали с импровизированных сцен на фронте и в тылу.</a:t>
            </a:r>
            <a:endParaRPr b="0" lang="ru-RU" sz="2000" spc="-1" strike="noStrike">
              <a:latin typeface="Arial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04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Рисунок 2" descr=""/>
          <p:cNvPicPr/>
          <p:nvPr/>
        </p:nvPicPr>
        <p:blipFill>
          <a:blip r:embed="rId1"/>
          <a:stretch/>
        </p:blipFill>
        <p:spPr>
          <a:xfrm>
            <a:off x="4769280" y="640080"/>
            <a:ext cx="3874680" cy="5727600"/>
          </a:xfrm>
          <a:prstGeom prst="rect">
            <a:avLst/>
          </a:prstGeom>
          <a:ln>
            <a:noFill/>
          </a:ln>
        </p:spPr>
      </p:pic>
      <p:pic>
        <p:nvPicPr>
          <p:cNvPr id="104" name="Рисунок 1" descr=""/>
          <p:cNvPicPr/>
          <p:nvPr/>
        </p:nvPicPr>
        <p:blipFill>
          <a:blip r:embed="rId2"/>
          <a:stretch/>
        </p:blipFill>
        <p:spPr>
          <a:xfrm>
            <a:off x="490320" y="649800"/>
            <a:ext cx="3852000" cy="5717520"/>
          </a:xfrm>
          <a:prstGeom prst="rect">
            <a:avLst/>
          </a:prstGeom>
          <a:ln>
            <a:noFill/>
          </a:ln>
        </p:spPr>
      </p:pic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04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Рисунок 1" descr="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467640" y="548640"/>
            <a:ext cx="3888000" cy="5747040"/>
          </a:xfrm>
          <a:prstGeom prst="rect">
            <a:avLst/>
          </a:prstGeom>
          <a:ln>
            <a:noFill/>
          </a:ln>
        </p:spPr>
      </p:pic>
      <p:pic>
        <p:nvPicPr>
          <p:cNvPr id="106" name="Рисунок 3" descr=""/>
          <p:cNvPicPr/>
          <p:nvPr/>
        </p:nvPicPr>
        <p:blipFill>
          <a:blip r:embed="rId3"/>
          <a:stretch/>
        </p:blipFill>
        <p:spPr>
          <a:xfrm>
            <a:off x="4788000" y="548640"/>
            <a:ext cx="3874680" cy="5747040"/>
          </a:xfrm>
          <a:prstGeom prst="rect">
            <a:avLst/>
          </a:prstGeom>
          <a:ln>
            <a:noFill/>
          </a:ln>
        </p:spPr>
      </p:pic>
    </p:spTree>
  </p:cSld>
  <p:transition spd="slow">
    <p:push dir="u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04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Рисунок 5" descr="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467640" y="620640"/>
            <a:ext cx="3874680" cy="5747040"/>
          </a:xfrm>
          <a:prstGeom prst="rect">
            <a:avLst/>
          </a:prstGeom>
          <a:ln>
            <a:noFill/>
          </a:ln>
        </p:spPr>
      </p:pic>
      <p:pic>
        <p:nvPicPr>
          <p:cNvPr id="108" name="Рисунок 6" descr=""/>
          <p:cNvPicPr/>
          <p:nvPr/>
        </p:nvPicPr>
        <p:blipFill>
          <a:blip r:embed="rId3"/>
          <a:srcRect l="0" t="0" r="4176" b="0"/>
          <a:stretch/>
        </p:blipFill>
        <p:spPr>
          <a:xfrm>
            <a:off x="4769280" y="620640"/>
            <a:ext cx="3874680" cy="5747040"/>
          </a:xfrm>
          <a:prstGeom prst="rect">
            <a:avLst/>
          </a:prstGeom>
          <a:ln>
            <a:noFill/>
          </a:ln>
        </p:spPr>
      </p:pic>
    </p:spTree>
  </p:cSld>
  <p:transition spd="slow">
    <p:push dir="u"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Рисунок 7" descr="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rcRect l="25033" t="509" r="29923" b="920"/>
          <a:stretch/>
        </p:blipFill>
        <p:spPr>
          <a:xfrm>
            <a:off x="0" y="0"/>
            <a:ext cx="4735080" cy="6857640"/>
          </a:xfrm>
          <a:prstGeom prst="rect">
            <a:avLst/>
          </a:prstGeom>
          <a:ln>
            <a:noFill/>
          </a:ln>
        </p:spPr>
      </p:pic>
      <p:sp>
        <p:nvSpPr>
          <p:cNvPr id="110" name="CustomShape 1"/>
          <p:cNvSpPr/>
          <p:nvPr/>
        </p:nvSpPr>
        <p:spPr>
          <a:xfrm>
            <a:off x="395640" y="404640"/>
            <a:ext cx="3960000" cy="86364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1" name="CustomShape 2"/>
          <p:cNvSpPr/>
          <p:nvPr/>
        </p:nvSpPr>
        <p:spPr>
          <a:xfrm>
            <a:off x="747360" y="548640"/>
            <a:ext cx="324000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3200" spc="-1" strike="noStrike">
                <a:solidFill>
                  <a:srgbClr val="000000"/>
                </a:solidFill>
                <a:latin typeface="Arial Black"/>
              </a:rPr>
              <a:t>Музыка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12" name="CustomShape 3"/>
          <p:cNvSpPr/>
          <p:nvPr/>
        </p:nvSpPr>
        <p:spPr>
          <a:xfrm>
            <a:off x="5076000" y="612720"/>
            <a:ext cx="3816000" cy="8627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Calibri"/>
              </a:rPr>
              <a:t>Музыка, так же как и литература подбадривала и вдохновляла и солдат, и тружеников тыла. В городах  Урала и Сибири, куда эвакуировали исполнительные коллективы и музыкальные училища, музыкальная жизнь стала более интенсивной. </a:t>
            </a:r>
            <a:br/>
            <a:r>
              <a:rPr b="1" lang="ru-RU" sz="2000" spc="-1" strike="noStrike">
                <a:solidFill>
                  <a:srgbClr val="000000"/>
                </a:solidFill>
                <a:latin typeface="Calibri"/>
              </a:rPr>
              <a:t>В Ташкенте провела военные годы Ленинградская консерватория, в Киргизии — Государственный симфонический оркестр СССР, в Перми — Ленинградский театр оперы и балета имени С. М. Кирова. Остальные города слушали песни по радио.</a:t>
            </a:r>
            <a:endParaRPr b="0" lang="ru-RU" sz="2000" spc="-1" strike="noStrike"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955</TotalTime>
  <Application>LibreOffice/6.0.7.3$Linux_X86_64 LibreOffice_project/00m0$Build-3</Application>
  <Words>155</Words>
  <Paragraphs>14</Paragraphs>
  <Company>SPecialiST RePack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2017-04-27T08:52:37Z</dcterms:created>
  <dc:creator>1</dc:creator>
  <dc:description/>
  <dc:language>ru-RU</dc:language>
  <cp:lastModifiedBy>1</cp:lastModifiedBy>
  <dcterms:modified xsi:type="dcterms:W3CDTF">2017-05-11T01:04:03Z</dcterms:modified>
  <cp:revision>41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SPecialiST RePack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1</vt:i4>
  </property>
  <property fmtid="{D5CDD505-2E9C-101B-9397-08002B2CF9AE}" pid="9" name="PresentationFormat">
    <vt:lpwstr>Экран (4:3)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16</vt:i4>
  </property>
</Properties>
</file>