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5" r:id="rId8"/>
    <p:sldId id="264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>
      <p:cViewPr varScale="1">
        <p:scale>
          <a:sx n="87" d="100"/>
          <a:sy n="87" d="100"/>
        </p:scale>
        <p:origin x="-14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517232"/>
            <a:ext cx="7200800" cy="792088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Нормирование освещения, требования к освещенности помещений. Освещение нежилых помещений и придомовой территории.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61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Ð ÐÐ¡Ð§ÐÐ¢Ð« ÐÐÐ¡ÐÐÐ¯Ð¦ÐÐ Ð ÐÐÐÐ«Ð¥ ÐÐÐÐÐ©ÐÐÐÐ¯Ð¥ Ñ Ð¿ÑÐ¸Ð¼ÐµÐ½ÐµÐ½Ð¸ÐµÐ¼ Ð¸Ð½ÑÐ¾Ð³ÑÐ°ÑÐ¸ÐºÐ° Ð´Ð»Ñ 5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Ð ÐÐ¡Ð§ÐÐ¢Ð« ÐÐÐ¡ÐÐÐ¯Ð¦ÐÐ Ð ÐÐÐÐ«Ð¥ ÐÐÐÐÐ©ÐÐÐÐ¯Ð¥ Ñ Ð¿ÑÐ¸Ð¼ÐµÐ½ÐµÐ½Ð¸ÐµÐ¼ Ð¸Ð½ÑÐ¾Ð³ÑÐ°ÑÐ¸ÐºÐ° Ð´Ð»Ñ 55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94411"/>
              </p:ext>
            </p:extLst>
          </p:nvPr>
        </p:nvGraphicFramePr>
        <p:xfrm>
          <a:off x="612775" y="2708920"/>
          <a:ext cx="8183562" cy="2994660"/>
        </p:xfrm>
        <a:graphic>
          <a:graphicData uri="http://schemas.openxmlformats.org/drawingml/2006/table">
            <a:tbl>
              <a:tblPr/>
              <a:tblGrid>
                <a:gridCol w="4091781"/>
                <a:gridCol w="4091781"/>
              </a:tblGrid>
              <a:tr h="388620"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Помещение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Нормативы освещённости, </a:t>
                      </a:r>
                      <a:r>
                        <a:rPr lang="ru-RU" b="0" dirty="0" err="1">
                          <a:effectLst/>
                        </a:rPr>
                        <a:t>Лк</a:t>
                      </a:r>
                      <a:endParaRPr lang="ru-RU" b="0" dirty="0">
                        <a:effectLst/>
                      </a:endParaRP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Шахта лифта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5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Вентиляционные камеры, электрощитовые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Велосипедные и колясочные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Лестничные клетки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Вестибюль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30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Помещение консьержа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150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03238" y="432396"/>
            <a:ext cx="7525146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>Нормы освещённости регламентируются специальными нормативными документами, СНиП и ГОСТом и нормируются по ВСН 59-88.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> Значения в люксах для мест общего пользования представлены в таблице: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902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Освещение придомовой территории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Непосредственно освещение двора многоквартирного дома может осуществляться тремя способами:</a:t>
            </a:r>
          </a:p>
          <a:p>
            <a:pPr fontAlgn="base"/>
            <a:r>
              <a:rPr lang="ru-RU" dirty="0"/>
              <a:t>Фонарь под козырьком над дверью в подъезд. Это удобно, потому что можно взять маломощную лампу, света много не потребуется. Недостаток заключается в том, что освещён будет лишь небольшой участок перед дверью.</a:t>
            </a:r>
          </a:p>
          <a:p>
            <a:pPr fontAlgn="base"/>
            <a:r>
              <a:rPr lang="ru-RU" dirty="0"/>
              <a:t>Фонарь над козырьком подъезда. Целесообразно взять лампу со световым потоком не меньше 3500 Лм и круговой силой света. Размещают на высоте 5 метров под углом 25 градусов к горизонту. Но, несмотря на то что таким образом освещается весь двор, область рядом с дверью остаётся в темноте.</a:t>
            </a:r>
          </a:p>
          <a:p>
            <a:pPr fontAlgn="base"/>
            <a:r>
              <a:rPr lang="ru-RU" dirty="0"/>
              <a:t>Совмещение двух предыдущих вариантов. </a:t>
            </a:r>
            <a:r>
              <a:rPr lang="ru-RU" b="1" dirty="0"/>
              <a:t>Наиболее оптимальный способ освещения двора, но он расходует много электроэнергии.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457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790644"/>
              </p:ext>
            </p:extLst>
          </p:nvPr>
        </p:nvGraphicFramePr>
        <p:xfrm>
          <a:off x="395536" y="1124744"/>
          <a:ext cx="8183562" cy="4046220"/>
        </p:xfrm>
        <a:graphic>
          <a:graphicData uri="http://schemas.openxmlformats.org/drawingml/2006/table">
            <a:tbl>
              <a:tblPr/>
              <a:tblGrid>
                <a:gridCol w="4091781"/>
                <a:gridCol w="4091781"/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Территория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Нормы освещённости, Лк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Прогулочные дорожки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1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Автостоянки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Площадка перед мусоросборником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Внутренние хозяйственные и пожарные проезды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Тротуары возле подъездов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2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Велосипедные дорожки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4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Спортивные площадки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10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ru-RU" b="0">
                          <a:effectLst/>
                        </a:rPr>
                        <a:t>Детские площадки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b="0" dirty="0">
                          <a:effectLst/>
                        </a:rPr>
                        <a:t>10</a:t>
                      </a:r>
                    </a:p>
                  </a:txBody>
                  <a:tcPr marL="95250" marR="95250" marT="57150" marB="57150" anchor="ctr">
                    <a:lnL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8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4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836" y="6180232"/>
            <a:ext cx="8183880" cy="6777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effectLst/>
              </a:rPr>
              <a:t/>
            </a:r>
            <a:br>
              <a:rPr lang="ru-RU" b="0" dirty="0" smtClean="0">
                <a:effectLst/>
              </a:rPr>
            </a:b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r>
              <a:rPr lang="ru-RU" b="0" dirty="0" smtClean="0">
                <a:effectLst/>
              </a:rPr>
              <a:t>Нормирование </a:t>
            </a:r>
            <a:r>
              <a:rPr lang="ru-RU" b="0" dirty="0">
                <a:effectLst/>
              </a:rPr>
              <a:t>освещения</a:t>
            </a:r>
            <a:br>
              <a:rPr lang="ru-RU" b="0" dirty="0">
                <a:effectLst/>
              </a:rPr>
            </a:br>
            <a:endParaRPr lang="ru-RU" b="1" cap="all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9045" y="620688"/>
            <a:ext cx="79208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Нормирование осуществляется в зависимости от </a:t>
            </a:r>
            <a:r>
              <a:rPr lang="ru-RU" sz="2200" b="1" i="1" dirty="0"/>
              <a:t>характера зрительной работы</a:t>
            </a:r>
            <a:r>
              <a:rPr lang="ru-RU" sz="2200" b="1" dirty="0"/>
              <a:t>, </a:t>
            </a:r>
            <a:r>
              <a:rPr lang="ru-RU" sz="2200" b="1" i="1" dirty="0"/>
              <a:t>системы и вида освещения</a:t>
            </a:r>
            <a:r>
              <a:rPr lang="ru-RU" sz="2200" b="1" dirty="0"/>
              <a:t>, </a:t>
            </a:r>
            <a:r>
              <a:rPr lang="ru-RU" sz="2200" b="1" i="1" dirty="0"/>
              <a:t>фона</a:t>
            </a:r>
            <a:r>
              <a:rPr lang="ru-RU" sz="2200" b="1" dirty="0"/>
              <a:t>, </a:t>
            </a:r>
            <a:r>
              <a:rPr lang="ru-RU" sz="2200" b="1" i="1" dirty="0"/>
              <a:t>контраста объ­екта с фоном</a:t>
            </a:r>
            <a:r>
              <a:rPr lang="ru-RU" sz="2200" dirty="0"/>
              <a:t>.</a:t>
            </a:r>
          </a:p>
          <a:p>
            <a:r>
              <a:rPr lang="ru-RU" sz="2200" b="1" i="1" dirty="0"/>
              <a:t>Характеристика зрительной работы</a:t>
            </a:r>
            <a:r>
              <a:rPr lang="ru-RU" sz="2200" dirty="0"/>
              <a:t> определяется наи­меньшим размером объекта различения:</a:t>
            </a:r>
          </a:p>
          <a:p>
            <a:r>
              <a:rPr lang="ru-RU" sz="2200" dirty="0"/>
              <a:t>- наивысшей точности – менее 0,15 мм;</a:t>
            </a:r>
          </a:p>
          <a:p>
            <a:r>
              <a:rPr lang="ru-RU" sz="2200" dirty="0"/>
              <a:t>- очень высокой точности – от 0,15 до 0,30 мм;</a:t>
            </a:r>
          </a:p>
          <a:p>
            <a:r>
              <a:rPr lang="ru-RU" sz="2200" dirty="0"/>
              <a:t>- высокой точности – от 0,30 до 0,50 мм;</a:t>
            </a:r>
          </a:p>
          <a:p>
            <a:r>
              <a:rPr lang="ru-RU" sz="2200" dirty="0"/>
              <a:t>- средней точности – от 0,50 до 1,0 мм;</a:t>
            </a:r>
          </a:p>
          <a:p>
            <a:r>
              <a:rPr lang="ru-RU" sz="2200" dirty="0"/>
              <a:t>- малой точности – от 1,0 до 5,0 мм;</a:t>
            </a:r>
          </a:p>
          <a:p>
            <a:r>
              <a:rPr lang="ru-RU" sz="2200" dirty="0"/>
              <a:t>- грубая (очень малой точности) – более 5,0 мм;</a:t>
            </a:r>
          </a:p>
          <a:p>
            <a:r>
              <a:rPr lang="ru-RU" sz="2200" dirty="0"/>
              <a:t>- работа со светящимися материалами и изделиями в горячих цехах – более 0,5 мм.</a:t>
            </a:r>
          </a:p>
        </p:txBody>
      </p:sp>
    </p:spTree>
    <p:extLst>
      <p:ext uri="{BB962C8B-B14F-4D97-AF65-F5344CB8AC3E}">
        <p14:creationId xmlns:p14="http://schemas.microsoft.com/office/powerpoint/2010/main" val="326756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344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Принято </a:t>
            </a:r>
            <a:r>
              <a:rPr lang="ru-RU" b="1" dirty="0"/>
              <a:t>раздельное нормирование искусст­венного освещения</a:t>
            </a:r>
            <a:r>
              <a:rPr lang="ru-RU" dirty="0"/>
              <a:t> в зависимости от применяемых источников света и системы освещения.</a:t>
            </a:r>
          </a:p>
          <a:p>
            <a:r>
              <a:rPr lang="ru-RU" dirty="0"/>
              <a:t>Нормативное значение освещенности для га­зоразрядных ламп при прочих равных условиях из-за их большей све­тоотдачи выше, чем для ламп накаливания.</a:t>
            </a:r>
          </a:p>
          <a:p>
            <a:r>
              <a:rPr lang="ru-RU" dirty="0"/>
              <a:t>При комбинированном освещении доля общего освещения должна быть не менее 10 % нор­мируемой освещенности. Эта величина должна быть не менее 150 </a:t>
            </a:r>
            <a:r>
              <a:rPr lang="ru-RU" dirty="0" err="1"/>
              <a:t>лк</a:t>
            </a:r>
            <a:r>
              <a:rPr lang="ru-RU" dirty="0"/>
              <a:t> для газоразрядных ламп и 50 </a:t>
            </a:r>
            <a:r>
              <a:rPr lang="ru-RU" dirty="0" err="1"/>
              <a:t>лк</a:t>
            </a:r>
            <a:r>
              <a:rPr lang="ru-RU" dirty="0"/>
              <a:t> для ламп накаливания.</a:t>
            </a:r>
          </a:p>
          <a:p>
            <a:r>
              <a:rPr lang="ru-RU" dirty="0"/>
              <a:t>Для ограничения слепящего действия светильников общего осве­щения в производственных помещениях показатель </a:t>
            </a:r>
            <a:r>
              <a:rPr lang="ru-RU" dirty="0" err="1"/>
              <a:t>ослепленности</a:t>
            </a:r>
            <a:r>
              <a:rPr lang="ru-RU" dirty="0"/>
              <a:t> не должен превышать 20...80 единиц в зависимости от продолжитель­ности и разряда зрительной работы.</a:t>
            </a:r>
          </a:p>
          <a:p>
            <a:r>
              <a:rPr lang="ru-RU" dirty="0"/>
              <a:t>При освещении производствен­ных помещений газоразрядными лампами, питаемыми переменным током промышленной частоты 50 Гц, глубина пульсаций не должна превышать 10...20 % в зависимости от характера выполняемой ра­боты</a:t>
            </a:r>
          </a:p>
        </p:txBody>
      </p:sp>
    </p:spTree>
    <p:extLst>
      <p:ext uri="{BB962C8B-B14F-4D97-AF65-F5344CB8AC3E}">
        <p14:creationId xmlns:p14="http://schemas.microsoft.com/office/powerpoint/2010/main" val="126530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74105"/>
            <a:ext cx="8229600" cy="4921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Характеристики освещения и световой сре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182563"/>
            <a:ext cx="67627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474345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Естественное освещение</a:t>
            </a:r>
            <a:r>
              <a:rPr lang="ru-RU" dirty="0"/>
              <a:t> характеризуется тем, что создаваемая освещенность изменяется в зависимости от времени суток, года, метеорологических условий.</a:t>
            </a:r>
          </a:p>
          <a:p>
            <a:r>
              <a:rPr lang="ru-RU" dirty="0"/>
              <a:t>Поэтому в качестве критерия оценки есте­ственного освещения принята относительная величина - </a:t>
            </a:r>
            <a:r>
              <a:rPr lang="ru-RU" b="1" dirty="0"/>
              <a:t>коэффи­циент естественной освещенности КЕО</a:t>
            </a:r>
            <a:r>
              <a:rPr lang="ru-RU" dirty="0"/>
              <a:t>, не зависящий от вышеука­занных параметров.</a:t>
            </a:r>
          </a:p>
          <a:p>
            <a:r>
              <a:rPr lang="ru-RU" b="1" dirty="0"/>
              <a:t>КЕО</a:t>
            </a:r>
            <a:r>
              <a:rPr lang="ru-RU" dirty="0"/>
              <a:t> - это отношение освещенности в данной точке внутри помещения </a:t>
            </a:r>
            <a:r>
              <a:rPr lang="ru-RU" b="1" i="1" dirty="0" err="1"/>
              <a:t>Е</a:t>
            </a:r>
            <a:r>
              <a:rPr lang="ru-RU" b="1" i="1" baseline="-25000" dirty="0" err="1"/>
              <a:t>вн</a:t>
            </a:r>
            <a:r>
              <a:rPr lang="ru-RU" i="1" dirty="0"/>
              <a:t> </a:t>
            </a:r>
            <a:r>
              <a:rPr lang="ru-RU" dirty="0"/>
              <a:t>к одновременному значению наружной горизонтальной освещенности </a:t>
            </a:r>
            <a:r>
              <a:rPr lang="ru-RU" b="1" i="1" dirty="0" err="1"/>
              <a:t>Е</a:t>
            </a:r>
            <a:r>
              <a:rPr lang="ru-RU" b="1" i="1" baseline="-25000" dirty="0" err="1"/>
              <a:t>н</a:t>
            </a:r>
            <a:r>
              <a:rPr lang="ru-RU" i="1" dirty="0"/>
              <a:t>, </a:t>
            </a:r>
            <a:r>
              <a:rPr lang="ru-RU" dirty="0"/>
              <a:t>создаваемой светом полностью от­крытого небосвода, выраженное в процентах, т.е.</a:t>
            </a:r>
          </a:p>
          <a:p>
            <a:r>
              <a:rPr lang="ru-RU" b="1" dirty="0"/>
              <a:t>КЕО = 100∙</a:t>
            </a:r>
            <a:r>
              <a:rPr lang="ru-RU" b="1" i="1" dirty="0"/>
              <a:t> </a:t>
            </a:r>
            <a:r>
              <a:rPr lang="ru-RU" b="1" i="1" dirty="0" err="1"/>
              <a:t>Е</a:t>
            </a:r>
            <a:r>
              <a:rPr lang="ru-RU" b="1" i="1" baseline="-25000" dirty="0" err="1"/>
              <a:t>вн</a:t>
            </a:r>
            <a:r>
              <a:rPr lang="ru-RU" b="1" dirty="0"/>
              <a:t> /</a:t>
            </a:r>
            <a:r>
              <a:rPr lang="ru-RU" b="1" i="1" dirty="0"/>
              <a:t> </a:t>
            </a:r>
            <a:r>
              <a:rPr lang="ru-RU" b="1" i="1" dirty="0" err="1"/>
              <a:t>Е</a:t>
            </a:r>
            <a:r>
              <a:rPr lang="ru-RU" b="1" i="1" baseline="-25000" dirty="0" err="1"/>
              <a:t>н</a:t>
            </a:r>
            <a:r>
              <a:rPr lang="ru-RU" b="1" dirty="0"/>
              <a:t>. </a:t>
            </a:r>
            <a:r>
              <a:rPr lang="ru-RU" dirty="0"/>
              <a:t>(2.1)</a:t>
            </a:r>
          </a:p>
        </p:txBody>
      </p:sp>
    </p:spTree>
    <p:extLst>
      <p:ext uri="{BB962C8B-B14F-4D97-AF65-F5344CB8AC3E}">
        <p14:creationId xmlns:p14="http://schemas.microsoft.com/office/powerpoint/2010/main" val="397708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1840" y="404664"/>
            <a:ext cx="56886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 </a:t>
            </a:r>
            <a:r>
              <a:rPr lang="ru-RU" b="1" i="1" dirty="0"/>
              <a:t>боковом освещении</a:t>
            </a:r>
            <a:r>
              <a:rPr lang="ru-RU" dirty="0"/>
              <a:t> нормируют ми­нимальное значение КЕО в пределах рабочей зоны, которое должно быть обеспечено в точках, наиболее удаленных от окна; в помещени­ях с </a:t>
            </a:r>
            <a:r>
              <a:rPr lang="ru-RU" b="1" i="1" dirty="0"/>
              <a:t>верхним и комбинированным</a:t>
            </a:r>
            <a:r>
              <a:rPr lang="ru-RU" dirty="0"/>
              <a:t> освещением - по усредненному КЕО в пределах рабочей зоны.</a:t>
            </a:r>
          </a:p>
          <a:p>
            <a:r>
              <a:rPr lang="ru-RU" dirty="0"/>
              <a:t>Нормированное значение КЕО с уче­том характеристики зрительной работы, системы освещения, района расположения зданий на территории страны</a:t>
            </a:r>
          </a:p>
          <a:p>
            <a:r>
              <a:rPr lang="ru-RU" b="1" i="1" dirty="0" err="1"/>
              <a:t>Е</a:t>
            </a:r>
            <a:r>
              <a:rPr lang="ru-RU" b="1" i="1" baseline="-25000" dirty="0" err="1"/>
              <a:t>н</a:t>
            </a:r>
            <a:r>
              <a:rPr lang="ru-RU" b="1" i="1" dirty="0"/>
              <a:t> </a:t>
            </a:r>
            <a:r>
              <a:rPr lang="ru-RU" b="1" dirty="0"/>
              <a:t>= </a:t>
            </a:r>
            <a:r>
              <a:rPr lang="ru-RU" b="1" i="1" dirty="0" err="1"/>
              <a:t>KEO∙m</a:t>
            </a:r>
            <a:r>
              <a:rPr lang="ru-RU" b="1" i="1" dirty="0"/>
              <a:t>, </a:t>
            </a:r>
            <a:r>
              <a:rPr lang="ru-RU" dirty="0"/>
              <a:t>(2.2)</a:t>
            </a:r>
          </a:p>
          <a:p>
            <a:r>
              <a:rPr lang="ru-RU" dirty="0"/>
              <a:t>где КЕО - коэффициент естественной освещенности;</a:t>
            </a:r>
          </a:p>
          <a:p>
            <a:r>
              <a:rPr lang="ru-RU" b="1" i="1" dirty="0"/>
              <a:t>т</a:t>
            </a:r>
            <a:r>
              <a:rPr lang="ru-RU" i="1" dirty="0"/>
              <a:t> </a:t>
            </a:r>
            <a:r>
              <a:rPr lang="ru-RU" dirty="0"/>
              <a:t>-</a:t>
            </a:r>
            <a:r>
              <a:rPr lang="ru-RU" i="1" dirty="0"/>
              <a:t> </a:t>
            </a:r>
            <a:r>
              <a:rPr lang="ru-RU" dirty="0"/>
              <a:t>коэффи­циент светового климата, определяемый в зависимости от района расположения здания на территории страны и ориентации здания от­носительно сторон света; коэффициент </a:t>
            </a:r>
            <a:r>
              <a:rPr lang="ru-RU" b="1" i="1" dirty="0"/>
              <a:t>т</a:t>
            </a:r>
            <a:r>
              <a:rPr lang="ru-RU" i="1" dirty="0"/>
              <a:t> </a:t>
            </a:r>
            <a:r>
              <a:rPr lang="ru-RU" dirty="0"/>
              <a:t>определяют по таблицам СНиП 23-05-95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09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47880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Совмещенное освещение</a:t>
            </a:r>
            <a:r>
              <a:rPr lang="ru-RU" dirty="0"/>
              <a:t> допускается:</a:t>
            </a:r>
          </a:p>
          <a:p>
            <a:r>
              <a:rPr lang="ru-RU" dirty="0"/>
              <a:t>- для производственных по­мещений, в которых выполняются зрительные работы I-</a:t>
            </a:r>
            <a:r>
              <a:rPr lang="ru-RU" dirty="0" err="1"/>
              <a:t>го</a:t>
            </a:r>
            <a:r>
              <a:rPr lang="ru-RU" dirty="0"/>
              <a:t> и II-</a:t>
            </a:r>
            <a:r>
              <a:rPr lang="ru-RU" dirty="0" err="1"/>
              <a:t>го</a:t>
            </a:r>
            <a:r>
              <a:rPr lang="ru-RU" dirty="0"/>
              <a:t> разрядов;</a:t>
            </a:r>
          </a:p>
          <a:p>
            <a:r>
              <a:rPr lang="ru-RU" dirty="0"/>
              <a:t>- для производственных помещений, строящихся в северной климатической зоне страны;</a:t>
            </a:r>
          </a:p>
          <a:p>
            <a:r>
              <a:rPr lang="ru-RU" dirty="0"/>
              <a:t>- для помещений, в которых по условиям технологии требуется выдерживать стабильными параметры воздуш­ной среды (участки прецизионных металлообрабатывающих станков, </a:t>
            </a:r>
            <a:r>
              <a:rPr lang="ru-RU" dirty="0" err="1"/>
              <a:t>электропрецизионного</a:t>
            </a:r>
            <a:r>
              <a:rPr lang="ru-RU" dirty="0"/>
              <a:t> оборудования).</a:t>
            </a:r>
          </a:p>
          <a:p>
            <a:r>
              <a:rPr lang="ru-RU" dirty="0"/>
              <a:t>При этом общее искусствен­ное освещение помещений должно обеспечиваться газоразрядными лампами, а нормы освещенности повышаются на одну ступень.</a:t>
            </a:r>
          </a:p>
        </p:txBody>
      </p:sp>
    </p:spTree>
    <p:extLst>
      <p:ext uri="{BB962C8B-B14F-4D97-AF65-F5344CB8AC3E}">
        <p14:creationId xmlns:p14="http://schemas.microsoft.com/office/powerpoint/2010/main" val="166399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12775" y="465137"/>
            <a:ext cx="79280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/>
              <a:t>Требования к освещению рабочих мест производственных помещений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346" y="1296134"/>
            <a:ext cx="8216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Нормативные характеристики освещения зависят от сферы деятельности предприятия — варьируется средняя освещенность, коэффициент пульсации, индекс цветопередачи, цветовая </a:t>
            </a:r>
            <a:r>
              <a:rPr lang="ru-RU" dirty="0" err="1"/>
              <a:t>температура.Допустимая</a:t>
            </a:r>
            <a:r>
              <a:rPr lang="ru-RU" dirty="0"/>
              <a:t> средняя освещенность имеет разброс от 20 до 5000 </a:t>
            </a:r>
            <a:r>
              <a:rPr lang="ru-RU" dirty="0" err="1"/>
              <a:t>лк</a:t>
            </a:r>
            <a:r>
              <a:rPr lang="ru-RU" dirty="0"/>
              <a:t>. Например, на рабочих местах с постоянным пребыванием персонала этот показатель должен составлять минимум 200 </a:t>
            </a:r>
            <a:r>
              <a:rPr lang="ru-RU" dirty="0" err="1"/>
              <a:t>лк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Оптимальная равномерность освещенности — 0,4 в зоне непосредственного окружения (50 см от поля зрения) и 0,1  – на периферии. При этом освещенность в периферийной зоне не должна превышать 1/3 от уровня освещенности в области непосредственного окружения.</a:t>
            </a:r>
          </a:p>
          <a:p>
            <a:pPr fontAlgn="base"/>
            <a:r>
              <a:rPr lang="ru-RU" dirty="0"/>
              <a:t>Уровень блескости должен стремиться к нулю. Для этого необходимо правильно расположить светильники относительно рабочей поверхности. Также для снижения слепящего эффекта можно ограничить яркость света, подобрав светотехнику с оптимальным защитным углом отражателей или экранирующих решеток.</a:t>
            </a:r>
          </a:p>
        </p:txBody>
      </p:sp>
    </p:spTree>
    <p:extLst>
      <p:ext uri="{BB962C8B-B14F-4D97-AF65-F5344CB8AC3E}">
        <p14:creationId xmlns:p14="http://schemas.microsoft.com/office/powerpoint/2010/main" val="56431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6543829" cy="4886357"/>
          </a:xfrm>
        </p:spPr>
        <p:txBody>
          <a:bodyPr>
            <a:normAutofit/>
          </a:bodyPr>
          <a:lstStyle/>
          <a:p>
            <a:endParaRPr lang="ru-RU" sz="2800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404664"/>
            <a:ext cx="78488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/>
              <a:t>Максимальный коэффициент пульсации — 10%, особенно в помещениях с опасностью прикосновения к вращающимся или вибрирующим механизмам. В этом плане оптимальное оборудование – светодиодные светильники. У них практически нет стробоскопического эффекта, коэффициент пульсации не превышает 5%.</a:t>
            </a:r>
          </a:p>
          <a:p>
            <a:pPr fontAlgn="base"/>
            <a:r>
              <a:rPr lang="ru-RU" sz="2400" dirty="0"/>
              <a:t>Индекс цветопередачи — от 20 до 90 </a:t>
            </a:r>
            <a:r>
              <a:rPr lang="ru-RU" sz="2400" dirty="0" err="1"/>
              <a:t>Ra</a:t>
            </a:r>
            <a:r>
              <a:rPr lang="ru-RU" sz="2400" dirty="0"/>
              <a:t> (чем выше, тем лучше). Здесь также выигрывают LED-светильники, их спектр максимально приближен к эталонному солнечному свету (индекс цветопередачи от 70 </a:t>
            </a:r>
            <a:r>
              <a:rPr lang="ru-RU" sz="2400" dirty="0" err="1"/>
              <a:t>Ra</a:t>
            </a:r>
            <a:r>
              <a:rPr lang="ru-RU" sz="2400" dirty="0"/>
              <a:t>).</a:t>
            </a:r>
          </a:p>
          <a:p>
            <a:r>
              <a:rPr lang="ru-RU" sz="2400" dirty="0"/>
              <a:t>Требования к освещению рабочих мест производственных помещений указаны в ГОСТ 55710-2013.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5228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024" y="404664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Освещение нежилых помещений и придомовой территории.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268760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Освещение в подвале</a:t>
            </a:r>
          </a:p>
          <a:p>
            <a:pPr fontAlgn="base"/>
            <a:r>
              <a:rPr lang="ru-RU" dirty="0"/>
              <a:t>К организации подсветки подвала выдвигаются специальные требования из-за особого микроклимата внутри помещения. Как правило, там всегда влажно, может наблюдаться сырость, поэтому светильники должны отвечать нормам электробезопасности и пожаробезопасности.</a:t>
            </a:r>
          </a:p>
          <a:p>
            <a:pPr fontAlgn="base"/>
            <a:r>
              <a:rPr lang="ru-RU" dirty="0"/>
              <a:t>Питание обязательно снижают до 42 Вт с помощью понижающего трансформатора. Корпус светильника обязательно заземляют. Не рекомендуется в процессе прокладки кабелей соединять медный и алюминиевый провода, которые вступают в реакцию под воздействием влаги. Проводку помещают в специальные гофрированные трубы, которые называются рукавом.</a:t>
            </a:r>
          </a:p>
          <a:p>
            <a:pPr fontAlgn="base"/>
            <a:r>
              <a:rPr lang="ru-RU" dirty="0"/>
              <a:t>Для подсветки подполий рекомендуется брать светильник с уровнем защиты не ниже IP 44, это предотвратит попадание пыли и влаги на лампу. </a:t>
            </a:r>
            <a:r>
              <a:rPr lang="ru-RU" b="1" dirty="0"/>
              <a:t>Норма освещённости для подвала — 20 </a:t>
            </a:r>
            <a:r>
              <a:rPr lang="ru-RU" b="1" dirty="0" err="1"/>
              <a:t>Лк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27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147</TotalTime>
  <Words>353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Нормирование освещения, требования к освещенности помещений. Освещение нежилых помещений и придомовой территории.</vt:lpstr>
      <vt:lpstr>  Нормирование освещения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Микроклимат помещений и здоровье человека. Терморегуляция организма человека. Влияние различных микроклиматов на организм человека.</dc:title>
  <dc:creator>Дима Князев</dc:creator>
  <cp:lastModifiedBy>Дмитрий</cp:lastModifiedBy>
  <cp:revision>17</cp:revision>
  <dcterms:created xsi:type="dcterms:W3CDTF">2023-01-03T13:13:53Z</dcterms:created>
  <dcterms:modified xsi:type="dcterms:W3CDTF">2023-01-20T11:05:30Z</dcterms:modified>
</cp:coreProperties>
</file>