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EFFB3748-C4EE-4CD9-98D1-7FBA66BF6AE2}" type="datetimeFigureOut">
              <a:rPr lang="ru-RU" smtClean="0"/>
              <a:t>10.05.2018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52EB05-75C4-4921-A853-A4D2B9C232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3748-C4EE-4CD9-98D1-7FBA66BF6AE2}" type="datetimeFigureOut">
              <a:rPr lang="ru-RU" smtClean="0"/>
              <a:t>10.05.2018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EB05-75C4-4921-A853-A4D2B9C232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3748-C4EE-4CD9-98D1-7FBA66BF6AE2}" type="datetimeFigureOut">
              <a:rPr lang="ru-RU" smtClean="0"/>
              <a:t>10.05.2018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EB05-75C4-4921-A853-A4D2B9C232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3748-C4EE-4CD9-98D1-7FBA66BF6AE2}" type="datetimeFigureOut">
              <a:rPr lang="ru-RU" smtClean="0"/>
              <a:t>10.05.2018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EB05-75C4-4921-A853-A4D2B9C232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3748-C4EE-4CD9-98D1-7FBA66BF6AE2}" type="datetimeFigureOut">
              <a:rPr lang="ru-RU" smtClean="0"/>
              <a:t>10.05.2018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EB05-75C4-4921-A853-A4D2B9C232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3748-C4EE-4CD9-98D1-7FBA66BF6AE2}" type="datetimeFigureOut">
              <a:rPr lang="ru-RU" smtClean="0"/>
              <a:t>10.05.2018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EB05-75C4-4921-A853-A4D2B9C2327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3748-C4EE-4CD9-98D1-7FBA66BF6AE2}" type="datetimeFigureOut">
              <a:rPr lang="ru-RU" smtClean="0"/>
              <a:t>10.05.2018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EB05-75C4-4921-A853-A4D2B9C2327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3748-C4EE-4CD9-98D1-7FBA66BF6AE2}" type="datetimeFigureOut">
              <a:rPr lang="ru-RU" smtClean="0"/>
              <a:t>10.05.2018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EB05-75C4-4921-A853-A4D2B9C232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3748-C4EE-4CD9-98D1-7FBA66BF6AE2}" type="datetimeFigureOut">
              <a:rPr lang="ru-RU" smtClean="0"/>
              <a:t>10.05.2018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EB05-75C4-4921-A853-A4D2B9C232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EFFB3748-C4EE-4CD9-98D1-7FBA66BF6AE2}" type="datetimeFigureOut">
              <a:rPr lang="ru-RU" smtClean="0"/>
              <a:t>10.05.2018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52EB05-75C4-4921-A853-A4D2B9C232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EFFB3748-C4EE-4CD9-98D1-7FBA66BF6AE2}" type="datetimeFigureOut">
              <a:rPr lang="ru-RU" smtClean="0"/>
              <a:t>10.05.2018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52EB05-75C4-4921-A853-A4D2B9C232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FFB3748-C4EE-4CD9-98D1-7FBA66BF6AE2}" type="datetimeFigureOut">
              <a:rPr lang="ru-RU" smtClean="0"/>
              <a:t>10.05.2018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52EB05-75C4-4921-A853-A4D2B9C2327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11500" b="1" dirty="0" smtClean="0"/>
              <a:t>Соли</a:t>
            </a:r>
            <a:endParaRPr lang="ru-RU" sz="115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02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Какую массу соли надо добавить к 95г воды, чтобы получить 5% </a:t>
            </a:r>
            <a:r>
              <a:rPr lang="ru-RU" sz="3600" smtClean="0"/>
              <a:t>раствор соли?</a:t>
            </a:r>
            <a:endParaRPr lang="ru-RU" sz="3600"/>
          </a:p>
        </p:txBody>
      </p:sp>
    </p:spTree>
    <p:extLst>
      <p:ext uri="{BB962C8B-B14F-4D97-AF65-F5344CB8AC3E}">
        <p14:creationId xmlns:p14="http://schemas.microsoft.com/office/powerpoint/2010/main" val="299486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836712"/>
            <a:ext cx="7344816" cy="48863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u="sng" dirty="0" smtClean="0"/>
              <a:t>Соли</a:t>
            </a:r>
            <a:r>
              <a:rPr lang="ru-RU" sz="4400" dirty="0" smtClean="0"/>
              <a:t> – это сложные вещества, в которых атом металла связан с кислотным остатком.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2989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060848"/>
            <a:ext cx="6965245" cy="1202485"/>
          </a:xfrm>
        </p:spPr>
        <p:txBody>
          <a:bodyPr>
            <a:noAutofit/>
          </a:bodyPr>
          <a:lstStyle/>
          <a:p>
            <a:r>
              <a:rPr lang="ru-RU" sz="6000" b="1" dirty="0" smtClean="0"/>
              <a:t>ХИМИЧЕСКИЕ СВОЙСТВА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242313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620688"/>
            <a:ext cx="7632848" cy="5616624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3600" dirty="0" smtClean="0"/>
              <a:t>окраску индикатора изменяют те соли, которые подвергаются гидролизу</a:t>
            </a:r>
          </a:p>
          <a:p>
            <a:pPr marL="514350" indent="-514350">
              <a:buAutoNum type="arabicPeriod"/>
            </a:pPr>
            <a:r>
              <a:rPr lang="ru-RU" sz="3600" dirty="0" smtClean="0"/>
              <a:t>взаимодействие с металлами</a:t>
            </a:r>
          </a:p>
          <a:p>
            <a:pPr marL="514350" indent="-514350">
              <a:buAutoNum type="arabicPeriod"/>
            </a:pPr>
            <a:r>
              <a:rPr lang="ru-RU" sz="3600" dirty="0" smtClean="0"/>
              <a:t>взаимодействие с кислотами</a:t>
            </a:r>
          </a:p>
          <a:p>
            <a:pPr marL="514350" indent="-514350">
              <a:buAutoNum type="arabicPeriod"/>
            </a:pPr>
            <a:r>
              <a:rPr lang="ru-RU" sz="3600" dirty="0" smtClean="0"/>
              <a:t>взаимодействие с щелочами</a:t>
            </a:r>
          </a:p>
          <a:p>
            <a:pPr marL="514350" indent="-514350">
              <a:buAutoNum type="arabicPeriod"/>
            </a:pPr>
            <a:r>
              <a:rPr lang="ru-RU" sz="3600" dirty="0" smtClean="0"/>
              <a:t>соль + соль = </a:t>
            </a:r>
            <a:r>
              <a:rPr lang="ru-RU" sz="3600" dirty="0" smtClean="0">
                <a:latin typeface="Times New Roman"/>
                <a:cs typeface="Times New Roman"/>
              </a:rPr>
              <a:t>↓</a:t>
            </a:r>
          </a:p>
          <a:p>
            <a:pPr marL="514350" indent="-514350">
              <a:buAutoNum type="arabicPeriod"/>
            </a:pPr>
            <a:r>
              <a:rPr lang="ru-RU" sz="3600" dirty="0">
                <a:cs typeface="Times New Roman"/>
              </a:rPr>
              <a:t>р</a:t>
            </a:r>
            <a:r>
              <a:rPr lang="ru-RU" sz="3600" dirty="0" smtClean="0">
                <a:cs typeface="Times New Roman"/>
              </a:rPr>
              <a:t>азложение солей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3966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420888"/>
            <a:ext cx="6965245" cy="1202485"/>
          </a:xfrm>
        </p:spPr>
        <p:txBody>
          <a:bodyPr>
            <a:normAutofit/>
          </a:bodyPr>
          <a:lstStyle/>
          <a:p>
            <a:r>
              <a:rPr lang="ru-RU" sz="6000" b="1" dirty="0" smtClean="0"/>
              <a:t>Получение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318771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32870920"/>
                  </p:ext>
                </p:extLst>
              </p:nvPr>
            </p:nvGraphicFramePr>
            <p:xfrm>
              <a:off x="2" y="0"/>
              <a:ext cx="9180510" cy="685799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805886"/>
                    <a:gridCol w="1541277"/>
                    <a:gridCol w="2059582"/>
                    <a:gridCol w="1835891"/>
                    <a:gridCol w="1937874"/>
                  </a:tblGrid>
                  <a:tr h="979715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ru-RU" sz="1200" dirty="0">
                              <a:effectLst/>
                            </a:rPr>
                            <a:t> 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400">
                              <a:effectLst/>
                            </a:rPr>
                            <a:t>неМе</a:t>
                          </a:r>
                          <a:endParaRPr lang="ru-RU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400" dirty="0">
                              <a:effectLst/>
                            </a:rPr>
                            <a:t>Кислотный оксид</a:t>
                          </a:r>
                          <a:endParaRPr lang="ru-RU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400">
                              <a:effectLst/>
                            </a:rPr>
                            <a:t>Кислота</a:t>
                          </a:r>
                          <a:endParaRPr lang="ru-RU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400" dirty="0">
                              <a:effectLst/>
                            </a:rPr>
                            <a:t>Соль</a:t>
                          </a:r>
                          <a:endParaRPr lang="ru-RU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</a:tr>
                  <a:tr h="1469571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ru-RU" sz="2400" dirty="0" err="1">
                              <a:effectLst/>
                            </a:rPr>
                            <a:t>Ме</a:t>
                          </a:r>
                          <a:endParaRPr lang="ru-RU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 dirty="0">
                              <a:effectLst/>
                            </a:rPr>
                            <a:t>Fe + S </a:t>
                          </a:r>
                          <a14:m>
                            <m:oMath xmlns:m="http://schemas.openxmlformats.org/officeDocument/2006/math">
                              <m:box>
                                <m:boxPr>
                                  <m:ctrlPr>
                                    <a:rPr lang="ru-RU" sz="2800">
                                      <a:effectLst/>
                                    </a:rPr>
                                  </m:ctrlPr>
                                </m:boxPr>
                                <m:e>
                                  <m:groupChr>
                                    <m:groupChrPr>
                                      <m:chr m:val="→"/>
                                      <m:vertJc m:val="bot"/>
                                      <m:ctrlPr>
                                        <a:rPr lang="ru-RU" sz="2800">
                                          <a:effectLst/>
                                        </a:rPr>
                                      </m:ctrlPr>
                                    </m:groupChrPr>
                                    <m:e>
                                      <m:r>
                                        <a:rPr lang="en-US" sz="2800">
                                          <a:effectLst/>
                                        </a:rPr>
                                        <m:t>𝑡</m:t>
                                      </m:r>
                                    </m:e>
                                  </m:groupChr>
                                </m:e>
                              </m:box>
                            </m:oMath>
                          </a14:m>
                          <a:r>
                            <a:rPr lang="en-US" sz="2800" dirty="0">
                              <a:effectLst/>
                            </a:rPr>
                            <a:t> </a:t>
                          </a:r>
                          <a:r>
                            <a:rPr lang="en-US" sz="2800" dirty="0" err="1">
                              <a:effectLst/>
                            </a:rPr>
                            <a:t>FeS</a:t>
                          </a:r>
                          <a:endParaRPr lang="ru-RU" sz="2400" dirty="0">
                            <a:effectLst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ru-RU" sz="1200" dirty="0">
                              <a:effectLst/>
                            </a:rPr>
                            <a:t> 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1200" dirty="0">
                              <a:effectLst/>
                            </a:rPr>
                            <a:t>____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 dirty="0">
                              <a:effectLst/>
                            </a:rPr>
                            <a:t>Zn + </a:t>
                          </a:r>
                          <a:r>
                            <a:rPr lang="en-US" sz="2800" dirty="0" err="1">
                              <a:effectLst/>
                            </a:rPr>
                            <a:t>HCl</a:t>
                          </a:r>
                          <a:r>
                            <a:rPr lang="en-US" sz="2800" dirty="0">
                              <a:effectLst/>
                            </a:rPr>
                            <a:t> = ZnCl</a:t>
                          </a:r>
                          <a:r>
                            <a:rPr lang="en-US" sz="2800" baseline="-25000" dirty="0">
                              <a:effectLst/>
                            </a:rPr>
                            <a:t>2</a:t>
                          </a:r>
                          <a:r>
                            <a:rPr lang="en-US" sz="2800" dirty="0">
                              <a:effectLst/>
                            </a:rPr>
                            <a:t> + H</a:t>
                          </a:r>
                          <a:r>
                            <a:rPr lang="en-US" sz="2800" baseline="-25000" dirty="0">
                              <a:effectLst/>
                            </a:rPr>
                            <a:t>2</a:t>
                          </a:r>
                          <a:endParaRPr lang="ru-RU" sz="2400" dirty="0">
                            <a:effectLst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ru-RU" sz="2800" dirty="0">
                              <a:effectLst/>
                            </a:rPr>
                            <a:t> </a:t>
                          </a:r>
                          <a:endParaRPr lang="ru-RU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Zn + Cu(NO</a:t>
                          </a:r>
                          <a:r>
                            <a:rPr lang="en-US" sz="2000" baseline="-25000" dirty="0">
                              <a:effectLst/>
                            </a:rPr>
                            <a:t>3</a:t>
                          </a:r>
                          <a:r>
                            <a:rPr lang="en-US" sz="2000" dirty="0">
                              <a:effectLst/>
                            </a:rPr>
                            <a:t>)</a:t>
                          </a:r>
                          <a:r>
                            <a:rPr lang="en-US" sz="2000" baseline="-25000" dirty="0">
                              <a:effectLst/>
                            </a:rPr>
                            <a:t>2</a:t>
                          </a:r>
                          <a:r>
                            <a:rPr lang="en-US" sz="2000" dirty="0">
                              <a:effectLst/>
                            </a:rPr>
                            <a:t> = Zn(NO</a:t>
                          </a:r>
                          <a:r>
                            <a:rPr lang="en-US" sz="2000" baseline="-25000" dirty="0">
                              <a:effectLst/>
                            </a:rPr>
                            <a:t>3</a:t>
                          </a:r>
                          <a:r>
                            <a:rPr lang="en-US" sz="2000" dirty="0">
                              <a:effectLst/>
                            </a:rPr>
                            <a:t>)</a:t>
                          </a:r>
                          <a:r>
                            <a:rPr lang="en-US" sz="2000" baseline="-25000" dirty="0">
                              <a:effectLst/>
                            </a:rPr>
                            <a:t>2</a:t>
                          </a:r>
                          <a:r>
                            <a:rPr lang="en-US" sz="2000" dirty="0">
                              <a:effectLst/>
                            </a:rPr>
                            <a:t> + Cu</a:t>
                          </a:r>
                          <a:endParaRPr lang="ru-RU" sz="1800" dirty="0">
                            <a:effectLst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 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</a:tr>
                  <a:tr h="1469571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ru-RU" sz="2400">
                              <a:effectLst/>
                            </a:rPr>
                            <a:t>Основный оксид</a:t>
                          </a:r>
                          <a:endParaRPr lang="ru-RU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____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 dirty="0" err="1">
                              <a:effectLst/>
                            </a:rPr>
                            <a:t>CaO</a:t>
                          </a:r>
                          <a:r>
                            <a:rPr lang="en-US" sz="2800" dirty="0">
                              <a:effectLst/>
                            </a:rPr>
                            <a:t> + CO</a:t>
                          </a:r>
                          <a:r>
                            <a:rPr lang="en-US" sz="2800" baseline="-25000" dirty="0">
                              <a:effectLst/>
                            </a:rPr>
                            <a:t>2</a:t>
                          </a:r>
                          <a:r>
                            <a:rPr lang="en-US" sz="2800" dirty="0">
                              <a:effectLst/>
                            </a:rPr>
                            <a:t> = CaCO</a:t>
                          </a:r>
                          <a:r>
                            <a:rPr lang="en-US" sz="2800" baseline="-25000" dirty="0">
                              <a:effectLst/>
                            </a:rPr>
                            <a:t>3</a:t>
                          </a:r>
                          <a:endParaRPr lang="ru-RU" sz="2400" dirty="0">
                            <a:effectLst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ru-RU" sz="1200" dirty="0">
                              <a:effectLst/>
                            </a:rPr>
                            <a:t> 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000" dirty="0" err="1">
                              <a:effectLst/>
                            </a:rPr>
                            <a:t>BaO</a:t>
                          </a:r>
                          <a:r>
                            <a:rPr lang="en-US" sz="2000" dirty="0">
                              <a:effectLst/>
                            </a:rPr>
                            <a:t> + H</a:t>
                          </a:r>
                          <a:r>
                            <a:rPr lang="en-US" sz="2000" baseline="-25000" dirty="0">
                              <a:effectLst/>
                            </a:rPr>
                            <a:t>2</a:t>
                          </a:r>
                          <a:r>
                            <a:rPr lang="en-US" sz="2000" dirty="0">
                              <a:effectLst/>
                            </a:rPr>
                            <a:t>SO</a:t>
                          </a:r>
                          <a:r>
                            <a:rPr lang="en-US" sz="2000" baseline="-25000" dirty="0">
                              <a:effectLst/>
                            </a:rPr>
                            <a:t>4</a:t>
                          </a:r>
                          <a:r>
                            <a:rPr lang="en-US" sz="2000" dirty="0">
                              <a:effectLst/>
                            </a:rPr>
                            <a:t> = BaSO</a:t>
                          </a:r>
                          <a:r>
                            <a:rPr lang="en-US" sz="2000" baseline="-25000" dirty="0">
                              <a:effectLst/>
                            </a:rPr>
                            <a:t>4</a:t>
                          </a:r>
                          <a:r>
                            <a:rPr lang="en-US" sz="2000" dirty="0">
                              <a:effectLst/>
                            </a:rPr>
                            <a:t> + H</a:t>
                          </a:r>
                          <a:r>
                            <a:rPr lang="en-US" sz="2000" baseline="-25000" dirty="0">
                              <a:effectLst/>
                            </a:rPr>
                            <a:t>2</a:t>
                          </a:r>
                          <a:r>
                            <a:rPr lang="en-US" sz="2000" dirty="0">
                              <a:effectLst/>
                            </a:rPr>
                            <a:t>O</a:t>
                          </a:r>
                          <a:endParaRPr lang="ru-RU" sz="1800" dirty="0">
                            <a:effectLst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 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____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</a:tr>
                  <a:tr h="1469571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ru-RU" sz="2400">
                              <a:effectLst/>
                            </a:rPr>
                            <a:t>Основание</a:t>
                          </a:r>
                          <a:endParaRPr lang="ru-RU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____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000" dirty="0" err="1">
                              <a:effectLst/>
                            </a:rPr>
                            <a:t>Ca</a:t>
                          </a:r>
                          <a:r>
                            <a:rPr lang="en-US" sz="2000" dirty="0">
                              <a:effectLst/>
                            </a:rPr>
                            <a:t>(OH)</a:t>
                          </a:r>
                          <a:r>
                            <a:rPr lang="en-US" sz="2000" baseline="-25000" dirty="0">
                              <a:effectLst/>
                            </a:rPr>
                            <a:t>2</a:t>
                          </a:r>
                          <a:r>
                            <a:rPr lang="en-US" sz="2000" dirty="0">
                              <a:effectLst/>
                            </a:rPr>
                            <a:t> + CO</a:t>
                          </a:r>
                          <a:r>
                            <a:rPr lang="en-US" sz="2000" baseline="-25000" dirty="0">
                              <a:effectLst/>
                            </a:rPr>
                            <a:t>2</a:t>
                          </a:r>
                          <a:r>
                            <a:rPr lang="en-US" sz="2000" dirty="0">
                              <a:effectLst/>
                            </a:rPr>
                            <a:t> = CaCO</a:t>
                          </a:r>
                          <a:r>
                            <a:rPr lang="en-US" sz="2000" baseline="-25000" dirty="0">
                              <a:effectLst/>
                            </a:rPr>
                            <a:t>3</a:t>
                          </a:r>
                          <a:r>
                            <a:rPr lang="en-US" sz="2000" dirty="0">
                              <a:effectLst/>
                            </a:rPr>
                            <a:t> + H</a:t>
                          </a:r>
                          <a:r>
                            <a:rPr lang="en-US" sz="2000" baseline="-25000" dirty="0">
                              <a:effectLst/>
                            </a:rPr>
                            <a:t>2</a:t>
                          </a:r>
                          <a:r>
                            <a:rPr lang="en-US" sz="2000" dirty="0">
                              <a:effectLst/>
                            </a:rPr>
                            <a:t>O</a:t>
                          </a:r>
                          <a:endParaRPr lang="ru-RU" sz="1800" dirty="0">
                            <a:effectLst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 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800" dirty="0" err="1">
                              <a:effectLst/>
                            </a:rPr>
                            <a:t>Ca</a:t>
                          </a:r>
                          <a:r>
                            <a:rPr lang="en-US" sz="1800" dirty="0">
                              <a:effectLst/>
                            </a:rPr>
                            <a:t>(OH)</a:t>
                          </a:r>
                          <a:r>
                            <a:rPr lang="en-US" sz="1800" baseline="-25000" dirty="0">
                              <a:effectLst/>
                            </a:rPr>
                            <a:t>2</a:t>
                          </a:r>
                          <a:r>
                            <a:rPr lang="en-US" sz="1800" dirty="0">
                              <a:effectLst/>
                            </a:rPr>
                            <a:t> + </a:t>
                          </a:r>
                          <a:r>
                            <a:rPr lang="en-US" sz="1800" dirty="0" smtClean="0">
                              <a:effectLst/>
                            </a:rPr>
                            <a:t>2HCl </a:t>
                          </a:r>
                          <a:r>
                            <a:rPr lang="en-US" sz="1800" dirty="0">
                              <a:effectLst/>
                            </a:rPr>
                            <a:t>= </a:t>
                          </a:r>
                          <a:r>
                            <a:rPr lang="en-US" sz="1800" dirty="0" smtClean="0">
                              <a:effectLst/>
                            </a:rPr>
                            <a:t>CaCl</a:t>
                          </a:r>
                          <a:r>
                            <a:rPr lang="en-US" sz="1800" baseline="-25000" dirty="0" smtClean="0">
                              <a:effectLst/>
                            </a:rPr>
                            <a:t>2</a:t>
                          </a:r>
                          <a:r>
                            <a:rPr lang="en-US" sz="1800" dirty="0" smtClean="0">
                              <a:effectLst/>
                            </a:rPr>
                            <a:t> </a:t>
                          </a:r>
                          <a:r>
                            <a:rPr lang="en-US" sz="1800" dirty="0">
                              <a:effectLst/>
                            </a:rPr>
                            <a:t>+ </a:t>
                          </a:r>
                          <a:r>
                            <a:rPr lang="en-US" sz="1800" dirty="0" smtClean="0">
                              <a:effectLst/>
                            </a:rPr>
                            <a:t>2H</a:t>
                          </a:r>
                          <a:r>
                            <a:rPr lang="en-US" sz="1800" baseline="-25000" dirty="0" smtClean="0">
                              <a:effectLst/>
                            </a:rPr>
                            <a:t>2</a:t>
                          </a:r>
                          <a:r>
                            <a:rPr lang="en-US" sz="1800" dirty="0" smtClean="0">
                              <a:effectLst/>
                            </a:rPr>
                            <a:t>O</a:t>
                          </a:r>
                          <a:endParaRPr lang="ru-RU" sz="1600" dirty="0">
                            <a:effectLst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 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3NaOH + FeCl</a:t>
                          </a:r>
                          <a:r>
                            <a:rPr lang="en-US" sz="1800" baseline="-25000" dirty="0">
                              <a:effectLst/>
                            </a:rPr>
                            <a:t>3</a:t>
                          </a:r>
                          <a:r>
                            <a:rPr lang="en-US" sz="1800" dirty="0">
                              <a:effectLst/>
                            </a:rPr>
                            <a:t> = 3NaCl + Fe(OH)</a:t>
                          </a:r>
                          <a:r>
                            <a:rPr lang="en-US" sz="1800" baseline="-25000" dirty="0">
                              <a:effectLst/>
                            </a:rPr>
                            <a:t>3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</a:tr>
                  <a:tr h="1469571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ru-RU" sz="2400" dirty="0">
                              <a:effectLst/>
                            </a:rPr>
                            <a:t>Соль</a:t>
                          </a:r>
                          <a:endParaRPr lang="ru-RU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____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1200" dirty="0">
                              <a:effectLst/>
                            </a:rPr>
                            <a:t>____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AgNO</a:t>
                          </a:r>
                          <a:r>
                            <a:rPr lang="en-US" sz="2000" baseline="-25000" dirty="0">
                              <a:effectLst/>
                            </a:rPr>
                            <a:t>3</a:t>
                          </a:r>
                          <a:r>
                            <a:rPr lang="en-US" sz="2000" dirty="0">
                              <a:effectLst/>
                            </a:rPr>
                            <a:t> + </a:t>
                          </a:r>
                          <a:r>
                            <a:rPr lang="en-US" sz="2000" dirty="0" err="1">
                              <a:effectLst/>
                            </a:rPr>
                            <a:t>HCl</a:t>
                          </a:r>
                          <a:r>
                            <a:rPr lang="en-US" sz="2000" dirty="0">
                              <a:effectLst/>
                            </a:rPr>
                            <a:t> = </a:t>
                          </a:r>
                          <a:r>
                            <a:rPr lang="en-US" sz="2000" dirty="0" err="1">
                              <a:effectLst/>
                            </a:rPr>
                            <a:t>AgCl</a:t>
                          </a:r>
                          <a:r>
                            <a:rPr lang="en-US" sz="2000" dirty="0">
                              <a:effectLst/>
                            </a:rPr>
                            <a:t> + HNO</a:t>
                          </a:r>
                          <a:r>
                            <a:rPr lang="en-US" sz="2000" baseline="-25000" dirty="0">
                              <a:effectLst/>
                            </a:rPr>
                            <a:t>3</a:t>
                          </a:r>
                          <a:endParaRPr lang="ru-RU" sz="1800" dirty="0">
                            <a:effectLst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 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AgNO</a:t>
                          </a:r>
                          <a:r>
                            <a:rPr lang="en-US" sz="2000" baseline="-25000" dirty="0">
                              <a:effectLst/>
                            </a:rPr>
                            <a:t>3</a:t>
                          </a:r>
                          <a:r>
                            <a:rPr lang="en-US" sz="2000" dirty="0">
                              <a:effectLst/>
                            </a:rPr>
                            <a:t> + </a:t>
                          </a:r>
                          <a:r>
                            <a:rPr lang="en-US" sz="2000" dirty="0" err="1">
                              <a:effectLst/>
                            </a:rPr>
                            <a:t>KCl</a:t>
                          </a:r>
                          <a:r>
                            <a:rPr lang="en-US" sz="2000" dirty="0">
                              <a:effectLst/>
                            </a:rPr>
                            <a:t> = </a:t>
                          </a:r>
                          <a:r>
                            <a:rPr lang="en-US" sz="2000" dirty="0" err="1">
                              <a:effectLst/>
                            </a:rPr>
                            <a:t>AgCl</a:t>
                          </a:r>
                          <a:r>
                            <a:rPr lang="en-US" sz="2000" dirty="0">
                              <a:effectLst/>
                            </a:rPr>
                            <a:t> + KNO</a:t>
                          </a:r>
                          <a:r>
                            <a:rPr lang="en-US" sz="2000" baseline="-25000" dirty="0">
                              <a:effectLst/>
                            </a:rPr>
                            <a:t>3</a:t>
                          </a:r>
                          <a:endParaRPr lang="ru-RU" sz="1800" dirty="0">
                            <a:effectLst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ru-RU" sz="1200" dirty="0">
                              <a:effectLst/>
                            </a:rPr>
                            <a:t> 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32870920"/>
                  </p:ext>
                </p:extLst>
              </p:nvPr>
            </p:nvGraphicFramePr>
            <p:xfrm>
              <a:off x="2" y="0"/>
              <a:ext cx="9180510" cy="685799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805886"/>
                    <a:gridCol w="1541277"/>
                    <a:gridCol w="2059582"/>
                    <a:gridCol w="1835891"/>
                    <a:gridCol w="1937874"/>
                  </a:tblGrid>
                  <a:tr h="979715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ru-RU" sz="1200" dirty="0">
                              <a:effectLst/>
                            </a:rPr>
                            <a:t> 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400">
                              <a:effectLst/>
                            </a:rPr>
                            <a:t>неМе</a:t>
                          </a:r>
                          <a:endParaRPr lang="ru-RU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400" dirty="0">
                              <a:effectLst/>
                            </a:rPr>
                            <a:t>Кислотный оксид</a:t>
                          </a:r>
                          <a:endParaRPr lang="ru-RU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400">
                              <a:effectLst/>
                            </a:rPr>
                            <a:t>Кислота</a:t>
                          </a:r>
                          <a:endParaRPr lang="ru-RU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400" dirty="0">
                              <a:effectLst/>
                            </a:rPr>
                            <a:t>Соль</a:t>
                          </a:r>
                          <a:endParaRPr lang="ru-RU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</a:tr>
                  <a:tr h="1469571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ru-RU" sz="2400" dirty="0" err="1">
                              <a:effectLst/>
                            </a:rPr>
                            <a:t>Ме</a:t>
                          </a:r>
                          <a:endParaRPr lang="ru-RU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6485" marR="66485" marT="0" marB="0">
                        <a:blipFill rotWithShape="1">
                          <a:blip r:embed="rId2"/>
                          <a:stretch>
                            <a:fillRect l="-116996" t="-73444" r="-378261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1200" dirty="0">
                              <a:effectLst/>
                            </a:rPr>
                            <a:t>____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 dirty="0">
                              <a:effectLst/>
                            </a:rPr>
                            <a:t>Zn + </a:t>
                          </a:r>
                          <a:r>
                            <a:rPr lang="en-US" sz="2800" dirty="0" err="1">
                              <a:effectLst/>
                            </a:rPr>
                            <a:t>HCl</a:t>
                          </a:r>
                          <a:r>
                            <a:rPr lang="en-US" sz="2800" dirty="0">
                              <a:effectLst/>
                            </a:rPr>
                            <a:t> = ZnCl</a:t>
                          </a:r>
                          <a:r>
                            <a:rPr lang="en-US" sz="2800" baseline="-25000" dirty="0">
                              <a:effectLst/>
                            </a:rPr>
                            <a:t>2</a:t>
                          </a:r>
                          <a:r>
                            <a:rPr lang="en-US" sz="2800" dirty="0">
                              <a:effectLst/>
                            </a:rPr>
                            <a:t> + H</a:t>
                          </a:r>
                          <a:r>
                            <a:rPr lang="en-US" sz="2800" baseline="-25000" dirty="0">
                              <a:effectLst/>
                            </a:rPr>
                            <a:t>2</a:t>
                          </a:r>
                          <a:endParaRPr lang="ru-RU" sz="2400" dirty="0">
                            <a:effectLst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ru-RU" sz="2800" dirty="0">
                              <a:effectLst/>
                            </a:rPr>
                            <a:t> </a:t>
                          </a:r>
                          <a:endParaRPr lang="ru-RU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Zn + Cu(NO</a:t>
                          </a:r>
                          <a:r>
                            <a:rPr lang="en-US" sz="2000" baseline="-25000" dirty="0">
                              <a:effectLst/>
                            </a:rPr>
                            <a:t>3</a:t>
                          </a:r>
                          <a:r>
                            <a:rPr lang="en-US" sz="2000" dirty="0">
                              <a:effectLst/>
                            </a:rPr>
                            <a:t>)</a:t>
                          </a:r>
                          <a:r>
                            <a:rPr lang="en-US" sz="2000" baseline="-25000" dirty="0">
                              <a:effectLst/>
                            </a:rPr>
                            <a:t>2</a:t>
                          </a:r>
                          <a:r>
                            <a:rPr lang="en-US" sz="2000" dirty="0">
                              <a:effectLst/>
                            </a:rPr>
                            <a:t> = Zn(NO</a:t>
                          </a:r>
                          <a:r>
                            <a:rPr lang="en-US" sz="2000" baseline="-25000" dirty="0">
                              <a:effectLst/>
                            </a:rPr>
                            <a:t>3</a:t>
                          </a:r>
                          <a:r>
                            <a:rPr lang="en-US" sz="2000" dirty="0">
                              <a:effectLst/>
                            </a:rPr>
                            <a:t>)</a:t>
                          </a:r>
                          <a:r>
                            <a:rPr lang="en-US" sz="2000" baseline="-25000" dirty="0">
                              <a:effectLst/>
                            </a:rPr>
                            <a:t>2</a:t>
                          </a:r>
                          <a:r>
                            <a:rPr lang="en-US" sz="2000" dirty="0">
                              <a:effectLst/>
                            </a:rPr>
                            <a:t> + Cu</a:t>
                          </a:r>
                          <a:endParaRPr lang="ru-RU" sz="1800" dirty="0">
                            <a:effectLst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 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</a:tr>
                  <a:tr h="1469571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ru-RU" sz="2400">
                              <a:effectLst/>
                            </a:rPr>
                            <a:t>Основный оксид</a:t>
                          </a:r>
                          <a:endParaRPr lang="ru-RU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____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 dirty="0" err="1">
                              <a:effectLst/>
                            </a:rPr>
                            <a:t>CaO</a:t>
                          </a:r>
                          <a:r>
                            <a:rPr lang="en-US" sz="2800" dirty="0">
                              <a:effectLst/>
                            </a:rPr>
                            <a:t> + CO</a:t>
                          </a:r>
                          <a:r>
                            <a:rPr lang="en-US" sz="2800" baseline="-25000" dirty="0">
                              <a:effectLst/>
                            </a:rPr>
                            <a:t>2</a:t>
                          </a:r>
                          <a:r>
                            <a:rPr lang="en-US" sz="2800" dirty="0">
                              <a:effectLst/>
                            </a:rPr>
                            <a:t> = CaCO</a:t>
                          </a:r>
                          <a:r>
                            <a:rPr lang="en-US" sz="2800" baseline="-25000" dirty="0">
                              <a:effectLst/>
                            </a:rPr>
                            <a:t>3</a:t>
                          </a:r>
                          <a:endParaRPr lang="ru-RU" sz="2400" dirty="0">
                            <a:effectLst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ru-RU" sz="1200" dirty="0">
                              <a:effectLst/>
                            </a:rPr>
                            <a:t> 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000" dirty="0" err="1">
                              <a:effectLst/>
                            </a:rPr>
                            <a:t>BaO</a:t>
                          </a:r>
                          <a:r>
                            <a:rPr lang="en-US" sz="2000" dirty="0">
                              <a:effectLst/>
                            </a:rPr>
                            <a:t> + H</a:t>
                          </a:r>
                          <a:r>
                            <a:rPr lang="en-US" sz="2000" baseline="-25000" dirty="0">
                              <a:effectLst/>
                            </a:rPr>
                            <a:t>2</a:t>
                          </a:r>
                          <a:r>
                            <a:rPr lang="en-US" sz="2000" dirty="0">
                              <a:effectLst/>
                            </a:rPr>
                            <a:t>SO</a:t>
                          </a:r>
                          <a:r>
                            <a:rPr lang="en-US" sz="2000" baseline="-25000" dirty="0">
                              <a:effectLst/>
                            </a:rPr>
                            <a:t>4</a:t>
                          </a:r>
                          <a:r>
                            <a:rPr lang="en-US" sz="2000" dirty="0">
                              <a:effectLst/>
                            </a:rPr>
                            <a:t> = BaSO</a:t>
                          </a:r>
                          <a:r>
                            <a:rPr lang="en-US" sz="2000" baseline="-25000" dirty="0">
                              <a:effectLst/>
                            </a:rPr>
                            <a:t>4</a:t>
                          </a:r>
                          <a:r>
                            <a:rPr lang="en-US" sz="2000" dirty="0">
                              <a:effectLst/>
                            </a:rPr>
                            <a:t> + H</a:t>
                          </a:r>
                          <a:r>
                            <a:rPr lang="en-US" sz="2000" baseline="-25000" dirty="0">
                              <a:effectLst/>
                            </a:rPr>
                            <a:t>2</a:t>
                          </a:r>
                          <a:r>
                            <a:rPr lang="en-US" sz="2000" dirty="0">
                              <a:effectLst/>
                            </a:rPr>
                            <a:t>O</a:t>
                          </a:r>
                          <a:endParaRPr lang="ru-RU" sz="1800" dirty="0">
                            <a:effectLst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 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____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</a:tr>
                  <a:tr h="1469571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ru-RU" sz="2400">
                              <a:effectLst/>
                            </a:rPr>
                            <a:t>Основание</a:t>
                          </a:r>
                          <a:endParaRPr lang="ru-RU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____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000" dirty="0" err="1">
                              <a:effectLst/>
                            </a:rPr>
                            <a:t>Ca</a:t>
                          </a:r>
                          <a:r>
                            <a:rPr lang="en-US" sz="2000" dirty="0">
                              <a:effectLst/>
                            </a:rPr>
                            <a:t>(OH)</a:t>
                          </a:r>
                          <a:r>
                            <a:rPr lang="en-US" sz="2000" baseline="-25000" dirty="0">
                              <a:effectLst/>
                            </a:rPr>
                            <a:t>2</a:t>
                          </a:r>
                          <a:r>
                            <a:rPr lang="en-US" sz="2000" dirty="0">
                              <a:effectLst/>
                            </a:rPr>
                            <a:t> + CO</a:t>
                          </a:r>
                          <a:r>
                            <a:rPr lang="en-US" sz="2000" baseline="-25000" dirty="0">
                              <a:effectLst/>
                            </a:rPr>
                            <a:t>2</a:t>
                          </a:r>
                          <a:r>
                            <a:rPr lang="en-US" sz="2000" dirty="0">
                              <a:effectLst/>
                            </a:rPr>
                            <a:t> = CaCO</a:t>
                          </a:r>
                          <a:r>
                            <a:rPr lang="en-US" sz="2000" baseline="-25000" dirty="0">
                              <a:effectLst/>
                            </a:rPr>
                            <a:t>3</a:t>
                          </a:r>
                          <a:r>
                            <a:rPr lang="en-US" sz="2000" dirty="0">
                              <a:effectLst/>
                            </a:rPr>
                            <a:t> + H</a:t>
                          </a:r>
                          <a:r>
                            <a:rPr lang="en-US" sz="2000" baseline="-25000" dirty="0">
                              <a:effectLst/>
                            </a:rPr>
                            <a:t>2</a:t>
                          </a:r>
                          <a:r>
                            <a:rPr lang="en-US" sz="2000" dirty="0">
                              <a:effectLst/>
                            </a:rPr>
                            <a:t>O</a:t>
                          </a:r>
                          <a:endParaRPr lang="ru-RU" sz="1800" dirty="0">
                            <a:effectLst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 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800" dirty="0" err="1">
                              <a:effectLst/>
                            </a:rPr>
                            <a:t>Ca</a:t>
                          </a:r>
                          <a:r>
                            <a:rPr lang="en-US" sz="1800" dirty="0">
                              <a:effectLst/>
                            </a:rPr>
                            <a:t>(OH)</a:t>
                          </a:r>
                          <a:r>
                            <a:rPr lang="en-US" sz="1800" baseline="-25000" dirty="0">
                              <a:effectLst/>
                            </a:rPr>
                            <a:t>2</a:t>
                          </a:r>
                          <a:r>
                            <a:rPr lang="en-US" sz="1800" dirty="0">
                              <a:effectLst/>
                            </a:rPr>
                            <a:t> + </a:t>
                          </a:r>
                          <a:r>
                            <a:rPr lang="en-US" sz="1800" dirty="0" smtClean="0">
                              <a:effectLst/>
                            </a:rPr>
                            <a:t>2HCl </a:t>
                          </a:r>
                          <a:r>
                            <a:rPr lang="en-US" sz="1800" dirty="0">
                              <a:effectLst/>
                            </a:rPr>
                            <a:t>= </a:t>
                          </a:r>
                          <a:r>
                            <a:rPr lang="en-US" sz="1800" dirty="0" smtClean="0">
                              <a:effectLst/>
                            </a:rPr>
                            <a:t>CaCl</a:t>
                          </a:r>
                          <a:r>
                            <a:rPr lang="en-US" sz="1800" baseline="-25000" dirty="0" smtClean="0">
                              <a:effectLst/>
                            </a:rPr>
                            <a:t>2</a:t>
                          </a:r>
                          <a:r>
                            <a:rPr lang="en-US" sz="1800" dirty="0" smtClean="0">
                              <a:effectLst/>
                            </a:rPr>
                            <a:t> </a:t>
                          </a:r>
                          <a:r>
                            <a:rPr lang="en-US" sz="1800" dirty="0">
                              <a:effectLst/>
                            </a:rPr>
                            <a:t>+ </a:t>
                          </a:r>
                          <a:r>
                            <a:rPr lang="en-US" sz="1800" dirty="0" smtClean="0">
                              <a:effectLst/>
                            </a:rPr>
                            <a:t>2H</a:t>
                          </a:r>
                          <a:r>
                            <a:rPr lang="en-US" sz="1800" baseline="-25000" dirty="0" smtClean="0">
                              <a:effectLst/>
                            </a:rPr>
                            <a:t>2</a:t>
                          </a:r>
                          <a:r>
                            <a:rPr lang="en-US" sz="1800" dirty="0" smtClean="0">
                              <a:effectLst/>
                            </a:rPr>
                            <a:t>O</a:t>
                          </a:r>
                          <a:endParaRPr lang="ru-RU" sz="1600" dirty="0">
                            <a:effectLst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 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3NaOH + FeCl</a:t>
                          </a:r>
                          <a:r>
                            <a:rPr lang="en-US" sz="1800" baseline="-25000" dirty="0">
                              <a:effectLst/>
                            </a:rPr>
                            <a:t>3</a:t>
                          </a:r>
                          <a:r>
                            <a:rPr lang="en-US" sz="1800" dirty="0">
                              <a:effectLst/>
                            </a:rPr>
                            <a:t> = 3NaCl + Fe(OH)</a:t>
                          </a:r>
                          <a:r>
                            <a:rPr lang="en-US" sz="1800" baseline="-25000" dirty="0">
                              <a:effectLst/>
                            </a:rPr>
                            <a:t>3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</a:tr>
                  <a:tr h="1469571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ru-RU" sz="2400" dirty="0">
                              <a:effectLst/>
                            </a:rPr>
                            <a:t>Соль</a:t>
                          </a:r>
                          <a:endParaRPr lang="ru-RU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____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1200" dirty="0">
                              <a:effectLst/>
                            </a:rPr>
                            <a:t>____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AgNO</a:t>
                          </a:r>
                          <a:r>
                            <a:rPr lang="en-US" sz="2000" baseline="-25000" dirty="0">
                              <a:effectLst/>
                            </a:rPr>
                            <a:t>3</a:t>
                          </a:r>
                          <a:r>
                            <a:rPr lang="en-US" sz="2000" dirty="0">
                              <a:effectLst/>
                            </a:rPr>
                            <a:t> + </a:t>
                          </a:r>
                          <a:r>
                            <a:rPr lang="en-US" sz="2000" dirty="0" err="1">
                              <a:effectLst/>
                            </a:rPr>
                            <a:t>HCl</a:t>
                          </a:r>
                          <a:r>
                            <a:rPr lang="en-US" sz="2000" dirty="0">
                              <a:effectLst/>
                            </a:rPr>
                            <a:t> = </a:t>
                          </a:r>
                          <a:r>
                            <a:rPr lang="en-US" sz="2000" dirty="0" err="1">
                              <a:effectLst/>
                            </a:rPr>
                            <a:t>AgCl</a:t>
                          </a:r>
                          <a:r>
                            <a:rPr lang="en-US" sz="2000" dirty="0">
                              <a:effectLst/>
                            </a:rPr>
                            <a:t> + HNO</a:t>
                          </a:r>
                          <a:r>
                            <a:rPr lang="en-US" sz="2000" baseline="-25000" dirty="0">
                              <a:effectLst/>
                            </a:rPr>
                            <a:t>3</a:t>
                          </a:r>
                          <a:endParaRPr lang="ru-RU" sz="1800" dirty="0">
                            <a:effectLst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 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AgNO</a:t>
                          </a:r>
                          <a:r>
                            <a:rPr lang="en-US" sz="2000" baseline="-25000" dirty="0">
                              <a:effectLst/>
                            </a:rPr>
                            <a:t>3</a:t>
                          </a:r>
                          <a:r>
                            <a:rPr lang="en-US" sz="2000" dirty="0">
                              <a:effectLst/>
                            </a:rPr>
                            <a:t> + </a:t>
                          </a:r>
                          <a:r>
                            <a:rPr lang="en-US" sz="2000" dirty="0" err="1">
                              <a:effectLst/>
                            </a:rPr>
                            <a:t>KCl</a:t>
                          </a:r>
                          <a:r>
                            <a:rPr lang="en-US" sz="2000" dirty="0">
                              <a:effectLst/>
                            </a:rPr>
                            <a:t> = </a:t>
                          </a:r>
                          <a:r>
                            <a:rPr lang="en-US" sz="2000" dirty="0" err="1">
                              <a:effectLst/>
                            </a:rPr>
                            <a:t>AgCl</a:t>
                          </a:r>
                          <a:r>
                            <a:rPr lang="en-US" sz="2000" dirty="0">
                              <a:effectLst/>
                            </a:rPr>
                            <a:t> + KNO</a:t>
                          </a:r>
                          <a:r>
                            <a:rPr lang="en-US" sz="2000" baseline="-25000" dirty="0">
                              <a:effectLst/>
                            </a:rPr>
                            <a:t>3</a:t>
                          </a:r>
                          <a:endParaRPr lang="ru-RU" sz="1800" dirty="0">
                            <a:effectLst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ru-RU" sz="1200" dirty="0">
                              <a:effectLst/>
                            </a:rPr>
                            <a:t> 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6485" marR="66485" marT="0" marB="0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25607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87624" y="2060848"/>
            <a:ext cx="69847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/>
              <a:t>Частные способы получения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118933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692696"/>
            <a:ext cx="7632848" cy="5472608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ru-RU" sz="3600" dirty="0" err="1"/>
              <a:t>Ме</a:t>
            </a:r>
            <a:r>
              <a:rPr lang="ru-RU" sz="3600" dirty="0"/>
              <a:t> + щелочь = соль и </a:t>
            </a:r>
            <a:r>
              <a:rPr lang="ru-RU" sz="3600" dirty="0" smtClean="0"/>
              <a:t>водород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3600" dirty="0" smtClean="0"/>
              <a:t>Сплавление </a:t>
            </a:r>
            <a:r>
              <a:rPr lang="ru-RU" sz="3600" dirty="0"/>
              <a:t>солей с кислотным </a:t>
            </a:r>
            <a:r>
              <a:rPr lang="ru-RU" sz="3600" dirty="0" smtClean="0"/>
              <a:t>оксидом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3600" dirty="0" smtClean="0"/>
              <a:t>Взаимодействие щелочи </a:t>
            </a:r>
            <a:r>
              <a:rPr lang="ru-RU" sz="3600" dirty="0"/>
              <a:t>с </a:t>
            </a:r>
            <a:r>
              <a:rPr lang="ru-RU" sz="3600" dirty="0" smtClean="0"/>
              <a:t>галогенами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600" dirty="0"/>
              <a:t>Взаимодействие галогенидов с галогенами</a:t>
            </a:r>
          </a:p>
          <a:p>
            <a:pPr marL="457200" lvl="0" indent="-457200">
              <a:buFont typeface="+mj-lt"/>
              <a:buAutoNum type="arabicPeriod"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922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200" dirty="0" smtClean="0"/>
              <a:t>Задание. Составьте молекулярные и ионные уравнения реакций, с помощью которых можно осуществить превращения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420888"/>
            <a:ext cx="7776864" cy="388843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err="1" smtClean="0"/>
              <a:t>Ca</a:t>
            </a:r>
            <a:r>
              <a:rPr lang="en-US" sz="3200" dirty="0" err="1" smtClean="0">
                <a:latin typeface="Times New Roman"/>
                <a:cs typeface="Times New Roman"/>
              </a:rPr>
              <a:t>→</a:t>
            </a:r>
            <a:r>
              <a:rPr lang="en-US" sz="3200" dirty="0" err="1" smtClean="0"/>
              <a:t>CaO</a:t>
            </a:r>
            <a:r>
              <a:rPr lang="en-US" sz="3200" dirty="0" err="1" smtClean="0">
                <a:latin typeface="Times New Roman"/>
                <a:cs typeface="Times New Roman"/>
              </a:rPr>
              <a:t>→</a:t>
            </a:r>
            <a:r>
              <a:rPr lang="en-US" sz="3200" dirty="0" err="1" smtClean="0"/>
              <a:t>Ca</a:t>
            </a:r>
            <a:r>
              <a:rPr lang="en-US" sz="3200" dirty="0" smtClean="0"/>
              <a:t>(OH)</a:t>
            </a:r>
            <a:r>
              <a:rPr lang="en-US" sz="2000" b="1" dirty="0" smtClean="0"/>
              <a:t>2</a:t>
            </a:r>
            <a:r>
              <a:rPr lang="en-US" sz="3200" dirty="0" smtClean="0">
                <a:latin typeface="Times New Roman"/>
                <a:cs typeface="Times New Roman"/>
              </a:rPr>
              <a:t>→</a:t>
            </a:r>
            <a:r>
              <a:rPr lang="en-US" sz="3200" dirty="0" smtClean="0"/>
              <a:t>CaCO</a:t>
            </a:r>
            <a:r>
              <a:rPr lang="en-US" sz="2000" b="1" dirty="0" smtClean="0"/>
              <a:t>3</a:t>
            </a:r>
            <a:r>
              <a:rPr lang="en-US" sz="3200" dirty="0" smtClean="0">
                <a:latin typeface="Times New Roman"/>
                <a:cs typeface="Times New Roman"/>
              </a:rPr>
              <a:t>→</a:t>
            </a:r>
            <a:r>
              <a:rPr lang="en-US" sz="3200" dirty="0" smtClean="0"/>
              <a:t>CaHCO</a:t>
            </a:r>
            <a:r>
              <a:rPr lang="en-US" sz="2000" b="1" dirty="0" smtClean="0"/>
              <a:t>3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Fe(OH)</a:t>
            </a:r>
            <a:r>
              <a:rPr lang="en-US" sz="2000" b="1" dirty="0" smtClean="0"/>
              <a:t>3</a:t>
            </a:r>
            <a:r>
              <a:rPr lang="en-US" sz="3200" dirty="0" smtClean="0">
                <a:latin typeface="Times New Roman"/>
                <a:cs typeface="Times New Roman"/>
              </a:rPr>
              <a:t>→</a:t>
            </a:r>
            <a:r>
              <a:rPr lang="en-US" sz="3200" dirty="0" smtClean="0"/>
              <a:t>Fe</a:t>
            </a:r>
            <a:r>
              <a:rPr lang="en-US" sz="2000" b="1" dirty="0" smtClean="0"/>
              <a:t>2</a:t>
            </a:r>
            <a:r>
              <a:rPr lang="en-US" sz="3200" dirty="0" smtClean="0"/>
              <a:t>O</a:t>
            </a:r>
            <a:r>
              <a:rPr lang="en-US" sz="2000" b="1" dirty="0" smtClean="0"/>
              <a:t>3</a:t>
            </a:r>
            <a:r>
              <a:rPr lang="en-US" sz="3200" dirty="0" smtClean="0">
                <a:latin typeface="Times New Roman"/>
                <a:cs typeface="Times New Roman"/>
              </a:rPr>
              <a:t>→</a:t>
            </a:r>
            <a:r>
              <a:rPr lang="en-US" sz="3200" dirty="0" smtClean="0"/>
              <a:t>Fe</a:t>
            </a:r>
            <a:r>
              <a:rPr lang="en-US" sz="2000" b="1" dirty="0" smtClean="0"/>
              <a:t>2</a:t>
            </a:r>
            <a:r>
              <a:rPr lang="en-US" sz="3200" dirty="0" smtClean="0"/>
              <a:t>(SO</a:t>
            </a:r>
            <a:r>
              <a:rPr lang="en-US" sz="2000" b="1" dirty="0" smtClean="0"/>
              <a:t>4</a:t>
            </a:r>
            <a:r>
              <a:rPr lang="en-US" sz="3200" dirty="0" smtClean="0"/>
              <a:t>)</a:t>
            </a:r>
            <a:r>
              <a:rPr lang="en-US" sz="2000" b="1" dirty="0" smtClean="0"/>
              <a:t>3</a:t>
            </a:r>
            <a:r>
              <a:rPr lang="en-US" sz="3200" dirty="0" smtClean="0">
                <a:latin typeface="Times New Roman"/>
                <a:cs typeface="Times New Roman"/>
              </a:rPr>
              <a:t>→</a:t>
            </a:r>
            <a:r>
              <a:rPr lang="en-US" sz="3200" dirty="0" smtClean="0"/>
              <a:t>Fe(OH)</a:t>
            </a:r>
            <a:r>
              <a:rPr lang="en-US" sz="2000" b="1" dirty="0" smtClean="0"/>
              <a:t>3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err="1" smtClean="0"/>
              <a:t>Cu</a:t>
            </a:r>
            <a:r>
              <a:rPr lang="en-US" sz="3200" dirty="0" err="1" smtClean="0">
                <a:latin typeface="Times New Roman"/>
                <a:cs typeface="Times New Roman"/>
              </a:rPr>
              <a:t>→CuO→Cu</a:t>
            </a:r>
            <a:r>
              <a:rPr lang="en-US" sz="3200" dirty="0" smtClean="0">
                <a:latin typeface="Times New Roman"/>
                <a:cs typeface="Times New Roman"/>
              </a:rPr>
              <a:t>(NO</a:t>
            </a:r>
            <a:r>
              <a:rPr lang="en-US" sz="2000" b="1" dirty="0" smtClean="0">
                <a:latin typeface="Times New Roman"/>
                <a:cs typeface="Times New Roman"/>
              </a:rPr>
              <a:t>3</a:t>
            </a:r>
            <a:r>
              <a:rPr lang="en-US" sz="3200" dirty="0" smtClean="0">
                <a:latin typeface="Times New Roman"/>
                <a:cs typeface="Times New Roman"/>
              </a:rPr>
              <a:t>)</a:t>
            </a:r>
            <a:r>
              <a:rPr lang="en-US" sz="2000" b="1" dirty="0" smtClean="0">
                <a:latin typeface="Times New Roman"/>
                <a:cs typeface="Times New Roman"/>
              </a:rPr>
              <a:t>2</a:t>
            </a:r>
            <a:r>
              <a:rPr lang="en-US" sz="3200" dirty="0" smtClean="0">
                <a:latin typeface="Times New Roman"/>
                <a:cs typeface="Times New Roman"/>
              </a:rPr>
              <a:t>→Cu(OH)</a:t>
            </a:r>
            <a:r>
              <a:rPr lang="en-US" sz="2000" b="1" dirty="0" smtClean="0">
                <a:latin typeface="Times New Roman"/>
                <a:cs typeface="Times New Roman"/>
              </a:rPr>
              <a:t>2</a:t>
            </a:r>
            <a:r>
              <a:rPr lang="en-US" sz="3200" dirty="0" smtClean="0">
                <a:latin typeface="Times New Roman"/>
                <a:cs typeface="Times New Roman"/>
              </a:rPr>
              <a:t>→CuO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err="1" smtClean="0">
                <a:latin typeface="Times New Roman"/>
                <a:cs typeface="Times New Roman"/>
              </a:rPr>
              <a:t>Na→NaOH→NaCl→AgCl</a:t>
            </a:r>
            <a:endParaRPr lang="en-US" sz="3200" dirty="0" smtClean="0">
              <a:latin typeface="Times New Roman"/>
              <a:cs typeface="Times New Roman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latin typeface="Times New Roman"/>
                <a:cs typeface="Times New Roman"/>
              </a:rPr>
              <a:t>S→SO</a:t>
            </a:r>
            <a:r>
              <a:rPr lang="en-US" sz="2000" b="1" dirty="0" smtClean="0">
                <a:latin typeface="Times New Roman"/>
                <a:cs typeface="Times New Roman"/>
              </a:rPr>
              <a:t>2</a:t>
            </a:r>
            <a:r>
              <a:rPr lang="en-US" sz="3200" dirty="0" smtClean="0">
                <a:latin typeface="Times New Roman"/>
                <a:cs typeface="Times New Roman"/>
              </a:rPr>
              <a:t>→SO</a:t>
            </a:r>
            <a:r>
              <a:rPr lang="en-US" sz="2000" b="1" dirty="0" smtClean="0">
                <a:latin typeface="Times New Roman"/>
                <a:cs typeface="Times New Roman"/>
              </a:rPr>
              <a:t>3</a:t>
            </a:r>
            <a:r>
              <a:rPr lang="en-US" sz="3200" dirty="0" smtClean="0">
                <a:latin typeface="Times New Roman"/>
                <a:cs typeface="Times New Roman"/>
              </a:rPr>
              <a:t>→H</a:t>
            </a:r>
            <a:r>
              <a:rPr lang="en-US" sz="2000" b="1" dirty="0" smtClean="0">
                <a:latin typeface="Times New Roman"/>
                <a:cs typeface="Times New Roman"/>
              </a:rPr>
              <a:t>2</a:t>
            </a:r>
            <a:r>
              <a:rPr lang="en-US" sz="3200" dirty="0" smtClean="0">
                <a:latin typeface="Times New Roman"/>
                <a:cs typeface="Times New Roman"/>
              </a:rPr>
              <a:t>SO</a:t>
            </a:r>
            <a:r>
              <a:rPr lang="en-US" sz="2000" b="1" dirty="0" smtClean="0">
                <a:latin typeface="Times New Roman"/>
                <a:cs typeface="Times New Roman"/>
              </a:rPr>
              <a:t>4</a:t>
            </a:r>
            <a:r>
              <a:rPr lang="en-US" sz="3200" dirty="0" smtClean="0">
                <a:latin typeface="Times New Roman"/>
                <a:cs typeface="Times New Roman"/>
              </a:rPr>
              <a:t>→K</a:t>
            </a:r>
            <a:r>
              <a:rPr lang="en-US" sz="2000" b="1" dirty="0" smtClean="0">
                <a:latin typeface="Times New Roman"/>
                <a:cs typeface="Times New Roman"/>
              </a:rPr>
              <a:t>2</a:t>
            </a:r>
            <a:r>
              <a:rPr lang="en-US" sz="3200" dirty="0" smtClean="0">
                <a:latin typeface="Times New Roman"/>
                <a:cs typeface="Times New Roman"/>
              </a:rPr>
              <a:t>SO</a:t>
            </a:r>
            <a:r>
              <a:rPr lang="en-US" sz="2000" b="1" dirty="0" smtClean="0">
                <a:latin typeface="Times New Roman"/>
                <a:cs typeface="Times New Roman"/>
              </a:rPr>
              <a:t>4</a:t>
            </a:r>
            <a:r>
              <a:rPr lang="en-US" sz="3200" dirty="0" smtClean="0">
                <a:latin typeface="Times New Roman"/>
                <a:cs typeface="Times New Roman"/>
              </a:rPr>
              <a:t>→BaSO</a:t>
            </a:r>
            <a:r>
              <a:rPr lang="en-US" sz="2000" b="1" dirty="0" smtClean="0">
                <a:latin typeface="Times New Roman"/>
                <a:cs typeface="Times New Roman"/>
              </a:rPr>
              <a:t>4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20172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35</TotalTime>
  <Words>226</Words>
  <Application>Microsoft Office PowerPoint</Application>
  <PresentationFormat>Экран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Кнопка</vt:lpstr>
      <vt:lpstr>Соли</vt:lpstr>
      <vt:lpstr>Презентация PowerPoint</vt:lpstr>
      <vt:lpstr>ХИМИЧЕСКИЕ СВОЙСТВА</vt:lpstr>
      <vt:lpstr>Презентация PowerPoint</vt:lpstr>
      <vt:lpstr>Получение</vt:lpstr>
      <vt:lpstr>Презентация PowerPoint</vt:lpstr>
      <vt:lpstr>Презентация PowerPoint</vt:lpstr>
      <vt:lpstr>Презентация PowerPoint</vt:lpstr>
      <vt:lpstr>Задание. Составьте молекулярные и ионные уравнения реакций, с помощью которых можно осуществить превращения</vt:lpstr>
      <vt:lpstr>Задача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Соли</dc:title>
  <dc:creator>Анастасия Крапчатова</dc:creator>
  <cp:lastModifiedBy>Анастасия Крапчатова</cp:lastModifiedBy>
  <cp:revision>4</cp:revision>
  <dcterms:created xsi:type="dcterms:W3CDTF">2018-05-10T11:48:42Z</dcterms:created>
  <dcterms:modified xsi:type="dcterms:W3CDTF">2018-05-10T12:24:31Z</dcterms:modified>
</cp:coreProperties>
</file>