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3" r:id="rId7"/>
    <p:sldId id="264" r:id="rId8"/>
    <p:sldId id="265" r:id="rId9"/>
    <p:sldId id="266" r:id="rId10"/>
    <p:sldId id="261"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90" y="-5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2ABED3D-FB94-44D4-85B1-11C5CADFE2C1}" type="datetimeFigureOut">
              <a:rPr lang="ru-RU" smtClean="0"/>
              <a:t>25.10.2024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CDFEE0-0E6C-4B20-A791-1236A5821232}" type="slidenum">
              <a:rPr lang="ru-RU" smtClean="0"/>
              <a:t>‹#›</a:t>
            </a:fld>
            <a:endParaRPr lang="ru-RU"/>
          </a:p>
        </p:txBody>
      </p:sp>
    </p:spTree>
    <p:extLst>
      <p:ext uri="{BB962C8B-B14F-4D97-AF65-F5344CB8AC3E}">
        <p14:creationId xmlns:p14="http://schemas.microsoft.com/office/powerpoint/2010/main" val="1038942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ABED3D-FB94-44D4-85B1-11C5CADFE2C1}" type="datetimeFigureOut">
              <a:rPr lang="ru-RU" smtClean="0"/>
              <a:t>25.10.2024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CDFEE0-0E6C-4B20-A791-1236A5821232}" type="slidenum">
              <a:rPr lang="ru-RU" smtClean="0"/>
              <a:t>‹#›</a:t>
            </a:fld>
            <a:endParaRPr lang="ru-RU"/>
          </a:p>
        </p:txBody>
      </p:sp>
    </p:spTree>
    <p:extLst>
      <p:ext uri="{BB962C8B-B14F-4D97-AF65-F5344CB8AC3E}">
        <p14:creationId xmlns:p14="http://schemas.microsoft.com/office/powerpoint/2010/main" val="2392599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ABED3D-FB94-44D4-85B1-11C5CADFE2C1}" type="datetimeFigureOut">
              <a:rPr lang="ru-RU" smtClean="0"/>
              <a:t>25.10.2024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CDFEE0-0E6C-4B20-A791-1236A5821232}"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53769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ABED3D-FB94-44D4-85B1-11C5CADFE2C1}" type="datetimeFigureOut">
              <a:rPr lang="ru-RU" smtClean="0"/>
              <a:t>25.10.2024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CDFEE0-0E6C-4B20-A791-1236A5821232}" type="slidenum">
              <a:rPr lang="ru-RU" smtClean="0"/>
              <a:t>‹#›</a:t>
            </a:fld>
            <a:endParaRPr lang="ru-RU"/>
          </a:p>
        </p:txBody>
      </p:sp>
    </p:spTree>
    <p:extLst>
      <p:ext uri="{BB962C8B-B14F-4D97-AF65-F5344CB8AC3E}">
        <p14:creationId xmlns:p14="http://schemas.microsoft.com/office/powerpoint/2010/main" val="1276211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ABED3D-FB94-44D4-85B1-11C5CADFE2C1}" type="datetimeFigureOut">
              <a:rPr lang="ru-RU" smtClean="0"/>
              <a:t>25.10.2024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CDFEE0-0E6C-4B20-A791-1236A5821232}"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526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ABED3D-FB94-44D4-85B1-11C5CADFE2C1}" type="datetimeFigureOut">
              <a:rPr lang="ru-RU" smtClean="0"/>
              <a:t>25.10.2024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CDFEE0-0E6C-4B20-A791-1236A5821232}" type="slidenum">
              <a:rPr lang="ru-RU" smtClean="0"/>
              <a:t>‹#›</a:t>
            </a:fld>
            <a:endParaRPr lang="ru-RU"/>
          </a:p>
        </p:txBody>
      </p:sp>
    </p:spTree>
    <p:extLst>
      <p:ext uri="{BB962C8B-B14F-4D97-AF65-F5344CB8AC3E}">
        <p14:creationId xmlns:p14="http://schemas.microsoft.com/office/powerpoint/2010/main" val="238397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ABED3D-FB94-44D4-85B1-11C5CADFE2C1}" type="datetimeFigureOut">
              <a:rPr lang="ru-RU" smtClean="0"/>
              <a:t>25.10.2024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CDFEE0-0E6C-4B20-A791-1236A5821232}" type="slidenum">
              <a:rPr lang="ru-RU" smtClean="0"/>
              <a:t>‹#›</a:t>
            </a:fld>
            <a:endParaRPr lang="ru-RU"/>
          </a:p>
        </p:txBody>
      </p:sp>
    </p:spTree>
    <p:extLst>
      <p:ext uri="{BB962C8B-B14F-4D97-AF65-F5344CB8AC3E}">
        <p14:creationId xmlns:p14="http://schemas.microsoft.com/office/powerpoint/2010/main" val="1867228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ABED3D-FB94-44D4-85B1-11C5CADFE2C1}" type="datetimeFigureOut">
              <a:rPr lang="ru-RU" smtClean="0"/>
              <a:t>25.10.2024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CDFEE0-0E6C-4B20-A791-1236A5821232}" type="slidenum">
              <a:rPr lang="ru-RU" smtClean="0"/>
              <a:t>‹#›</a:t>
            </a:fld>
            <a:endParaRPr lang="ru-RU"/>
          </a:p>
        </p:txBody>
      </p:sp>
    </p:spTree>
    <p:extLst>
      <p:ext uri="{BB962C8B-B14F-4D97-AF65-F5344CB8AC3E}">
        <p14:creationId xmlns:p14="http://schemas.microsoft.com/office/powerpoint/2010/main" val="128521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ABED3D-FB94-44D4-85B1-11C5CADFE2C1}" type="datetimeFigureOut">
              <a:rPr lang="ru-RU" smtClean="0"/>
              <a:t>25.10.2024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CDFEE0-0E6C-4B20-A791-1236A5821232}" type="slidenum">
              <a:rPr lang="ru-RU" smtClean="0"/>
              <a:t>‹#›</a:t>
            </a:fld>
            <a:endParaRPr lang="ru-RU"/>
          </a:p>
        </p:txBody>
      </p:sp>
    </p:spTree>
    <p:extLst>
      <p:ext uri="{BB962C8B-B14F-4D97-AF65-F5344CB8AC3E}">
        <p14:creationId xmlns:p14="http://schemas.microsoft.com/office/powerpoint/2010/main" val="395545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ABED3D-FB94-44D4-85B1-11C5CADFE2C1}" type="datetimeFigureOut">
              <a:rPr lang="ru-RU" smtClean="0"/>
              <a:t>25.10.2024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CDFEE0-0E6C-4B20-A791-1236A5821232}" type="slidenum">
              <a:rPr lang="ru-RU" smtClean="0"/>
              <a:t>‹#›</a:t>
            </a:fld>
            <a:endParaRPr lang="ru-RU"/>
          </a:p>
        </p:txBody>
      </p:sp>
    </p:spTree>
    <p:extLst>
      <p:ext uri="{BB962C8B-B14F-4D97-AF65-F5344CB8AC3E}">
        <p14:creationId xmlns:p14="http://schemas.microsoft.com/office/powerpoint/2010/main" val="192350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2ABED3D-FB94-44D4-85B1-11C5CADFE2C1}" type="datetimeFigureOut">
              <a:rPr lang="ru-RU" smtClean="0"/>
              <a:t>25.10.2024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CDFEE0-0E6C-4B20-A791-1236A5821232}" type="slidenum">
              <a:rPr lang="ru-RU" smtClean="0"/>
              <a:t>‹#›</a:t>
            </a:fld>
            <a:endParaRPr lang="ru-RU"/>
          </a:p>
        </p:txBody>
      </p:sp>
    </p:spTree>
    <p:extLst>
      <p:ext uri="{BB962C8B-B14F-4D97-AF65-F5344CB8AC3E}">
        <p14:creationId xmlns:p14="http://schemas.microsoft.com/office/powerpoint/2010/main" val="13134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2ABED3D-FB94-44D4-85B1-11C5CADFE2C1}" type="datetimeFigureOut">
              <a:rPr lang="ru-RU" smtClean="0"/>
              <a:t>25.10.2024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3CDFEE0-0E6C-4B20-A791-1236A5821232}" type="slidenum">
              <a:rPr lang="ru-RU" smtClean="0"/>
              <a:t>‹#›</a:t>
            </a:fld>
            <a:endParaRPr lang="ru-RU"/>
          </a:p>
        </p:txBody>
      </p:sp>
    </p:spTree>
    <p:extLst>
      <p:ext uri="{BB962C8B-B14F-4D97-AF65-F5344CB8AC3E}">
        <p14:creationId xmlns:p14="http://schemas.microsoft.com/office/powerpoint/2010/main" val="8488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2ABED3D-FB94-44D4-85B1-11C5CADFE2C1}" type="datetimeFigureOut">
              <a:rPr lang="ru-RU" smtClean="0"/>
              <a:t>25.10.2024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3CDFEE0-0E6C-4B20-A791-1236A5821232}" type="slidenum">
              <a:rPr lang="ru-RU" smtClean="0"/>
              <a:t>‹#›</a:t>
            </a:fld>
            <a:endParaRPr lang="ru-RU"/>
          </a:p>
        </p:txBody>
      </p:sp>
    </p:spTree>
    <p:extLst>
      <p:ext uri="{BB962C8B-B14F-4D97-AF65-F5344CB8AC3E}">
        <p14:creationId xmlns:p14="http://schemas.microsoft.com/office/powerpoint/2010/main" val="10210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BED3D-FB94-44D4-85B1-11C5CADFE2C1}" type="datetimeFigureOut">
              <a:rPr lang="ru-RU" smtClean="0"/>
              <a:t>25.10.2024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3CDFEE0-0E6C-4B20-A791-1236A5821232}" type="slidenum">
              <a:rPr lang="ru-RU" smtClean="0"/>
              <a:t>‹#›</a:t>
            </a:fld>
            <a:endParaRPr lang="ru-RU"/>
          </a:p>
        </p:txBody>
      </p:sp>
    </p:spTree>
    <p:extLst>
      <p:ext uri="{BB962C8B-B14F-4D97-AF65-F5344CB8AC3E}">
        <p14:creationId xmlns:p14="http://schemas.microsoft.com/office/powerpoint/2010/main" val="1204390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ABED3D-FB94-44D4-85B1-11C5CADFE2C1}" type="datetimeFigureOut">
              <a:rPr lang="ru-RU" smtClean="0"/>
              <a:t>25.10.2024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CDFEE0-0E6C-4B20-A791-1236A5821232}" type="slidenum">
              <a:rPr lang="ru-RU" smtClean="0"/>
              <a:t>‹#›</a:t>
            </a:fld>
            <a:endParaRPr lang="ru-RU"/>
          </a:p>
        </p:txBody>
      </p:sp>
    </p:spTree>
    <p:extLst>
      <p:ext uri="{BB962C8B-B14F-4D97-AF65-F5344CB8AC3E}">
        <p14:creationId xmlns:p14="http://schemas.microsoft.com/office/powerpoint/2010/main" val="51201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ABED3D-FB94-44D4-85B1-11C5CADFE2C1}" type="datetimeFigureOut">
              <a:rPr lang="ru-RU" smtClean="0"/>
              <a:t>25.10.2024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CDFEE0-0E6C-4B20-A791-1236A5821232}" type="slidenum">
              <a:rPr lang="ru-RU" smtClean="0"/>
              <a:t>‹#›</a:t>
            </a:fld>
            <a:endParaRPr lang="ru-RU"/>
          </a:p>
        </p:txBody>
      </p:sp>
    </p:spTree>
    <p:extLst>
      <p:ext uri="{BB962C8B-B14F-4D97-AF65-F5344CB8AC3E}">
        <p14:creationId xmlns:p14="http://schemas.microsoft.com/office/powerpoint/2010/main" val="213317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ABED3D-FB94-44D4-85B1-11C5CADFE2C1}" type="datetimeFigureOut">
              <a:rPr lang="ru-RU" smtClean="0"/>
              <a:t>25.10.2024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3CDFEE0-0E6C-4B20-A791-1236A5821232}" type="slidenum">
              <a:rPr lang="ru-RU" smtClean="0"/>
              <a:t>‹#›</a:t>
            </a:fld>
            <a:endParaRPr lang="ru-RU"/>
          </a:p>
        </p:txBody>
      </p:sp>
    </p:spTree>
    <p:extLst>
      <p:ext uri="{BB962C8B-B14F-4D97-AF65-F5344CB8AC3E}">
        <p14:creationId xmlns:p14="http://schemas.microsoft.com/office/powerpoint/2010/main" val="2806659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a:t>Организация и планирование капитального ремонта. </a:t>
            </a:r>
          </a:p>
        </p:txBody>
      </p:sp>
    </p:spTree>
    <p:extLst>
      <p:ext uri="{BB962C8B-B14F-4D97-AF65-F5344CB8AC3E}">
        <p14:creationId xmlns:p14="http://schemas.microsoft.com/office/powerpoint/2010/main" val="4121649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04800"/>
            <a:ext cx="8596668" cy="1320800"/>
          </a:xfrm>
        </p:spPr>
        <p:txBody>
          <a:bodyPr>
            <a:noAutofit/>
          </a:bodyPr>
          <a:lstStyle/>
          <a:p>
            <a:r>
              <a:rPr lang="ru-RU" sz="2800" dirty="0">
                <a:latin typeface="Times New Roman" panose="02020603050405020304" pitchFamily="18" charset="0"/>
                <a:cs typeface="Times New Roman" panose="02020603050405020304" pitchFamily="18" charset="0"/>
              </a:rPr>
              <a:t>Организация технического обслуживания жилых зданий, планируемых на капи­тальный ремонт.</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ru-RU" dirty="0" smtClean="0"/>
              <a:t> </a:t>
            </a:r>
            <a:r>
              <a:rPr lang="ru-RU" sz="2000" dirty="0" smtClean="0">
                <a:latin typeface="Times New Roman" panose="02020603050405020304" pitchFamily="18" charset="0"/>
                <a:cs typeface="Times New Roman" panose="02020603050405020304" pitchFamily="18" charset="0"/>
              </a:rPr>
              <a:t>При </a:t>
            </a:r>
            <a:r>
              <a:rPr lang="ru-RU" sz="2000" dirty="0">
                <a:latin typeface="Times New Roman" panose="02020603050405020304" pitchFamily="18" charset="0"/>
                <a:cs typeface="Times New Roman" panose="02020603050405020304" pitchFamily="18" charset="0"/>
              </a:rPr>
              <a:t>техническом обслуживании жилых домов, подготовленных к капитальному ремонту с отселением (частичным) проживающих, должны соблюдаться следующие дополнительные требования:</a:t>
            </a:r>
          </a:p>
          <a:p>
            <a:r>
              <a:rPr lang="ru-RU" sz="2000" dirty="0">
                <a:latin typeface="Times New Roman" panose="02020603050405020304" pitchFamily="18" charset="0"/>
                <a:cs typeface="Times New Roman" panose="02020603050405020304" pitchFamily="18" charset="0"/>
              </a:rPr>
              <a:t>ограждение опасных участков;</a:t>
            </a:r>
          </a:p>
          <a:p>
            <a:r>
              <a:rPr lang="ru-RU" sz="2000" dirty="0">
                <a:latin typeface="Times New Roman" panose="02020603050405020304" pitchFamily="18" charset="0"/>
                <a:cs typeface="Times New Roman" panose="02020603050405020304" pitchFamily="18" charset="0"/>
              </a:rPr>
              <a:t>охрана и недопущение входа посторонних лиц в отселенные помещения;</a:t>
            </a:r>
          </a:p>
          <a:p>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отключение в отселенных квартирах санитарно-технических, электрических и газовых уст­ройств.</a:t>
            </a:r>
          </a:p>
          <a:p>
            <a:r>
              <a:rPr lang="ru-RU" sz="2000" dirty="0">
                <a:latin typeface="Times New Roman" panose="02020603050405020304" pitchFamily="18" charset="0"/>
                <a:cs typeface="Times New Roman" panose="02020603050405020304" pitchFamily="18" charset="0"/>
              </a:rPr>
              <a:t>Все конструкции, находящиеся в аварийном состоянии, должны быть обеспечены охранны­ми устройствами, предупреждающими их обрушение.</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76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408" y="65315"/>
            <a:ext cx="4518780" cy="6792685"/>
          </a:xfrm>
        </p:spPr>
        <p:txBody>
          <a:bodyPr>
            <a:normAutofit/>
          </a:bodyPr>
          <a:lstStyle/>
          <a:p>
            <a:r>
              <a:rPr lang="ru-RU" sz="2400" dirty="0">
                <a:latin typeface="Times New Roman" panose="02020603050405020304" pitchFamily="18" charset="0"/>
                <a:cs typeface="Times New Roman" panose="02020603050405020304" pitchFamily="18" charset="0"/>
              </a:rPr>
              <a:t>Важнейшей формой воспроизводства является </a:t>
            </a:r>
            <a:r>
              <a:rPr lang="ru-RU" sz="2400" i="1" dirty="0">
                <a:latin typeface="Times New Roman" panose="02020603050405020304" pitchFamily="18" charset="0"/>
                <a:cs typeface="Times New Roman" panose="02020603050405020304" pitchFamily="18" charset="0"/>
              </a:rPr>
              <a:t>капитальный ремонт, </a:t>
            </a:r>
            <a:r>
              <a:rPr lang="ru-RU" sz="2400" dirty="0">
                <a:latin typeface="Times New Roman" panose="02020603050405020304" pitchFamily="18" charset="0"/>
                <a:cs typeface="Times New Roman" panose="02020603050405020304" pitchFamily="18" charset="0"/>
              </a:rPr>
              <a:t>который заключается в замене или восстановлении отдельных частей или целых конструкций и оборудования зданий в связи с их физическим износом и разрушением, а также в устранении в необходимых случаях по­следствий морального износа конструкций и проведении работ по повышению уровня благоуст­ройства здания в целом</a:t>
            </a:r>
            <a:r>
              <a:rPr lang="ru-RU" sz="2400" dirty="0" smtClean="0">
                <a:latin typeface="Times New Roman" panose="02020603050405020304" pitchFamily="18" charset="0"/>
                <a:cs typeface="Times New Roman" panose="02020603050405020304" pitchFamily="18" charset="0"/>
              </a:rPr>
              <a:t>.</a:t>
            </a:r>
          </a:p>
          <a:p>
            <a:endParaRPr lang="ru-RU" sz="2400" dirty="0" smtClean="0">
              <a:latin typeface="Times New Roman" panose="02020603050405020304" pitchFamily="18" charset="0"/>
              <a:cs typeface="Times New Roman" panose="02020603050405020304" pitchFamily="18" charset="0"/>
            </a:endParaRPr>
          </a:p>
          <a:p>
            <a:endParaRPr lang="ru-RU" sz="2400" dirty="0" smtClean="0">
              <a:latin typeface="Times New Roman" panose="02020603050405020304" pitchFamily="18" charset="0"/>
              <a:cs typeface="Times New Roman" panose="02020603050405020304" pitchFamily="18" charset="0"/>
            </a:endParaRPr>
          </a:p>
          <a:p>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5283200" y="1088571"/>
            <a:ext cx="6662058" cy="4746172"/>
          </a:xfrm>
          <a:prstGeom prst="rect">
            <a:avLst/>
          </a:prstGeom>
        </p:spPr>
      </p:pic>
    </p:spTree>
    <p:extLst>
      <p:ext uri="{BB962C8B-B14F-4D97-AF65-F5344CB8AC3E}">
        <p14:creationId xmlns:p14="http://schemas.microsoft.com/office/powerpoint/2010/main" val="858339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67657"/>
          </a:xfrm>
        </p:spPr>
        <p:txBody>
          <a:bodyPr>
            <a:noAutofit/>
          </a:bodyPr>
          <a:lstStyle/>
          <a:p>
            <a:pPr algn="ctr"/>
            <a:r>
              <a:rPr lang="ru-RU" sz="2400" dirty="0"/>
              <a:t>Капитальный ремонт подразделяется на комплексный и выборочный</a:t>
            </a:r>
            <a:endParaRPr lang="ru-RU" sz="2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03631" y="1683658"/>
            <a:ext cx="8596668" cy="4430276"/>
          </a:xfrm>
        </p:spPr>
        <p:txBody>
          <a:bodyPr>
            <a:normAutofit/>
          </a:bodyPr>
          <a:lstStyle/>
          <a:p>
            <a:r>
              <a:rPr lang="ru-RU" sz="2000" i="1" dirty="0" smtClean="0"/>
              <a:t>Комплексный </a:t>
            </a:r>
            <a:r>
              <a:rPr lang="ru-RU" sz="2000" i="1" dirty="0"/>
              <a:t>капи­тальный ремонт </a:t>
            </a:r>
            <a:r>
              <a:rPr lang="ru-RU" sz="2000" dirty="0"/>
              <a:t>охватывает все здание в целом или отдельные его секции. При этом устраняют физический и моральный износ, т.е. предусматривается одновременное восстановление изношен­ных конструктивных элементов, инженерного оборудования и повышения степени благоустройства здания в целом</a:t>
            </a:r>
            <a:r>
              <a:rPr lang="ru-RU" sz="2000" dirty="0" smtClean="0"/>
              <a:t>.</a:t>
            </a:r>
          </a:p>
          <a:p>
            <a:r>
              <a:rPr lang="ru-RU" sz="2000" dirty="0"/>
              <a:t> </a:t>
            </a:r>
            <a:r>
              <a:rPr lang="ru-RU" sz="2000" i="1" dirty="0"/>
              <a:t>Выборочный капитальный ремонт </a:t>
            </a:r>
            <a:r>
              <a:rPr lang="ru-RU" sz="2000" dirty="0"/>
              <a:t>охватывает отдельные конструктивные эле­менты здания или его инженерного оборудования, при этом устраняется физический износ путем ремонта, замены и усиления конструкций и оборудования, неисправность которых может ухуд­шить состояние смежных конструкций и повлечь за собой их повреждение или разрушение.</a:t>
            </a:r>
          </a:p>
        </p:txBody>
      </p:sp>
    </p:spTree>
    <p:extLst>
      <p:ext uri="{BB962C8B-B14F-4D97-AF65-F5344CB8AC3E}">
        <p14:creationId xmlns:p14="http://schemas.microsoft.com/office/powerpoint/2010/main" val="3098450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1219" y="186646"/>
            <a:ext cx="4605867" cy="6373811"/>
          </a:xfrm>
        </p:spPr>
        <p:txBody>
          <a:bodyPr>
            <a:normAutofit lnSpcReduction="10000"/>
          </a:bodyPr>
          <a:lstStyle/>
          <a:p>
            <a:r>
              <a:rPr lang="ru-RU" sz="2400" dirty="0">
                <a:latin typeface="Times New Roman" panose="02020603050405020304" pitchFamily="18" charset="0"/>
                <a:cs typeface="Times New Roman" panose="02020603050405020304" pitchFamily="18" charset="0"/>
              </a:rPr>
              <a:t>При капитальном ремонте следует производить комплексное устранение неисправностей всех изношенных элементов здания и оборудования, смену, восстановление или замену их на бо­лее долговечные и экономичные, улучшение эксплуатационных показателей жилищного фонда, осуществление технически возможной и экономически целесообразной модернизации жилых зда­ний с установкой приборов учета тепла, воды, газа, электроэнергии и обеспечения минимального энергопотребления</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5617028" y="508000"/>
            <a:ext cx="6371771" cy="5457371"/>
          </a:xfrm>
          <a:prstGeom prst="rect">
            <a:avLst/>
          </a:prstGeom>
        </p:spPr>
      </p:pic>
    </p:spTree>
    <p:extLst>
      <p:ext uri="{BB962C8B-B14F-4D97-AF65-F5344CB8AC3E}">
        <p14:creationId xmlns:p14="http://schemas.microsoft.com/office/powerpoint/2010/main" val="978543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1563" y="201161"/>
            <a:ext cx="8596668" cy="3880773"/>
          </a:xfrm>
        </p:spPr>
        <p:txBody>
          <a:bodyPr/>
          <a:lstStyle/>
          <a:p>
            <a:endParaRPr lang="ru-RU" dirty="0" smtClean="0"/>
          </a:p>
          <a:p>
            <a:r>
              <a:rPr lang="ru-RU" dirty="0" smtClean="0"/>
              <a:t>Капитальный </a:t>
            </a:r>
            <a:r>
              <a:rPr lang="ru-RU" dirty="0"/>
              <a:t>ремонт в домах, восстановление и благоустройство которых выполнять неце­лесообразно, а также строениях, подлежащих сносу в течение ближайших 10 лет: </a:t>
            </a:r>
            <a:endParaRPr lang="ru-RU" dirty="0" smtClean="0"/>
          </a:p>
          <a:p>
            <a:r>
              <a:rPr lang="ru-RU" dirty="0" smtClean="0"/>
              <a:t>допускается </a:t>
            </a:r>
            <a:r>
              <a:rPr lang="ru-RU" dirty="0"/>
              <a:t>производить капитальный ремонт в виде исключения только в объеме, обеспечивающем безопас­ные и санитарные условия проживания в них на </a:t>
            </a:r>
            <a:r>
              <a:rPr lang="ru-RU" dirty="0" smtClean="0"/>
              <a:t>оставшийся </a:t>
            </a:r>
            <a:r>
              <a:rPr lang="ru-RU" dirty="0"/>
              <a:t>срок</a:t>
            </a:r>
            <a:r>
              <a:rPr lang="ru-RU" dirty="0" smtClean="0"/>
              <a:t>.</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25" y="2670629"/>
            <a:ext cx="7039429" cy="3824514"/>
          </a:xfrm>
          <a:prstGeom prst="rect">
            <a:avLst/>
          </a:prstGeom>
        </p:spPr>
      </p:pic>
    </p:spTree>
    <p:extLst>
      <p:ext uri="{BB962C8B-B14F-4D97-AF65-F5344CB8AC3E}">
        <p14:creationId xmlns:p14="http://schemas.microsoft.com/office/powerpoint/2010/main" val="3519204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8020" y="186646"/>
            <a:ext cx="8596668" cy="3880773"/>
          </a:xfrm>
        </p:spPr>
        <p:txBody>
          <a:bodyPr/>
          <a:lstStyle/>
          <a:p>
            <a:r>
              <a:rPr lang="ru-RU" dirty="0"/>
              <a:t>Плановые сроки начала и окончания капитального ремонта жилых зданий должны устанавливаться по нормам продолжительности капитального ремонта жилых и общественных зданий и объектов городского хозяйства.</a:t>
            </a:r>
          </a:p>
          <a:p>
            <a:r>
              <a:rPr lang="ru-RU" dirty="0" smtClean="0"/>
              <a:t>Порядок </a:t>
            </a:r>
            <a:r>
              <a:rPr lang="ru-RU" dirty="0"/>
              <a:t>разработки, объем и характер проектно-сметной документации на капитальный ремонт жилых зданий, а также сроки выдачи ее подрядной организации должны устанавливаться в соответствии с действующими документами</a:t>
            </a:r>
            <a:r>
              <a:rPr lang="ru-RU" dirty="0" smtClean="0"/>
              <a:t>.</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71" y="2438400"/>
            <a:ext cx="6966857" cy="4049486"/>
          </a:xfrm>
          <a:prstGeom prst="rect">
            <a:avLst/>
          </a:prstGeom>
        </p:spPr>
      </p:pic>
    </p:spTree>
    <p:extLst>
      <p:ext uri="{BB962C8B-B14F-4D97-AF65-F5344CB8AC3E}">
        <p14:creationId xmlns:p14="http://schemas.microsoft.com/office/powerpoint/2010/main" val="347568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Источники финансирования капитального ремонта</a:t>
            </a:r>
            <a:br>
              <a:rPr lang="ru-RU" dirty="0"/>
            </a:br>
            <a:endParaRPr lang="ru-RU" dirty="0"/>
          </a:p>
        </p:txBody>
      </p:sp>
      <p:sp>
        <p:nvSpPr>
          <p:cNvPr id="3" name="Объект 2"/>
          <p:cNvSpPr>
            <a:spLocks noGrp="1"/>
          </p:cNvSpPr>
          <p:nvPr>
            <p:ph idx="1"/>
          </p:nvPr>
        </p:nvSpPr>
        <p:spPr/>
        <p:txBody>
          <a:bodyPr/>
          <a:lstStyle/>
          <a:p>
            <a:r>
              <a:rPr lang="ru-RU" dirty="0"/>
              <a:t>Капитальный ремонт общего имущества многоквартирных домов является обязанностью собственников. Все собственники помещений (жилых и нежилых) в многоквартирном доме обязаны участвовать в финансировании ремонта общего имущества пропорционально их долям в праве общей долевой собственности на общее имущество в многоквартирном доме.</a:t>
            </a:r>
          </a:p>
        </p:txBody>
      </p:sp>
    </p:spTree>
    <p:extLst>
      <p:ext uri="{BB962C8B-B14F-4D97-AF65-F5344CB8AC3E}">
        <p14:creationId xmlns:p14="http://schemas.microsoft.com/office/powerpoint/2010/main" val="3539514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latin typeface="Times New Roman" panose="02020603050405020304" pitchFamily="18" charset="0"/>
                <a:cs typeface="Times New Roman" panose="02020603050405020304" pitchFamily="18" charset="0"/>
              </a:rPr>
              <a:t>На сегодняшний день при подготовке предложений, связанных с условиями проведения капитального ремонта, управляющей организацией </a:t>
            </a:r>
            <a:r>
              <a:rPr lang="ru-RU" sz="2000" b="1" dirty="0">
                <a:latin typeface="Times New Roman" panose="02020603050405020304" pitchFamily="18" charset="0"/>
                <a:cs typeface="Times New Roman" panose="02020603050405020304" pitchFamily="18" charset="0"/>
              </a:rPr>
              <a:t>могут быть рассмотрены следующие источники финансирования работ</a:t>
            </a:r>
            <a:r>
              <a:rPr lang="ru-RU" sz="2000" dirty="0">
                <a:latin typeface="Times New Roman" panose="02020603050405020304" pitchFamily="18" charset="0"/>
                <a:cs typeface="Times New Roman" panose="02020603050405020304" pitchFamily="18" charset="0"/>
              </a:rPr>
              <a:t>:</a:t>
            </a:r>
          </a:p>
        </p:txBody>
      </p:sp>
      <p:sp>
        <p:nvSpPr>
          <p:cNvPr id="3" name="Объект 2"/>
          <p:cNvSpPr>
            <a:spLocks noGrp="1"/>
          </p:cNvSpPr>
          <p:nvPr>
            <p:ph idx="1"/>
          </p:nvPr>
        </p:nvSpPr>
        <p:spPr>
          <a:xfrm>
            <a:off x="677334" y="1799771"/>
            <a:ext cx="8596668" cy="4760686"/>
          </a:xfrm>
        </p:spPr>
        <p:txBody>
          <a:bodyPr>
            <a:normAutofit fontScale="92500" lnSpcReduction="20000"/>
          </a:bodyPr>
          <a:lstStyle/>
          <a:p>
            <a:r>
              <a:rPr lang="ru-RU" dirty="0" smtClean="0"/>
              <a:t>  </a:t>
            </a:r>
            <a:r>
              <a:rPr lang="ru-RU" sz="2200" dirty="0">
                <a:latin typeface="Times New Roman" panose="02020603050405020304" pitchFamily="18" charset="0"/>
                <a:cs typeface="Times New Roman" panose="02020603050405020304" pitchFamily="18" charset="0"/>
              </a:rPr>
              <a:t>Д</a:t>
            </a:r>
            <a:r>
              <a:rPr lang="ru-RU" sz="2200" dirty="0" smtClean="0">
                <a:latin typeface="Times New Roman" panose="02020603050405020304" pitchFamily="18" charset="0"/>
                <a:cs typeface="Times New Roman" panose="02020603050405020304" pitchFamily="18" charset="0"/>
              </a:rPr>
              <a:t>енежные </a:t>
            </a:r>
            <a:r>
              <a:rPr lang="ru-RU" sz="2200" dirty="0">
                <a:latin typeface="Times New Roman" panose="02020603050405020304" pitchFamily="18" charset="0"/>
                <a:cs typeface="Times New Roman" panose="02020603050405020304" pitchFamily="18" charset="0"/>
              </a:rPr>
              <a:t>средства, внесенные собственниками в качестве ежемесячной платы за капитальный ремонт на момент подготовки проведения общего собрания и не израсходованные ранее на выполнение работ</a:t>
            </a:r>
            <a:r>
              <a:rPr lang="ru-RU" sz="2200" dirty="0" smtClean="0">
                <a:latin typeface="Times New Roman" panose="02020603050405020304" pitchFamily="18" charset="0"/>
                <a:cs typeface="Times New Roman" panose="02020603050405020304" pitchFamily="18" charset="0"/>
              </a:rPr>
              <a:t>;</a:t>
            </a:r>
          </a:p>
          <a:p>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Ц</a:t>
            </a:r>
            <a:r>
              <a:rPr lang="ru-RU" sz="2200" dirty="0" smtClean="0">
                <a:latin typeface="Times New Roman" panose="02020603050405020304" pitchFamily="18" charset="0"/>
                <a:cs typeface="Times New Roman" panose="02020603050405020304" pitchFamily="18" charset="0"/>
              </a:rPr>
              <a:t>елевые </a:t>
            </a:r>
            <a:r>
              <a:rPr lang="ru-RU" sz="2200" dirty="0">
                <a:latin typeface="Times New Roman" panose="02020603050405020304" pitchFamily="18" charset="0"/>
                <a:cs typeface="Times New Roman" panose="02020603050405020304" pitchFamily="18" charset="0"/>
              </a:rPr>
              <a:t>разовые взносы собственников помещений на выполнение конкретных видов ремонта в размере, определяемом решением общего собрания собственников помещений дома</a:t>
            </a:r>
            <a:r>
              <a:rPr lang="ru-RU" sz="2200" dirty="0" smtClean="0">
                <a:latin typeface="Times New Roman" panose="02020603050405020304" pitchFamily="18" charset="0"/>
                <a:cs typeface="Times New Roman" panose="02020603050405020304" pitchFamily="18" charset="0"/>
              </a:rPr>
              <a:t>;</a:t>
            </a:r>
          </a:p>
          <a:p>
            <a:r>
              <a:rPr lang="ru-RU" sz="2200" dirty="0">
                <a:latin typeface="Times New Roman" panose="02020603050405020304" pitchFamily="18" charset="0"/>
                <a:cs typeface="Times New Roman" panose="02020603050405020304" pitchFamily="18" charset="0"/>
              </a:rPr>
              <a:t>денежные средства, подлежащие внесению собственниками в качестве ежемесячной платы за капитальный ремонт в течение оставшегося срока управления многоквартирным домом. При этом собственникам может быть предложено, утвердить на общем собрании размер платы за капитальный ремонт равный или больший, чем размер платы, установленный органами местного самоуправления. В случае если стоимость работ настолько велика, что оставшегося срока управления многоквартирным домом недостаточно для полного возврата собственниками Управляющей организации средств, необходимых для выполнения работ, может быть рассмотрен вопрос о продлении срока управления многоквартирным домом, с обязательным включением данного вопроса в повестку дня общего собрания собственников;</a:t>
            </a:r>
            <a:endParaRPr lang="ru-RU"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3733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4134" y="360818"/>
            <a:ext cx="8596668" cy="5038496"/>
          </a:xfrm>
        </p:spPr>
        <p:txBody>
          <a:bodyPr>
            <a:normAutofit lnSpcReduction="10000"/>
          </a:bodyPr>
          <a:lstStyle/>
          <a:p>
            <a:r>
              <a:rPr lang="ru-RU" sz="2200" dirty="0">
                <a:latin typeface="Times New Roman" panose="02020603050405020304" pitchFamily="18" charset="0"/>
                <a:cs typeface="Times New Roman" panose="02020603050405020304" pitchFamily="18" charset="0"/>
              </a:rPr>
              <a:t>С</a:t>
            </a:r>
            <a:r>
              <a:rPr lang="ru-RU" sz="2200" dirty="0" smtClean="0">
                <a:latin typeface="Times New Roman" panose="02020603050405020304" pitchFamily="18" charset="0"/>
                <a:cs typeface="Times New Roman" panose="02020603050405020304" pitchFamily="18" charset="0"/>
              </a:rPr>
              <a:t>редства</a:t>
            </a:r>
            <a:r>
              <a:rPr lang="ru-RU" sz="2200" dirty="0">
                <a:latin typeface="Times New Roman" panose="02020603050405020304" pitchFamily="18" charset="0"/>
                <a:cs typeface="Times New Roman" panose="02020603050405020304" pitchFamily="18" charset="0"/>
              </a:rPr>
              <a:t>, выделенные из городского бюджета в порядке ст. 165 Жилищного кодекса РФ, предусматривающей, что «органы местного самоуправления могут предоставлять управляющим организациям, товариществам собственников жилья либо жилищным кооперативам или иным специализированным потребительским кооперативам бюджетные средства на капитальный ремонт многоквартирных домов в целях создания условий для управления многоквартирными домами</a:t>
            </a:r>
            <a:r>
              <a:rPr lang="ru-RU" sz="2200" dirty="0" smtClean="0">
                <a:latin typeface="Times New Roman" panose="02020603050405020304" pitchFamily="18" charset="0"/>
                <a:cs typeface="Times New Roman" panose="02020603050405020304" pitchFamily="18" charset="0"/>
              </a:rPr>
              <a:t>»</a:t>
            </a:r>
          </a:p>
          <a:p>
            <a:r>
              <a:rPr lang="ru-RU" sz="2200" dirty="0">
                <a:latin typeface="Times New Roman" panose="02020603050405020304" pitchFamily="18" charset="0"/>
                <a:cs typeface="Times New Roman" panose="02020603050405020304" pitchFamily="18" charset="0"/>
              </a:rPr>
              <a:t>Фонд содействия реформированию жилищно-коммунального хозяйства</a:t>
            </a:r>
          </a:p>
          <a:p>
            <a:pPr marL="0" indent="0">
              <a:buNone/>
            </a:pPr>
            <a:r>
              <a:rPr lang="ru-RU" sz="2200" dirty="0">
                <a:latin typeface="Times New Roman" panose="02020603050405020304" pitchFamily="18" charset="0"/>
                <a:cs typeface="Times New Roman" panose="02020603050405020304" pitchFamily="18" charset="0"/>
              </a:rPr>
              <a:t>Отдельно стоит остановиться на финансировании капитального ремонта многоквартирных домов за счет долевого участия Фонда содействия реформированию жилищно-коммунального хозяйства, бюджетов субъекта РФ и муниципальных образований, а также средств собственников жилых помещений</a:t>
            </a:r>
            <a:r>
              <a:rPr lang="ru-RU" dirty="0"/>
              <a:t>.</a:t>
            </a:r>
          </a:p>
          <a:p>
            <a:endParaRPr lang="ru-RU" dirty="0"/>
          </a:p>
        </p:txBody>
      </p:sp>
    </p:spTree>
    <p:extLst>
      <p:ext uri="{BB962C8B-B14F-4D97-AF65-F5344CB8AC3E}">
        <p14:creationId xmlns:p14="http://schemas.microsoft.com/office/powerpoint/2010/main" val="1978817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137</TotalTime>
  <Words>563</Words>
  <Application>Microsoft Office PowerPoint</Application>
  <PresentationFormat>Произвольный</PresentationFormat>
  <Paragraphs>28</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Грань</vt:lpstr>
      <vt:lpstr>Организация и планирование капитального ремонта. </vt:lpstr>
      <vt:lpstr>Презентация PowerPoint</vt:lpstr>
      <vt:lpstr>Капитальный ремонт подразделяется на комплексный и выборочный</vt:lpstr>
      <vt:lpstr>Презентация PowerPoint</vt:lpstr>
      <vt:lpstr>Презентация PowerPoint</vt:lpstr>
      <vt:lpstr>Презентация PowerPoint</vt:lpstr>
      <vt:lpstr>Источники финансирования капитального ремонта </vt:lpstr>
      <vt:lpstr>На сегодняшний день при подготовке предложений, связанных с условиями проведения капитального ремонта, управляющей организацией могут быть рассмотрены следующие источники финансирования работ:</vt:lpstr>
      <vt:lpstr>Презентация PowerPoint</vt:lpstr>
      <vt:lpstr>Организация технического обслуживания жилых зданий, планируемых на капи­тальный ремонт.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и планирование капитального ремонта. </dc:title>
  <dc:creator>Иван</dc:creator>
  <cp:lastModifiedBy>Масевнина</cp:lastModifiedBy>
  <cp:revision>10</cp:revision>
  <dcterms:created xsi:type="dcterms:W3CDTF">2024-10-22T15:09:41Z</dcterms:created>
  <dcterms:modified xsi:type="dcterms:W3CDTF">2024-10-25T11:16:51Z</dcterms:modified>
</cp:coreProperties>
</file>