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341" r:id="rId3"/>
    <p:sldId id="302" r:id="rId4"/>
    <p:sldId id="344" r:id="rId5"/>
    <p:sldId id="343" r:id="rId6"/>
    <p:sldId id="308" r:id="rId7"/>
    <p:sldId id="309" r:id="rId8"/>
    <p:sldId id="311" r:id="rId9"/>
    <p:sldId id="334" r:id="rId10"/>
    <p:sldId id="383" r:id="rId11"/>
    <p:sldId id="313" r:id="rId12"/>
    <p:sldId id="326" r:id="rId13"/>
    <p:sldId id="328" r:id="rId14"/>
    <p:sldId id="342" r:id="rId15"/>
    <p:sldId id="329" r:id="rId16"/>
    <p:sldId id="327" r:id="rId17"/>
    <p:sldId id="354" r:id="rId18"/>
    <p:sldId id="355" r:id="rId19"/>
    <p:sldId id="351" r:id="rId20"/>
    <p:sldId id="356" r:id="rId21"/>
    <p:sldId id="380" r:id="rId22"/>
    <p:sldId id="357" r:id="rId23"/>
    <p:sldId id="359" r:id="rId24"/>
    <p:sldId id="378" r:id="rId25"/>
    <p:sldId id="361" r:id="rId26"/>
    <p:sldId id="362" r:id="rId27"/>
    <p:sldId id="374" r:id="rId28"/>
    <p:sldId id="379" r:id="rId29"/>
    <p:sldId id="366" r:id="rId30"/>
    <p:sldId id="367" r:id="rId31"/>
    <p:sldId id="368" r:id="rId32"/>
    <p:sldId id="363" r:id="rId33"/>
    <p:sldId id="385" r:id="rId34"/>
    <p:sldId id="364" r:id="rId35"/>
    <p:sldId id="370" r:id="rId36"/>
    <p:sldId id="371" r:id="rId37"/>
    <p:sldId id="375" r:id="rId38"/>
    <p:sldId id="381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3" autoAdjust="0"/>
    <p:restoredTop sz="94660"/>
  </p:normalViewPr>
  <p:slideViewPr>
    <p:cSldViewPr>
      <p:cViewPr varScale="1">
        <p:scale>
          <a:sx n="97" d="100"/>
          <a:sy n="97" d="100"/>
        </p:scale>
        <p:origin x="-3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A49318-C5BF-4987-8931-B2F483951903}" type="doc">
      <dgm:prSet loTypeId="urn:microsoft.com/office/officeart/2005/8/layout/radial4" loCatId="relationship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C6890231-E1E1-45CB-9106-93DE51261B73}">
      <dgm:prSet phldrT="[Текст]" custT="1"/>
      <dgm:spPr/>
      <dgm:t>
        <a:bodyPr/>
        <a:lstStyle/>
        <a:p>
          <a:r>
            <a:rPr lang="ru-RU" sz="3200" dirty="0" smtClean="0"/>
            <a:t>Исполнитель</a:t>
          </a:r>
          <a:endParaRPr lang="ru-RU" sz="3200" dirty="0"/>
        </a:p>
      </dgm:t>
    </dgm:pt>
    <dgm:pt modelId="{750B69AC-4A27-44EF-AD2A-BAE069EA8816}" type="parTrans" cxnId="{9E200F60-63E1-4C87-99CB-55583F9B9C42}">
      <dgm:prSet/>
      <dgm:spPr/>
      <dgm:t>
        <a:bodyPr/>
        <a:lstStyle/>
        <a:p>
          <a:endParaRPr lang="ru-RU"/>
        </a:p>
      </dgm:t>
    </dgm:pt>
    <dgm:pt modelId="{CCB1571F-C059-4B58-9D28-57DEDFA20780}" type="sibTrans" cxnId="{9E200F60-63E1-4C87-99CB-55583F9B9C42}">
      <dgm:prSet/>
      <dgm:spPr/>
      <dgm:t>
        <a:bodyPr/>
        <a:lstStyle/>
        <a:p>
          <a:endParaRPr lang="ru-RU"/>
        </a:p>
      </dgm:t>
    </dgm:pt>
    <dgm:pt modelId="{FE0F135F-84AF-4B37-AB3A-62139AD1E83E}">
      <dgm:prSet phldrT="[Текст]" custT="1"/>
      <dgm:spPr/>
      <dgm:t>
        <a:bodyPr/>
        <a:lstStyle/>
        <a:p>
          <a:r>
            <a:rPr lang="ru-RU" sz="2800" dirty="0" smtClean="0"/>
            <a:t>Среда исполнителя</a:t>
          </a:r>
          <a:endParaRPr lang="ru-RU" sz="2800" dirty="0"/>
        </a:p>
      </dgm:t>
    </dgm:pt>
    <dgm:pt modelId="{2CEE8C41-E4BB-4A95-8FA8-2B456E1A963F}" type="parTrans" cxnId="{9DE0E05C-8FB7-4D16-9AF4-9A3AB38901B0}">
      <dgm:prSet/>
      <dgm:spPr/>
      <dgm:t>
        <a:bodyPr/>
        <a:lstStyle/>
        <a:p>
          <a:endParaRPr lang="ru-RU"/>
        </a:p>
      </dgm:t>
    </dgm:pt>
    <dgm:pt modelId="{D32B8AF6-DE12-425F-8C5C-0464DB2C1D1C}" type="sibTrans" cxnId="{9DE0E05C-8FB7-4D16-9AF4-9A3AB38901B0}">
      <dgm:prSet/>
      <dgm:spPr/>
      <dgm:t>
        <a:bodyPr/>
        <a:lstStyle/>
        <a:p>
          <a:endParaRPr lang="ru-RU"/>
        </a:p>
      </dgm:t>
    </dgm:pt>
    <dgm:pt modelId="{23B20632-19E4-4AD5-94F9-27DF5DB469F0}">
      <dgm:prSet phldrT="[Текст]" custT="1"/>
      <dgm:spPr/>
      <dgm:t>
        <a:bodyPr/>
        <a:lstStyle/>
        <a:p>
          <a:r>
            <a:rPr lang="ru-RU" sz="2800" dirty="0" smtClean="0"/>
            <a:t>Система команд исполнителя </a:t>
          </a:r>
          <a:r>
            <a:rPr lang="ru-RU" sz="3200" dirty="0" smtClean="0"/>
            <a:t>(СКИ) </a:t>
          </a:r>
          <a:endParaRPr lang="ru-RU" sz="3200" dirty="0"/>
        </a:p>
      </dgm:t>
    </dgm:pt>
    <dgm:pt modelId="{98808E99-8FDB-4E57-A651-0ECD0205C23C}" type="parTrans" cxnId="{864E4DDA-497A-4731-BC67-652BE124B82C}">
      <dgm:prSet/>
      <dgm:spPr/>
      <dgm:t>
        <a:bodyPr/>
        <a:lstStyle/>
        <a:p>
          <a:endParaRPr lang="ru-RU"/>
        </a:p>
      </dgm:t>
    </dgm:pt>
    <dgm:pt modelId="{EB2B5EFA-541B-4E02-AE19-F774C0FBBD98}" type="sibTrans" cxnId="{864E4DDA-497A-4731-BC67-652BE124B82C}">
      <dgm:prSet/>
      <dgm:spPr/>
      <dgm:t>
        <a:bodyPr/>
        <a:lstStyle/>
        <a:p>
          <a:endParaRPr lang="ru-RU"/>
        </a:p>
      </dgm:t>
    </dgm:pt>
    <dgm:pt modelId="{C488C5D4-C340-401F-BD30-234E6C1B3558}">
      <dgm:prSet phldrT="[Текст]" custT="1"/>
      <dgm:spPr/>
      <dgm:t>
        <a:bodyPr/>
        <a:lstStyle/>
        <a:p>
          <a:r>
            <a:rPr lang="ru-RU" sz="2800" dirty="0" smtClean="0"/>
            <a:t>Система отказов (ошибок) исполнителя</a:t>
          </a:r>
          <a:endParaRPr lang="ru-RU" sz="2800" dirty="0"/>
        </a:p>
      </dgm:t>
    </dgm:pt>
    <dgm:pt modelId="{707789ED-0566-4012-A246-82365086CCE1}" type="parTrans" cxnId="{19014D6F-D2DF-4418-B9D8-53A11EA5CB17}">
      <dgm:prSet/>
      <dgm:spPr/>
      <dgm:t>
        <a:bodyPr/>
        <a:lstStyle/>
        <a:p>
          <a:endParaRPr lang="ru-RU"/>
        </a:p>
      </dgm:t>
    </dgm:pt>
    <dgm:pt modelId="{0977FF0B-E8BB-4918-9503-E3DEA19F87AC}" type="sibTrans" cxnId="{19014D6F-D2DF-4418-B9D8-53A11EA5CB17}">
      <dgm:prSet/>
      <dgm:spPr/>
      <dgm:t>
        <a:bodyPr/>
        <a:lstStyle/>
        <a:p>
          <a:endParaRPr lang="ru-RU"/>
        </a:p>
      </dgm:t>
    </dgm:pt>
    <dgm:pt modelId="{AC4C8823-A8EC-401C-A68D-F2EF4A1AFDD6}" type="pres">
      <dgm:prSet presAssocID="{4EA49318-C5BF-4987-8931-B2F48395190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B85D7E2-9B3D-49A0-A78B-33E7237BB8B3}" type="pres">
      <dgm:prSet presAssocID="{C6890231-E1E1-45CB-9106-93DE51261B73}" presName="centerShape" presStyleLbl="node0" presStyleIdx="0" presStyleCnt="1" custScaleX="122837" custScaleY="115152" custLinFactNeighborX="150" custLinFactNeighborY="344"/>
      <dgm:spPr/>
      <dgm:t>
        <a:bodyPr/>
        <a:lstStyle/>
        <a:p>
          <a:endParaRPr lang="ru-RU"/>
        </a:p>
      </dgm:t>
    </dgm:pt>
    <dgm:pt modelId="{CDCC2D71-06A8-40BA-B759-80E9BF13E8D0}" type="pres">
      <dgm:prSet presAssocID="{2CEE8C41-E4BB-4A95-8FA8-2B456E1A963F}" presName="parTrans" presStyleLbl="bgSibTrans2D1" presStyleIdx="0" presStyleCnt="3"/>
      <dgm:spPr/>
      <dgm:t>
        <a:bodyPr/>
        <a:lstStyle/>
        <a:p>
          <a:endParaRPr lang="ru-RU"/>
        </a:p>
      </dgm:t>
    </dgm:pt>
    <dgm:pt modelId="{772E633A-E976-45E7-9354-002C9D960CE2}" type="pres">
      <dgm:prSet presAssocID="{FE0F135F-84AF-4B37-AB3A-62139AD1E83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8E3C64-D1FB-4803-988B-9C478F245A2B}" type="pres">
      <dgm:prSet presAssocID="{98808E99-8FDB-4E57-A651-0ECD0205C23C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F838D1F4-567B-4426-A200-C5A763901B76}" type="pres">
      <dgm:prSet presAssocID="{23B20632-19E4-4AD5-94F9-27DF5DB469F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1F8B14-8ABF-475E-99F2-8E229BA0E9B5}" type="pres">
      <dgm:prSet presAssocID="{707789ED-0566-4012-A246-82365086CCE1}" presName="parTrans" presStyleLbl="bgSibTrans2D1" presStyleIdx="2" presStyleCnt="3"/>
      <dgm:spPr/>
      <dgm:t>
        <a:bodyPr/>
        <a:lstStyle/>
        <a:p>
          <a:endParaRPr lang="ru-RU"/>
        </a:p>
      </dgm:t>
    </dgm:pt>
    <dgm:pt modelId="{147736B6-9B2E-48BD-BEFD-B86F21F7B984}" type="pres">
      <dgm:prSet presAssocID="{C488C5D4-C340-401F-BD30-234E6C1B355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EC69C00-0FDF-4BE6-B46E-B335244A5F98}" type="presOf" srcId="{4EA49318-C5BF-4987-8931-B2F483951903}" destId="{AC4C8823-A8EC-401C-A68D-F2EF4A1AFDD6}" srcOrd="0" destOrd="0" presId="urn:microsoft.com/office/officeart/2005/8/layout/radial4"/>
    <dgm:cxn modelId="{9E200F60-63E1-4C87-99CB-55583F9B9C42}" srcId="{4EA49318-C5BF-4987-8931-B2F483951903}" destId="{C6890231-E1E1-45CB-9106-93DE51261B73}" srcOrd="0" destOrd="0" parTransId="{750B69AC-4A27-44EF-AD2A-BAE069EA8816}" sibTransId="{CCB1571F-C059-4B58-9D28-57DEDFA20780}"/>
    <dgm:cxn modelId="{CF5BFF79-8D54-43EB-838F-ED5C088FC3F2}" type="presOf" srcId="{2CEE8C41-E4BB-4A95-8FA8-2B456E1A963F}" destId="{CDCC2D71-06A8-40BA-B759-80E9BF13E8D0}" srcOrd="0" destOrd="0" presId="urn:microsoft.com/office/officeart/2005/8/layout/radial4"/>
    <dgm:cxn modelId="{9DE0E05C-8FB7-4D16-9AF4-9A3AB38901B0}" srcId="{C6890231-E1E1-45CB-9106-93DE51261B73}" destId="{FE0F135F-84AF-4B37-AB3A-62139AD1E83E}" srcOrd="0" destOrd="0" parTransId="{2CEE8C41-E4BB-4A95-8FA8-2B456E1A963F}" sibTransId="{D32B8AF6-DE12-425F-8C5C-0464DB2C1D1C}"/>
    <dgm:cxn modelId="{CB494B52-7488-41C4-9C62-526D5832A54C}" type="presOf" srcId="{C6890231-E1E1-45CB-9106-93DE51261B73}" destId="{7B85D7E2-9B3D-49A0-A78B-33E7237BB8B3}" srcOrd="0" destOrd="0" presId="urn:microsoft.com/office/officeart/2005/8/layout/radial4"/>
    <dgm:cxn modelId="{864E4DDA-497A-4731-BC67-652BE124B82C}" srcId="{C6890231-E1E1-45CB-9106-93DE51261B73}" destId="{23B20632-19E4-4AD5-94F9-27DF5DB469F0}" srcOrd="1" destOrd="0" parTransId="{98808E99-8FDB-4E57-A651-0ECD0205C23C}" sibTransId="{EB2B5EFA-541B-4E02-AE19-F774C0FBBD98}"/>
    <dgm:cxn modelId="{DF8FE378-D416-4690-9D1F-F98501300BC0}" type="presOf" srcId="{98808E99-8FDB-4E57-A651-0ECD0205C23C}" destId="{FD8E3C64-D1FB-4803-988B-9C478F245A2B}" srcOrd="0" destOrd="0" presId="urn:microsoft.com/office/officeart/2005/8/layout/radial4"/>
    <dgm:cxn modelId="{19014D6F-D2DF-4418-B9D8-53A11EA5CB17}" srcId="{C6890231-E1E1-45CB-9106-93DE51261B73}" destId="{C488C5D4-C340-401F-BD30-234E6C1B3558}" srcOrd="2" destOrd="0" parTransId="{707789ED-0566-4012-A246-82365086CCE1}" sibTransId="{0977FF0B-E8BB-4918-9503-E3DEA19F87AC}"/>
    <dgm:cxn modelId="{4C310D7F-5740-4527-8D0B-8149E3E51D12}" type="presOf" srcId="{C488C5D4-C340-401F-BD30-234E6C1B3558}" destId="{147736B6-9B2E-48BD-BEFD-B86F21F7B984}" srcOrd="0" destOrd="0" presId="urn:microsoft.com/office/officeart/2005/8/layout/radial4"/>
    <dgm:cxn modelId="{4A25F328-2E40-49E9-A5BF-11D8C70130A3}" type="presOf" srcId="{707789ED-0566-4012-A246-82365086CCE1}" destId="{391F8B14-8ABF-475E-99F2-8E229BA0E9B5}" srcOrd="0" destOrd="0" presId="urn:microsoft.com/office/officeart/2005/8/layout/radial4"/>
    <dgm:cxn modelId="{7EE4FB17-0251-4A44-809F-9EAF48E19D5A}" type="presOf" srcId="{FE0F135F-84AF-4B37-AB3A-62139AD1E83E}" destId="{772E633A-E976-45E7-9354-002C9D960CE2}" srcOrd="0" destOrd="0" presId="urn:microsoft.com/office/officeart/2005/8/layout/radial4"/>
    <dgm:cxn modelId="{FA433774-0F65-4C73-9A75-4766B8D7BD6F}" type="presOf" srcId="{23B20632-19E4-4AD5-94F9-27DF5DB469F0}" destId="{F838D1F4-567B-4426-A200-C5A763901B76}" srcOrd="0" destOrd="0" presId="urn:microsoft.com/office/officeart/2005/8/layout/radial4"/>
    <dgm:cxn modelId="{18F217BD-C757-4710-A75F-6968C5B14C3B}" type="presParOf" srcId="{AC4C8823-A8EC-401C-A68D-F2EF4A1AFDD6}" destId="{7B85D7E2-9B3D-49A0-A78B-33E7237BB8B3}" srcOrd="0" destOrd="0" presId="urn:microsoft.com/office/officeart/2005/8/layout/radial4"/>
    <dgm:cxn modelId="{4D87FAEC-C65E-4B92-9087-2F79D03D9553}" type="presParOf" srcId="{AC4C8823-A8EC-401C-A68D-F2EF4A1AFDD6}" destId="{CDCC2D71-06A8-40BA-B759-80E9BF13E8D0}" srcOrd="1" destOrd="0" presId="urn:microsoft.com/office/officeart/2005/8/layout/radial4"/>
    <dgm:cxn modelId="{42BF9D5C-F1C9-4BD4-86F9-E4F90217762F}" type="presParOf" srcId="{AC4C8823-A8EC-401C-A68D-F2EF4A1AFDD6}" destId="{772E633A-E976-45E7-9354-002C9D960CE2}" srcOrd="2" destOrd="0" presId="urn:microsoft.com/office/officeart/2005/8/layout/radial4"/>
    <dgm:cxn modelId="{1D691DC2-6600-4935-A0AF-75BA67B618CB}" type="presParOf" srcId="{AC4C8823-A8EC-401C-A68D-F2EF4A1AFDD6}" destId="{FD8E3C64-D1FB-4803-988B-9C478F245A2B}" srcOrd="3" destOrd="0" presId="urn:microsoft.com/office/officeart/2005/8/layout/radial4"/>
    <dgm:cxn modelId="{92B4F0B8-A06D-446E-BB2C-B204AFA16637}" type="presParOf" srcId="{AC4C8823-A8EC-401C-A68D-F2EF4A1AFDD6}" destId="{F838D1F4-567B-4426-A200-C5A763901B76}" srcOrd="4" destOrd="0" presId="urn:microsoft.com/office/officeart/2005/8/layout/radial4"/>
    <dgm:cxn modelId="{D9C4481C-0F5B-400D-9E97-CE1349C9E48F}" type="presParOf" srcId="{AC4C8823-A8EC-401C-A68D-F2EF4A1AFDD6}" destId="{391F8B14-8ABF-475E-99F2-8E229BA0E9B5}" srcOrd="5" destOrd="0" presId="urn:microsoft.com/office/officeart/2005/8/layout/radial4"/>
    <dgm:cxn modelId="{7CCB8D7E-72A3-4FD1-8853-278501F34AB7}" type="presParOf" srcId="{AC4C8823-A8EC-401C-A68D-F2EF4A1AFDD6}" destId="{147736B6-9B2E-48BD-BEFD-B86F21F7B984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8F8A08B-6AB0-4F0B-9A9D-6D5649969D00}" type="doc">
      <dgm:prSet loTypeId="urn:microsoft.com/office/officeart/2005/8/layout/orgChart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C067983D-8654-4E08-937B-180B58586D3D}">
      <dgm:prSet phldrT="[Текст]" custT="1"/>
      <dgm:spPr/>
      <dgm:t>
        <a:bodyPr/>
        <a:lstStyle/>
        <a:p>
          <a:r>
            <a:rPr lang="ru-RU" sz="4400" b="1" i="1" dirty="0" smtClean="0"/>
            <a:t>Типы исполнителей</a:t>
          </a:r>
          <a:endParaRPr lang="ru-RU" sz="4400" dirty="0"/>
        </a:p>
      </dgm:t>
    </dgm:pt>
    <dgm:pt modelId="{E7041773-8041-4710-BD71-6041B475478B}" type="parTrans" cxnId="{EDB4764D-2774-4386-BEB8-215CA87401C1}">
      <dgm:prSet/>
      <dgm:spPr/>
      <dgm:t>
        <a:bodyPr/>
        <a:lstStyle/>
        <a:p>
          <a:endParaRPr lang="ru-RU"/>
        </a:p>
      </dgm:t>
    </dgm:pt>
    <dgm:pt modelId="{D0B4B8E3-3619-41B4-97CD-F557962525B0}" type="sibTrans" cxnId="{EDB4764D-2774-4386-BEB8-215CA87401C1}">
      <dgm:prSet/>
      <dgm:spPr/>
      <dgm:t>
        <a:bodyPr/>
        <a:lstStyle/>
        <a:p>
          <a:endParaRPr lang="ru-RU"/>
        </a:p>
      </dgm:t>
    </dgm:pt>
    <dgm:pt modelId="{4B57657F-0F22-4CB7-8240-28E15DDB61D2}">
      <dgm:prSet phldrT="[Текст]" custT="1"/>
      <dgm:spPr/>
      <dgm:t>
        <a:bodyPr/>
        <a:lstStyle/>
        <a:p>
          <a:r>
            <a:rPr lang="ru-RU" sz="3600" dirty="0" smtClean="0"/>
            <a:t>Формальные</a:t>
          </a:r>
          <a:endParaRPr lang="ru-RU" sz="3600" dirty="0"/>
        </a:p>
      </dgm:t>
    </dgm:pt>
    <dgm:pt modelId="{45F67408-71AD-44AE-A040-BD59B2AF5B76}" type="parTrans" cxnId="{2EB6AE3A-C59B-467A-9521-8F3290DCF4A5}">
      <dgm:prSet/>
      <dgm:spPr/>
      <dgm:t>
        <a:bodyPr/>
        <a:lstStyle/>
        <a:p>
          <a:endParaRPr lang="ru-RU"/>
        </a:p>
      </dgm:t>
    </dgm:pt>
    <dgm:pt modelId="{AE075EC6-83DB-4AB3-A5A2-4D9E4B4E6EC1}" type="sibTrans" cxnId="{2EB6AE3A-C59B-467A-9521-8F3290DCF4A5}">
      <dgm:prSet/>
      <dgm:spPr/>
      <dgm:t>
        <a:bodyPr/>
        <a:lstStyle/>
        <a:p>
          <a:endParaRPr lang="ru-RU"/>
        </a:p>
      </dgm:t>
    </dgm:pt>
    <dgm:pt modelId="{335D1255-6DED-4E47-A88D-499F5F937305}">
      <dgm:prSet phldrT="[Текст]" custT="1"/>
      <dgm:spPr/>
      <dgm:t>
        <a:bodyPr/>
        <a:lstStyle/>
        <a:p>
          <a:r>
            <a:rPr lang="ru-RU" sz="3600" dirty="0" smtClean="0"/>
            <a:t>Не формальные</a:t>
          </a:r>
          <a:endParaRPr lang="ru-RU" sz="3600" dirty="0"/>
        </a:p>
      </dgm:t>
    </dgm:pt>
    <dgm:pt modelId="{D6D29BD0-3903-4654-A444-60F1F6A60CF5}" type="parTrans" cxnId="{E22C05E6-D4C1-4EB6-A820-C6D782BAC46D}">
      <dgm:prSet/>
      <dgm:spPr/>
      <dgm:t>
        <a:bodyPr/>
        <a:lstStyle/>
        <a:p>
          <a:endParaRPr lang="ru-RU"/>
        </a:p>
      </dgm:t>
    </dgm:pt>
    <dgm:pt modelId="{23F5D564-93F5-4669-A271-DC81AF2D44C1}" type="sibTrans" cxnId="{E22C05E6-D4C1-4EB6-A820-C6D782BAC46D}">
      <dgm:prSet/>
      <dgm:spPr/>
      <dgm:t>
        <a:bodyPr/>
        <a:lstStyle/>
        <a:p>
          <a:endParaRPr lang="ru-RU"/>
        </a:p>
      </dgm:t>
    </dgm:pt>
    <dgm:pt modelId="{15A2206D-ACC0-48FE-AEF6-A95AECD394A7}" type="pres">
      <dgm:prSet presAssocID="{28F8A08B-6AB0-4F0B-9A9D-6D5649969D0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34E6424-8D6B-43B7-83FC-E6E1B58E984F}" type="pres">
      <dgm:prSet presAssocID="{C067983D-8654-4E08-937B-180B58586D3D}" presName="hierRoot1" presStyleCnt="0">
        <dgm:presLayoutVars>
          <dgm:hierBranch val="init"/>
        </dgm:presLayoutVars>
      </dgm:prSet>
      <dgm:spPr/>
    </dgm:pt>
    <dgm:pt modelId="{A6E5EF87-F17D-4F98-9B1D-6C77298952E7}" type="pres">
      <dgm:prSet presAssocID="{C067983D-8654-4E08-937B-180B58586D3D}" presName="rootComposite1" presStyleCnt="0"/>
      <dgm:spPr/>
    </dgm:pt>
    <dgm:pt modelId="{1A7FFD12-0E97-40CE-A372-EB48C44B4616}" type="pres">
      <dgm:prSet presAssocID="{C067983D-8654-4E08-937B-180B58586D3D}" presName="rootText1" presStyleLbl="node0" presStyleIdx="0" presStyleCnt="1" custScaleX="154217" custScaleY="6361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AC499BC-2027-45BA-ABEF-943DB760FEBB}" type="pres">
      <dgm:prSet presAssocID="{C067983D-8654-4E08-937B-180B58586D3D}" presName="rootConnector1" presStyleLbl="node1" presStyleIdx="0" presStyleCnt="0"/>
      <dgm:spPr/>
      <dgm:t>
        <a:bodyPr/>
        <a:lstStyle/>
        <a:p>
          <a:endParaRPr lang="ru-RU"/>
        </a:p>
      </dgm:t>
    </dgm:pt>
    <dgm:pt modelId="{2341D0F1-4F2E-49A5-AD97-CE319D9E3BB1}" type="pres">
      <dgm:prSet presAssocID="{C067983D-8654-4E08-937B-180B58586D3D}" presName="hierChild2" presStyleCnt="0"/>
      <dgm:spPr/>
    </dgm:pt>
    <dgm:pt modelId="{D7B16A96-B96D-4A74-911F-3B9278DCE0C4}" type="pres">
      <dgm:prSet presAssocID="{45F67408-71AD-44AE-A040-BD59B2AF5B76}" presName="Name37" presStyleLbl="parChTrans1D2" presStyleIdx="0" presStyleCnt="2"/>
      <dgm:spPr/>
      <dgm:t>
        <a:bodyPr/>
        <a:lstStyle/>
        <a:p>
          <a:endParaRPr lang="ru-RU"/>
        </a:p>
      </dgm:t>
    </dgm:pt>
    <dgm:pt modelId="{4187BA25-D1D9-42C1-82D6-A39A3459BD69}" type="pres">
      <dgm:prSet presAssocID="{4B57657F-0F22-4CB7-8240-28E15DDB61D2}" presName="hierRoot2" presStyleCnt="0">
        <dgm:presLayoutVars>
          <dgm:hierBranch val="init"/>
        </dgm:presLayoutVars>
      </dgm:prSet>
      <dgm:spPr/>
    </dgm:pt>
    <dgm:pt modelId="{CDE98A42-C955-427D-BB14-14179A9DFF02}" type="pres">
      <dgm:prSet presAssocID="{4B57657F-0F22-4CB7-8240-28E15DDB61D2}" presName="rootComposite" presStyleCnt="0"/>
      <dgm:spPr/>
    </dgm:pt>
    <dgm:pt modelId="{E3C22128-6A37-4A98-8EC8-27A9357B3746}" type="pres">
      <dgm:prSet presAssocID="{4B57657F-0F22-4CB7-8240-28E15DDB61D2}" presName="rootText" presStyleLbl="node2" presStyleIdx="0" presStyleCnt="2" custScaleY="6565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E113C9C-48A4-44AD-9991-676746BD47A8}" type="pres">
      <dgm:prSet presAssocID="{4B57657F-0F22-4CB7-8240-28E15DDB61D2}" presName="rootConnector" presStyleLbl="node2" presStyleIdx="0" presStyleCnt="2"/>
      <dgm:spPr/>
      <dgm:t>
        <a:bodyPr/>
        <a:lstStyle/>
        <a:p>
          <a:endParaRPr lang="ru-RU"/>
        </a:p>
      </dgm:t>
    </dgm:pt>
    <dgm:pt modelId="{F21CB1F0-9863-4131-B787-481AC049EE88}" type="pres">
      <dgm:prSet presAssocID="{4B57657F-0F22-4CB7-8240-28E15DDB61D2}" presName="hierChild4" presStyleCnt="0"/>
      <dgm:spPr/>
    </dgm:pt>
    <dgm:pt modelId="{B6B107AF-DCC0-4666-AAAE-A91D81314DB5}" type="pres">
      <dgm:prSet presAssocID="{4B57657F-0F22-4CB7-8240-28E15DDB61D2}" presName="hierChild5" presStyleCnt="0"/>
      <dgm:spPr/>
    </dgm:pt>
    <dgm:pt modelId="{F7EB33DD-D508-468F-895C-52CFD779A135}" type="pres">
      <dgm:prSet presAssocID="{D6D29BD0-3903-4654-A444-60F1F6A60CF5}" presName="Name37" presStyleLbl="parChTrans1D2" presStyleIdx="1" presStyleCnt="2"/>
      <dgm:spPr/>
      <dgm:t>
        <a:bodyPr/>
        <a:lstStyle/>
        <a:p>
          <a:endParaRPr lang="ru-RU"/>
        </a:p>
      </dgm:t>
    </dgm:pt>
    <dgm:pt modelId="{4D92FE89-E4C2-4796-98CC-D6EA409E7308}" type="pres">
      <dgm:prSet presAssocID="{335D1255-6DED-4E47-A88D-499F5F937305}" presName="hierRoot2" presStyleCnt="0">
        <dgm:presLayoutVars>
          <dgm:hierBranch val="init"/>
        </dgm:presLayoutVars>
      </dgm:prSet>
      <dgm:spPr/>
    </dgm:pt>
    <dgm:pt modelId="{EBD5C878-CD61-4C37-AEE7-E8C044F131B7}" type="pres">
      <dgm:prSet presAssocID="{335D1255-6DED-4E47-A88D-499F5F937305}" presName="rootComposite" presStyleCnt="0"/>
      <dgm:spPr/>
    </dgm:pt>
    <dgm:pt modelId="{6166CD99-EC65-4FEA-9FF3-8C483AD9BCEC}" type="pres">
      <dgm:prSet presAssocID="{335D1255-6DED-4E47-A88D-499F5F937305}" presName="rootText" presStyleLbl="node2" presStyleIdx="1" presStyleCnt="2" custScaleY="6565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D50FA84-DDDF-4EA8-87D4-C4557A348B13}" type="pres">
      <dgm:prSet presAssocID="{335D1255-6DED-4E47-A88D-499F5F937305}" presName="rootConnector" presStyleLbl="node2" presStyleIdx="1" presStyleCnt="2"/>
      <dgm:spPr/>
      <dgm:t>
        <a:bodyPr/>
        <a:lstStyle/>
        <a:p>
          <a:endParaRPr lang="ru-RU"/>
        </a:p>
      </dgm:t>
    </dgm:pt>
    <dgm:pt modelId="{4A531058-EA93-4DDD-A51C-C0D34557DF1B}" type="pres">
      <dgm:prSet presAssocID="{335D1255-6DED-4E47-A88D-499F5F937305}" presName="hierChild4" presStyleCnt="0"/>
      <dgm:spPr/>
    </dgm:pt>
    <dgm:pt modelId="{6152E78D-DE1C-4AA6-84EE-7656950740FD}" type="pres">
      <dgm:prSet presAssocID="{335D1255-6DED-4E47-A88D-499F5F937305}" presName="hierChild5" presStyleCnt="0"/>
      <dgm:spPr/>
    </dgm:pt>
    <dgm:pt modelId="{B8E9022B-BEF4-4A41-9597-B28995BD18B7}" type="pres">
      <dgm:prSet presAssocID="{C067983D-8654-4E08-937B-180B58586D3D}" presName="hierChild3" presStyleCnt="0"/>
      <dgm:spPr/>
    </dgm:pt>
  </dgm:ptLst>
  <dgm:cxnLst>
    <dgm:cxn modelId="{90C558C8-C088-4B53-9734-947906118BE6}" type="presOf" srcId="{4B57657F-0F22-4CB7-8240-28E15DDB61D2}" destId="{FE113C9C-48A4-44AD-9991-676746BD47A8}" srcOrd="1" destOrd="0" presId="urn:microsoft.com/office/officeart/2005/8/layout/orgChart1"/>
    <dgm:cxn modelId="{EDB4764D-2774-4386-BEB8-215CA87401C1}" srcId="{28F8A08B-6AB0-4F0B-9A9D-6D5649969D00}" destId="{C067983D-8654-4E08-937B-180B58586D3D}" srcOrd="0" destOrd="0" parTransId="{E7041773-8041-4710-BD71-6041B475478B}" sibTransId="{D0B4B8E3-3619-41B4-97CD-F557962525B0}"/>
    <dgm:cxn modelId="{203EACE4-304F-445D-A59E-5E887C9E5F24}" type="presOf" srcId="{C067983D-8654-4E08-937B-180B58586D3D}" destId="{1A7FFD12-0E97-40CE-A372-EB48C44B4616}" srcOrd="0" destOrd="0" presId="urn:microsoft.com/office/officeart/2005/8/layout/orgChart1"/>
    <dgm:cxn modelId="{BA5673C9-1104-40B6-971D-ACB785F7A672}" type="presOf" srcId="{45F67408-71AD-44AE-A040-BD59B2AF5B76}" destId="{D7B16A96-B96D-4A74-911F-3B9278DCE0C4}" srcOrd="0" destOrd="0" presId="urn:microsoft.com/office/officeart/2005/8/layout/orgChart1"/>
    <dgm:cxn modelId="{E22C05E6-D4C1-4EB6-A820-C6D782BAC46D}" srcId="{C067983D-8654-4E08-937B-180B58586D3D}" destId="{335D1255-6DED-4E47-A88D-499F5F937305}" srcOrd="1" destOrd="0" parTransId="{D6D29BD0-3903-4654-A444-60F1F6A60CF5}" sibTransId="{23F5D564-93F5-4669-A271-DC81AF2D44C1}"/>
    <dgm:cxn modelId="{5003AE65-87CE-4E0C-BD96-84A68826B8B8}" type="presOf" srcId="{4B57657F-0F22-4CB7-8240-28E15DDB61D2}" destId="{E3C22128-6A37-4A98-8EC8-27A9357B3746}" srcOrd="0" destOrd="0" presId="urn:microsoft.com/office/officeart/2005/8/layout/orgChart1"/>
    <dgm:cxn modelId="{483C4650-CE3C-474C-9695-22A9AF414146}" type="presOf" srcId="{C067983D-8654-4E08-937B-180B58586D3D}" destId="{FAC499BC-2027-45BA-ABEF-943DB760FEBB}" srcOrd="1" destOrd="0" presId="urn:microsoft.com/office/officeart/2005/8/layout/orgChart1"/>
    <dgm:cxn modelId="{340A1F33-F4B3-408C-9F4B-851ACAF07DB7}" type="presOf" srcId="{335D1255-6DED-4E47-A88D-499F5F937305}" destId="{6166CD99-EC65-4FEA-9FF3-8C483AD9BCEC}" srcOrd="0" destOrd="0" presId="urn:microsoft.com/office/officeart/2005/8/layout/orgChart1"/>
    <dgm:cxn modelId="{C305E65A-A03E-4D70-8087-1BF369095832}" type="presOf" srcId="{335D1255-6DED-4E47-A88D-499F5F937305}" destId="{9D50FA84-DDDF-4EA8-87D4-C4557A348B13}" srcOrd="1" destOrd="0" presId="urn:microsoft.com/office/officeart/2005/8/layout/orgChart1"/>
    <dgm:cxn modelId="{00EDFA69-A2C9-45EA-AFCD-8B1D6CD51EA9}" type="presOf" srcId="{28F8A08B-6AB0-4F0B-9A9D-6D5649969D00}" destId="{15A2206D-ACC0-48FE-AEF6-A95AECD394A7}" srcOrd="0" destOrd="0" presId="urn:microsoft.com/office/officeart/2005/8/layout/orgChart1"/>
    <dgm:cxn modelId="{2EB6AE3A-C59B-467A-9521-8F3290DCF4A5}" srcId="{C067983D-8654-4E08-937B-180B58586D3D}" destId="{4B57657F-0F22-4CB7-8240-28E15DDB61D2}" srcOrd="0" destOrd="0" parTransId="{45F67408-71AD-44AE-A040-BD59B2AF5B76}" sibTransId="{AE075EC6-83DB-4AB3-A5A2-4D9E4B4E6EC1}"/>
    <dgm:cxn modelId="{39050CBC-7FC8-4FDD-9EAC-80ABE7B022B1}" type="presOf" srcId="{D6D29BD0-3903-4654-A444-60F1F6A60CF5}" destId="{F7EB33DD-D508-468F-895C-52CFD779A135}" srcOrd="0" destOrd="0" presId="urn:microsoft.com/office/officeart/2005/8/layout/orgChart1"/>
    <dgm:cxn modelId="{15E7A057-F37A-411B-BC87-2056334F2EF8}" type="presParOf" srcId="{15A2206D-ACC0-48FE-AEF6-A95AECD394A7}" destId="{934E6424-8D6B-43B7-83FC-E6E1B58E984F}" srcOrd="0" destOrd="0" presId="urn:microsoft.com/office/officeart/2005/8/layout/orgChart1"/>
    <dgm:cxn modelId="{DA5E6E2A-199C-4BFD-BDBD-BFC1CC272EC8}" type="presParOf" srcId="{934E6424-8D6B-43B7-83FC-E6E1B58E984F}" destId="{A6E5EF87-F17D-4F98-9B1D-6C77298952E7}" srcOrd="0" destOrd="0" presId="urn:microsoft.com/office/officeart/2005/8/layout/orgChart1"/>
    <dgm:cxn modelId="{F45851F1-B7B2-4AFC-8A47-B516C9B9F3A3}" type="presParOf" srcId="{A6E5EF87-F17D-4F98-9B1D-6C77298952E7}" destId="{1A7FFD12-0E97-40CE-A372-EB48C44B4616}" srcOrd="0" destOrd="0" presId="urn:microsoft.com/office/officeart/2005/8/layout/orgChart1"/>
    <dgm:cxn modelId="{B804BFD3-C013-4AA7-A651-BCD2434B2C4C}" type="presParOf" srcId="{A6E5EF87-F17D-4F98-9B1D-6C77298952E7}" destId="{FAC499BC-2027-45BA-ABEF-943DB760FEBB}" srcOrd="1" destOrd="0" presId="urn:microsoft.com/office/officeart/2005/8/layout/orgChart1"/>
    <dgm:cxn modelId="{C0BECAAA-474E-424B-80F5-73BD66CD79C0}" type="presParOf" srcId="{934E6424-8D6B-43B7-83FC-E6E1B58E984F}" destId="{2341D0F1-4F2E-49A5-AD97-CE319D9E3BB1}" srcOrd="1" destOrd="0" presId="urn:microsoft.com/office/officeart/2005/8/layout/orgChart1"/>
    <dgm:cxn modelId="{C59E5FD5-2DFE-4BDB-B3DB-B5CB268A8372}" type="presParOf" srcId="{2341D0F1-4F2E-49A5-AD97-CE319D9E3BB1}" destId="{D7B16A96-B96D-4A74-911F-3B9278DCE0C4}" srcOrd="0" destOrd="0" presId="urn:microsoft.com/office/officeart/2005/8/layout/orgChart1"/>
    <dgm:cxn modelId="{06F08EEB-23D1-4ED7-982A-827F4149409A}" type="presParOf" srcId="{2341D0F1-4F2E-49A5-AD97-CE319D9E3BB1}" destId="{4187BA25-D1D9-42C1-82D6-A39A3459BD69}" srcOrd="1" destOrd="0" presId="urn:microsoft.com/office/officeart/2005/8/layout/orgChart1"/>
    <dgm:cxn modelId="{975C0350-4495-48D9-863F-E6EF4D6BDA1C}" type="presParOf" srcId="{4187BA25-D1D9-42C1-82D6-A39A3459BD69}" destId="{CDE98A42-C955-427D-BB14-14179A9DFF02}" srcOrd="0" destOrd="0" presId="urn:microsoft.com/office/officeart/2005/8/layout/orgChart1"/>
    <dgm:cxn modelId="{96220EF3-4911-4144-9FC1-011E0314E619}" type="presParOf" srcId="{CDE98A42-C955-427D-BB14-14179A9DFF02}" destId="{E3C22128-6A37-4A98-8EC8-27A9357B3746}" srcOrd="0" destOrd="0" presId="urn:microsoft.com/office/officeart/2005/8/layout/orgChart1"/>
    <dgm:cxn modelId="{2130E087-4441-4B70-9420-66179739256E}" type="presParOf" srcId="{CDE98A42-C955-427D-BB14-14179A9DFF02}" destId="{FE113C9C-48A4-44AD-9991-676746BD47A8}" srcOrd="1" destOrd="0" presId="urn:microsoft.com/office/officeart/2005/8/layout/orgChart1"/>
    <dgm:cxn modelId="{6348EDC2-4F3C-4952-B468-64FDA9859E02}" type="presParOf" srcId="{4187BA25-D1D9-42C1-82D6-A39A3459BD69}" destId="{F21CB1F0-9863-4131-B787-481AC049EE88}" srcOrd="1" destOrd="0" presId="urn:microsoft.com/office/officeart/2005/8/layout/orgChart1"/>
    <dgm:cxn modelId="{8F7DFD33-E061-4DEC-867F-EEA983D01072}" type="presParOf" srcId="{4187BA25-D1D9-42C1-82D6-A39A3459BD69}" destId="{B6B107AF-DCC0-4666-AAAE-A91D81314DB5}" srcOrd="2" destOrd="0" presId="urn:microsoft.com/office/officeart/2005/8/layout/orgChart1"/>
    <dgm:cxn modelId="{BF16EC7E-F76D-40D3-8D4B-51429D040C0F}" type="presParOf" srcId="{2341D0F1-4F2E-49A5-AD97-CE319D9E3BB1}" destId="{F7EB33DD-D508-468F-895C-52CFD779A135}" srcOrd="2" destOrd="0" presId="urn:microsoft.com/office/officeart/2005/8/layout/orgChart1"/>
    <dgm:cxn modelId="{ECF5F281-1B3F-43ED-B9AB-51116F7635BF}" type="presParOf" srcId="{2341D0F1-4F2E-49A5-AD97-CE319D9E3BB1}" destId="{4D92FE89-E4C2-4796-98CC-D6EA409E7308}" srcOrd="3" destOrd="0" presId="urn:microsoft.com/office/officeart/2005/8/layout/orgChart1"/>
    <dgm:cxn modelId="{B879BDAD-49F4-467A-B5A3-643DE7A18FBE}" type="presParOf" srcId="{4D92FE89-E4C2-4796-98CC-D6EA409E7308}" destId="{EBD5C878-CD61-4C37-AEE7-E8C044F131B7}" srcOrd="0" destOrd="0" presId="urn:microsoft.com/office/officeart/2005/8/layout/orgChart1"/>
    <dgm:cxn modelId="{54C6DB89-2557-4815-B910-75C390DDE592}" type="presParOf" srcId="{EBD5C878-CD61-4C37-AEE7-E8C044F131B7}" destId="{6166CD99-EC65-4FEA-9FF3-8C483AD9BCEC}" srcOrd="0" destOrd="0" presId="urn:microsoft.com/office/officeart/2005/8/layout/orgChart1"/>
    <dgm:cxn modelId="{2958AB38-2C95-4136-8221-87FE974F731F}" type="presParOf" srcId="{EBD5C878-CD61-4C37-AEE7-E8C044F131B7}" destId="{9D50FA84-DDDF-4EA8-87D4-C4557A348B13}" srcOrd="1" destOrd="0" presId="urn:microsoft.com/office/officeart/2005/8/layout/orgChart1"/>
    <dgm:cxn modelId="{CE4CBFAB-4848-4578-8220-5DFED414905A}" type="presParOf" srcId="{4D92FE89-E4C2-4796-98CC-D6EA409E7308}" destId="{4A531058-EA93-4DDD-A51C-C0D34557DF1B}" srcOrd="1" destOrd="0" presId="urn:microsoft.com/office/officeart/2005/8/layout/orgChart1"/>
    <dgm:cxn modelId="{33D843A1-E157-4723-B977-5DEB6165AE96}" type="presParOf" srcId="{4D92FE89-E4C2-4796-98CC-D6EA409E7308}" destId="{6152E78D-DE1C-4AA6-84EE-7656950740FD}" srcOrd="2" destOrd="0" presId="urn:microsoft.com/office/officeart/2005/8/layout/orgChart1"/>
    <dgm:cxn modelId="{E636B059-0BCC-4E4E-A51E-8158C6DE8212}" type="presParOf" srcId="{934E6424-8D6B-43B7-83FC-E6E1B58E984F}" destId="{B8E9022B-BEF4-4A41-9597-B28995BD18B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B85D7E2-9B3D-49A0-A78B-33E7237BB8B3}">
      <dsp:nvSpPr>
        <dsp:cNvPr id="0" name=""/>
        <dsp:cNvSpPr/>
      </dsp:nvSpPr>
      <dsp:spPr>
        <a:xfrm>
          <a:off x="2656481" y="3140139"/>
          <a:ext cx="3350137" cy="314054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Исполнитель</a:t>
          </a:r>
          <a:endParaRPr lang="ru-RU" sz="3200" kern="1200" dirty="0"/>
        </a:p>
      </dsp:txBody>
      <dsp:txXfrm>
        <a:off x="2656481" y="3140139"/>
        <a:ext cx="3350137" cy="3140543"/>
      </dsp:txXfrm>
    </dsp:sp>
    <dsp:sp modelId="{CDCC2D71-06A8-40BA-B759-80E9BF13E8D0}">
      <dsp:nvSpPr>
        <dsp:cNvPr id="0" name=""/>
        <dsp:cNvSpPr/>
      </dsp:nvSpPr>
      <dsp:spPr>
        <a:xfrm rot="12894099">
          <a:off x="1122666" y="2762346"/>
          <a:ext cx="1947279" cy="777281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72E633A-E976-45E7-9354-002C9D960CE2}">
      <dsp:nvSpPr>
        <dsp:cNvPr id="0" name=""/>
        <dsp:cNvSpPr/>
      </dsp:nvSpPr>
      <dsp:spPr>
        <a:xfrm>
          <a:off x="2320" y="1557525"/>
          <a:ext cx="2590937" cy="20727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Среда исполнителя</a:t>
          </a:r>
          <a:endParaRPr lang="ru-RU" sz="2800" kern="1200" dirty="0"/>
        </a:p>
      </dsp:txBody>
      <dsp:txXfrm>
        <a:off x="2320" y="1557525"/>
        <a:ext cx="2590937" cy="2072750"/>
      </dsp:txXfrm>
    </dsp:sp>
    <dsp:sp modelId="{FD8E3C64-D1FB-4803-988B-9C478F245A2B}">
      <dsp:nvSpPr>
        <dsp:cNvPr id="0" name=""/>
        <dsp:cNvSpPr/>
      </dsp:nvSpPr>
      <dsp:spPr>
        <a:xfrm rot="16189687">
          <a:off x="3321894" y="1633332"/>
          <a:ext cx="2003179" cy="777281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838D1F4-567B-4426-A200-C5A763901B76}">
      <dsp:nvSpPr>
        <dsp:cNvPr id="0" name=""/>
        <dsp:cNvSpPr/>
      </dsp:nvSpPr>
      <dsp:spPr>
        <a:xfrm>
          <a:off x="3025011" y="-15987"/>
          <a:ext cx="2590937" cy="20727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Система команд исполнителя </a:t>
          </a:r>
          <a:r>
            <a:rPr lang="ru-RU" sz="3200" kern="1200" dirty="0" smtClean="0"/>
            <a:t>(СКИ) </a:t>
          </a:r>
          <a:endParaRPr lang="ru-RU" sz="3200" kern="1200" dirty="0"/>
        </a:p>
      </dsp:txBody>
      <dsp:txXfrm>
        <a:off x="3025011" y="-15987"/>
        <a:ext cx="2590937" cy="2072750"/>
      </dsp:txXfrm>
    </dsp:sp>
    <dsp:sp modelId="{391F8B14-8ABF-475E-99F2-8E229BA0E9B5}">
      <dsp:nvSpPr>
        <dsp:cNvPr id="0" name=""/>
        <dsp:cNvSpPr/>
      </dsp:nvSpPr>
      <dsp:spPr>
        <a:xfrm rot="19494070">
          <a:off x="5588216" y="2760259"/>
          <a:ext cx="1930470" cy="777281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47736B6-9B2E-48BD-BEFD-B86F21F7B984}">
      <dsp:nvSpPr>
        <dsp:cNvPr id="0" name=""/>
        <dsp:cNvSpPr/>
      </dsp:nvSpPr>
      <dsp:spPr>
        <a:xfrm>
          <a:off x="6047701" y="1557525"/>
          <a:ext cx="2590937" cy="20727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Система отказов (ошибок) исполнителя</a:t>
          </a:r>
          <a:endParaRPr lang="ru-RU" sz="2800" kern="1200" dirty="0"/>
        </a:p>
      </dsp:txBody>
      <dsp:txXfrm>
        <a:off x="6047701" y="1557525"/>
        <a:ext cx="2590937" cy="207275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7EB33DD-D508-468F-895C-52CFD779A135}">
      <dsp:nvSpPr>
        <dsp:cNvPr id="0" name=""/>
        <dsp:cNvSpPr/>
      </dsp:nvSpPr>
      <dsp:spPr>
        <a:xfrm>
          <a:off x="4114800" y="1412775"/>
          <a:ext cx="2251813" cy="7816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0810"/>
              </a:lnTo>
              <a:lnTo>
                <a:pt x="2251813" y="390810"/>
              </a:lnTo>
              <a:lnTo>
                <a:pt x="2251813" y="781621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B16A96-B96D-4A74-911F-3B9278DCE0C4}">
      <dsp:nvSpPr>
        <dsp:cNvPr id="0" name=""/>
        <dsp:cNvSpPr/>
      </dsp:nvSpPr>
      <dsp:spPr>
        <a:xfrm>
          <a:off x="1862986" y="1412775"/>
          <a:ext cx="2251813" cy="781621"/>
        </a:xfrm>
        <a:custGeom>
          <a:avLst/>
          <a:gdLst/>
          <a:ahLst/>
          <a:cxnLst/>
          <a:rect l="0" t="0" r="0" b="0"/>
          <a:pathLst>
            <a:path>
              <a:moveTo>
                <a:pt x="2251813" y="0"/>
              </a:moveTo>
              <a:lnTo>
                <a:pt x="2251813" y="390810"/>
              </a:lnTo>
              <a:lnTo>
                <a:pt x="0" y="390810"/>
              </a:lnTo>
              <a:lnTo>
                <a:pt x="0" y="781621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7FFD12-0E97-40CE-A372-EB48C44B4616}">
      <dsp:nvSpPr>
        <dsp:cNvPr id="0" name=""/>
        <dsp:cNvSpPr/>
      </dsp:nvSpPr>
      <dsp:spPr>
        <a:xfrm>
          <a:off x="1244817" y="228842"/>
          <a:ext cx="5739965" cy="11839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b="1" i="1" kern="1200" dirty="0" smtClean="0"/>
            <a:t>Типы исполнителей</a:t>
          </a:r>
          <a:endParaRPr lang="ru-RU" sz="4400" kern="1200" dirty="0"/>
        </a:p>
      </dsp:txBody>
      <dsp:txXfrm>
        <a:off x="1244817" y="228842"/>
        <a:ext cx="5739965" cy="1183932"/>
      </dsp:txXfrm>
    </dsp:sp>
    <dsp:sp modelId="{E3C22128-6A37-4A98-8EC8-27A9357B3746}">
      <dsp:nvSpPr>
        <dsp:cNvPr id="0" name=""/>
        <dsp:cNvSpPr/>
      </dsp:nvSpPr>
      <dsp:spPr>
        <a:xfrm>
          <a:off x="1984" y="2194396"/>
          <a:ext cx="3722005" cy="122178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Формальные</a:t>
          </a:r>
          <a:endParaRPr lang="ru-RU" sz="3600" kern="1200" dirty="0"/>
        </a:p>
      </dsp:txBody>
      <dsp:txXfrm>
        <a:off x="1984" y="2194396"/>
        <a:ext cx="3722005" cy="1221785"/>
      </dsp:txXfrm>
    </dsp:sp>
    <dsp:sp modelId="{6166CD99-EC65-4FEA-9FF3-8C483AD9BCEC}">
      <dsp:nvSpPr>
        <dsp:cNvPr id="0" name=""/>
        <dsp:cNvSpPr/>
      </dsp:nvSpPr>
      <dsp:spPr>
        <a:xfrm>
          <a:off x="4505610" y="2194396"/>
          <a:ext cx="3722005" cy="122178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Не формальные</a:t>
          </a:r>
          <a:endParaRPr lang="ru-RU" sz="3600" kern="1200" dirty="0"/>
        </a:p>
      </dsp:txBody>
      <dsp:txXfrm>
        <a:off x="4505610" y="2194396"/>
        <a:ext cx="3722005" cy="12217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E9F04E-D5CE-4C5E-8346-E3BB00838E01}" type="datetimeFigureOut">
              <a:rPr lang="ru-RU" smtClean="0"/>
              <a:pPr/>
              <a:t>06.06.2015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AEF589-D140-463D-91ED-5D8913040A2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EF589-D140-463D-91ED-5D8913040A2E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4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46.jpe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45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44.gi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548680"/>
            <a:ext cx="7772400" cy="2162671"/>
          </a:xfrm>
        </p:spPr>
        <p:txBody>
          <a:bodyPr>
            <a:normAutofit fontScale="90000"/>
          </a:bodyPr>
          <a:lstStyle/>
          <a:p>
            <a:pPr algn="r"/>
            <a:r>
              <a:rPr lang="ru-RU" sz="4900" b="1" i="1" dirty="0" smtClean="0"/>
              <a:t>Понятие алгоритма </a:t>
            </a:r>
            <a:br>
              <a:rPr lang="ru-RU" sz="4900" b="1" i="1" dirty="0" smtClean="0"/>
            </a:br>
            <a:r>
              <a:rPr lang="ru-RU" sz="4900" b="1" i="1" dirty="0" smtClean="0"/>
              <a:t>и его свойства. </a:t>
            </a:r>
            <a:br>
              <a:rPr lang="ru-RU" sz="4900" b="1" i="1" dirty="0" smtClean="0"/>
            </a:br>
            <a:r>
              <a:rPr lang="ru-RU" sz="4900" b="1" i="1" dirty="0" smtClean="0"/>
              <a:t>Исполнитель алгоритмов</a:t>
            </a:r>
            <a:endParaRPr lang="ru-RU" sz="4900" b="1" i="1" dirty="0"/>
          </a:p>
        </p:txBody>
      </p:sp>
      <p:pic>
        <p:nvPicPr>
          <p:cNvPr id="64514" name="Picture 2" descr="http://www.liveflowcharts.ru/sites/default/files/imagecache/chart_picture_large/Evkli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1628800"/>
            <a:ext cx="2494914" cy="4941169"/>
          </a:xfrm>
          <a:prstGeom prst="rect">
            <a:avLst/>
          </a:prstGeom>
          <a:noFill/>
        </p:spPr>
      </p:pic>
      <p:pic>
        <p:nvPicPr>
          <p:cNvPr id="64516" name="Picture 4" descr="http://rumbachit.com/pictures/bo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22948" y="3284984"/>
            <a:ext cx="5621052" cy="3573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pPr eaLnBrk="1" hangingPunct="1"/>
            <a:r>
              <a:rPr lang="ru-RU" b="1" i="1" dirty="0" smtClean="0"/>
              <a:t>Верно ли, записан алгоритм …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4733925"/>
          </a:xfrm>
        </p:spPr>
        <p:txBody>
          <a:bodyPr/>
          <a:lstStyle/>
          <a:p>
            <a:pPr marL="514350" indent="-514350" eaLnBrk="1" hangingPunct="1">
              <a:buFontTx/>
              <a:buAutoNum type="arabicPeriod"/>
              <a:defRPr/>
            </a:pPr>
            <a:r>
              <a:rPr lang="ru-RU" dirty="0" smtClean="0"/>
              <a:t>Налить воду в чайник</a:t>
            </a:r>
          </a:p>
          <a:p>
            <a:pPr marL="514350" indent="-514350" eaLnBrk="1" hangingPunct="1">
              <a:buFontTx/>
              <a:buAutoNum type="arabicPeriod"/>
              <a:defRPr/>
            </a:pPr>
            <a:r>
              <a:rPr lang="ru-RU" dirty="0" smtClean="0"/>
              <a:t>Открыть кран газовой горелки</a:t>
            </a:r>
          </a:p>
          <a:p>
            <a:pPr marL="514350" indent="-514350" eaLnBrk="1" hangingPunct="1">
              <a:buFontTx/>
              <a:buAutoNum type="arabicPeriod"/>
              <a:defRPr/>
            </a:pPr>
            <a:r>
              <a:rPr lang="ru-RU" dirty="0" smtClean="0"/>
              <a:t>Поставить чайник на плиту</a:t>
            </a:r>
          </a:p>
          <a:p>
            <a:pPr marL="514350" indent="-514350" eaLnBrk="1" hangingPunct="1">
              <a:buFontTx/>
              <a:buAutoNum type="arabicPeriod"/>
              <a:defRPr/>
            </a:pPr>
            <a:r>
              <a:rPr lang="ru-RU" dirty="0" smtClean="0"/>
              <a:t>Ждать, пока вода не закипит</a:t>
            </a:r>
          </a:p>
          <a:p>
            <a:pPr marL="514350" indent="-514350" eaLnBrk="1" hangingPunct="1">
              <a:buFontTx/>
              <a:buAutoNum type="arabicPeriod"/>
              <a:defRPr/>
            </a:pPr>
            <a:r>
              <a:rPr lang="ru-RU" dirty="0" smtClean="0"/>
              <a:t>Поднести спичку к горелке</a:t>
            </a:r>
          </a:p>
          <a:p>
            <a:pPr marL="514350" indent="-514350" eaLnBrk="1" hangingPunct="1">
              <a:buFontTx/>
              <a:buAutoNum type="arabicPeriod"/>
              <a:defRPr/>
            </a:pPr>
            <a:r>
              <a:rPr lang="ru-RU" dirty="0" smtClean="0"/>
              <a:t>Зажечь спичку</a:t>
            </a:r>
          </a:p>
          <a:p>
            <a:pPr marL="514350" indent="-514350" eaLnBrk="1" hangingPunct="1">
              <a:buFontTx/>
              <a:buAutoNum type="arabicPeriod"/>
              <a:defRPr/>
            </a:pPr>
            <a:r>
              <a:rPr lang="ru-RU" dirty="0" smtClean="0"/>
              <a:t>Выключить газ</a:t>
            </a:r>
          </a:p>
          <a:p>
            <a:pPr marL="514350" indent="-514350" eaLnBrk="1" hangingPunct="1">
              <a:buFontTx/>
              <a:buAutoNum type="arabicPeriod"/>
              <a:defRPr/>
            </a:pPr>
            <a:endParaRPr lang="ru-RU" dirty="0" smtClean="0"/>
          </a:p>
          <a:p>
            <a:pPr eaLnBrk="1" hangingPunct="1">
              <a:defRPr/>
            </a:pPr>
            <a:endParaRPr lang="ru-RU" dirty="0" smtClean="0"/>
          </a:p>
        </p:txBody>
      </p:sp>
      <p:pic>
        <p:nvPicPr>
          <p:cNvPr id="4" name="Рисунок 3" descr="чайниче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12327" y="3789040"/>
            <a:ext cx="3631673" cy="29112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doma10.ucoz.ru/Alg/algorithm_properties.preview.png"/>
          <p:cNvPicPr>
            <a:picLocks noChangeAspect="1" noChangeArrowheads="1"/>
          </p:cNvPicPr>
          <p:nvPr/>
        </p:nvPicPr>
        <p:blipFill>
          <a:blip r:embed="rId2" cstate="print"/>
          <a:srcRect l="2273" t="20492" r="2273" b="10581"/>
          <a:stretch>
            <a:fillRect/>
          </a:stretch>
        </p:blipFill>
        <p:spPr bwMode="auto">
          <a:xfrm>
            <a:off x="107504" y="1844824"/>
            <a:ext cx="8928992" cy="5013176"/>
          </a:xfrm>
          <a:prstGeom prst="rect">
            <a:avLst/>
          </a:prstGeom>
          <a:noFill/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Autofit/>
          </a:bodyPr>
          <a:lstStyle/>
          <a:p>
            <a:r>
              <a:rPr lang="ru-RU" b="1" i="1" dirty="0" smtClean="0"/>
              <a:t>Свойства алгоритмов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052736"/>
            <a:ext cx="896448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>
              <a:buFont typeface="Arial" pitchFamily="34" charset="0"/>
              <a:buChar char="•"/>
            </a:pPr>
            <a:r>
              <a:rPr lang="ru-RU" sz="2600" dirty="0" smtClean="0"/>
              <a:t>Для любого алгоритма справедливы общие закономерности - свойства алгоритма</a:t>
            </a:r>
            <a:endParaRPr lang="ru-RU" sz="2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2" name="Picture 6" descr="http://www.espanarusa.com/files/autoupload/75/57/27/yeac2vcd633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3617640"/>
            <a:ext cx="3635896" cy="3240360"/>
          </a:xfrm>
          <a:prstGeom prst="rect">
            <a:avLst/>
          </a:prstGeom>
          <a:noFill/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>
            <a:noAutofit/>
          </a:bodyPr>
          <a:lstStyle/>
          <a:p>
            <a:r>
              <a:rPr lang="ru-RU" b="1" i="1" dirty="0" smtClean="0"/>
              <a:t>Детерминированность алгоритма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0" y="1196752"/>
            <a:ext cx="9036496" cy="1872208"/>
          </a:xfrm>
        </p:spPr>
        <p:txBody>
          <a:bodyPr>
            <a:noAutofit/>
          </a:bodyPr>
          <a:lstStyle/>
          <a:p>
            <a:pPr marL="176213" lvl="1" indent="-176213" algn="ctr">
              <a:spcBef>
                <a:spcPts val="0"/>
              </a:spcBef>
              <a:buFont typeface="Arial" pitchFamily="34" charset="0"/>
              <a:buChar char="•"/>
            </a:pPr>
            <a:r>
              <a:rPr lang="ru-RU" dirty="0" smtClean="0"/>
              <a:t>Это определенность (однозначность, единственность) толкования правил выполнения действий. То есть при задании одних и тех же исходных данных несколько раз алгоритм будет выполняться абсолютно одинаково и всегда будет получен один и тот же результат.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3645024"/>
            <a:ext cx="5832648" cy="3212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Пример детерминированности алгоритма - </a:t>
            </a:r>
            <a:r>
              <a:rPr lang="ru-RU" sz="2800" dirty="0" smtClean="0"/>
              <a:t>список товаров для покупки.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ru-RU" sz="2400" dirty="0" smtClean="0"/>
              <a:t>Как указание купить все эти товары в любом порядке.           </a:t>
            </a:r>
          </a:p>
          <a:p>
            <a:pPr marL="176213" indent="-176213"/>
            <a:r>
              <a:rPr lang="ru-RU" sz="2400" dirty="0" smtClean="0"/>
              <a:t>   Это недетерминированный алгоритм.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ru-RU" sz="2400" dirty="0" smtClean="0"/>
              <a:t>Как </a:t>
            </a:r>
            <a:r>
              <a:rPr lang="ru-RU" sz="2400" b="1" dirty="0" smtClean="0"/>
              <a:t>указание купить все эти товары </a:t>
            </a:r>
          </a:p>
          <a:p>
            <a:pPr marL="176213" indent="-176213"/>
            <a:r>
              <a:rPr lang="ru-RU" sz="2400" b="1" dirty="0" smtClean="0"/>
              <a:t>   </a:t>
            </a:r>
            <a:r>
              <a:rPr lang="ru-RU" sz="3200" b="1" dirty="0" smtClean="0"/>
              <a:t>в данном </a:t>
            </a:r>
            <a:r>
              <a:rPr lang="ru-RU" sz="2400" b="1" dirty="0" smtClean="0"/>
              <a:t>порядке</a:t>
            </a:r>
            <a:r>
              <a:rPr lang="ru-RU" sz="2400" dirty="0" smtClean="0"/>
              <a:t>.   </a:t>
            </a:r>
          </a:p>
          <a:p>
            <a:pPr marL="176213" indent="-176213"/>
            <a:r>
              <a:rPr lang="ru-RU" sz="2400" dirty="0" smtClean="0"/>
              <a:t>  Это детерминированный алгоритм.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8" name="Picture 6" descr="http://dxmbkxacdb7tv.cloudfront.net/202b2c57-89fa-4b18-b1d4-7436e023907d/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348880"/>
            <a:ext cx="8244408" cy="2736304"/>
          </a:xfrm>
          <a:prstGeom prst="rect">
            <a:avLst/>
          </a:prstGeom>
          <a:solidFill>
            <a:srgbClr val="00B0F0">
              <a:alpha val="65000"/>
            </a:srgbClr>
          </a:solidFill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>
            <a:noAutofit/>
          </a:bodyPr>
          <a:lstStyle/>
          <a:p>
            <a:r>
              <a:rPr lang="ru-RU" b="1" i="1" dirty="0" smtClean="0"/>
              <a:t>Массовость алгоритма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323528" y="1052736"/>
            <a:ext cx="8496944" cy="1368152"/>
          </a:xfrm>
        </p:spPr>
        <p:txBody>
          <a:bodyPr>
            <a:normAutofit lnSpcReduction="10000"/>
          </a:bodyPr>
          <a:lstStyle/>
          <a:p>
            <a:pPr marL="176213" indent="-176213" algn="ctr"/>
            <a:r>
              <a:rPr lang="ru-RU" sz="2800" dirty="0" smtClean="0"/>
              <a:t>Возможность применения алгоритма к множеству однотипных задач (один и тот же алгоритм можно использовать с разными исходными данными) 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4919008"/>
            <a:ext cx="89644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Пример </a:t>
            </a:r>
            <a:r>
              <a:rPr lang="ru-RU" sz="2400" b="1" dirty="0" smtClean="0"/>
              <a:t>массовости</a:t>
            </a:r>
            <a:r>
              <a:rPr lang="ru-RU" sz="2400" dirty="0" smtClean="0"/>
              <a:t> алгоритма -  сложение (вычитание, умножение и деление) могут быть применены для любых чисел, причем не только в десятичной, но и в других позиционных системах счисления (двоичной, восьмеричной, шестнадцатеричной и др.)</a:t>
            </a:r>
            <a:endParaRPr lang="ru-RU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>
            <a:noAutofit/>
          </a:bodyPr>
          <a:lstStyle/>
          <a:p>
            <a:r>
              <a:rPr lang="ru-RU" b="1" i="1" dirty="0" smtClean="0"/>
              <a:t>Результативность и конечность алгоритма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251520" y="1412776"/>
            <a:ext cx="8640960" cy="1296144"/>
          </a:xfrm>
        </p:spPr>
        <p:txBody>
          <a:bodyPr>
            <a:normAutofit lnSpcReduction="10000"/>
          </a:bodyPr>
          <a:lstStyle/>
          <a:p>
            <a:pPr marL="176213" lvl="1" indent="-176213" algn="ctr">
              <a:buFont typeface="Arial" pitchFamily="34" charset="0"/>
              <a:buChar char="•"/>
            </a:pPr>
            <a:r>
              <a:rPr lang="ru-RU" dirty="0" smtClean="0"/>
              <a:t>Возможность получения из исходных данных нужного результата по окончанию алгоритма за конечное число шагов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5229200"/>
            <a:ext cx="87484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Пример </a:t>
            </a:r>
            <a:r>
              <a:rPr lang="ru-RU" sz="2400" b="1" dirty="0" smtClean="0"/>
              <a:t>результативности</a:t>
            </a:r>
            <a:r>
              <a:rPr lang="ru-RU" sz="2400" dirty="0" smtClean="0"/>
              <a:t> алгоритма - правила сложения (вычитания, умножения и деления столбиком). Применение этих алгоритмов всегда приводит к результату. </a:t>
            </a:r>
            <a:endParaRPr lang="ru-RU" sz="2400" dirty="0"/>
          </a:p>
        </p:txBody>
      </p:sp>
      <p:pic>
        <p:nvPicPr>
          <p:cNvPr id="59394" name="Picture 2" descr="http://beginnerschool.ru/wp-content/uploads/2014/02/sl2.png"/>
          <p:cNvPicPr>
            <a:picLocks noChangeAspect="1" noChangeArrowheads="1"/>
          </p:cNvPicPr>
          <p:nvPr/>
        </p:nvPicPr>
        <p:blipFill>
          <a:blip r:embed="rId3" cstate="print"/>
          <a:srcRect l="50775"/>
          <a:stretch>
            <a:fillRect/>
          </a:stretch>
        </p:blipFill>
        <p:spPr bwMode="auto">
          <a:xfrm>
            <a:off x="2843808" y="2780928"/>
            <a:ext cx="2304256" cy="1804905"/>
          </a:xfrm>
          <a:prstGeom prst="rect">
            <a:avLst/>
          </a:prstGeom>
          <a:noFill/>
        </p:spPr>
      </p:pic>
      <p:pic>
        <p:nvPicPr>
          <p:cNvPr id="59400" name="Picture 8" descr="http://beginnerschool.ru/wp-content/uploads/2014/03/vich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2852936"/>
            <a:ext cx="2030161" cy="1656184"/>
          </a:xfrm>
          <a:prstGeom prst="rect">
            <a:avLst/>
          </a:prstGeom>
          <a:noFill/>
        </p:spPr>
      </p:pic>
      <p:pic>
        <p:nvPicPr>
          <p:cNvPr id="59402" name="Picture 10" descr="http://mathematics-tests.com/images/stories/matematika/4-klass/%D0%A3%D0%BC%D0%BD%D0%BE%D0%B6%D0%B5%D0%BD%D0%B8%D0%B5%204%20%D0%BA%D0%BB%D0%B0%D1%81%D1%81%20%D0%BC%D0%B0%D1%82%D0%B5%D0%BC%D0%B0%D1%82%D0%B8%D0%BA%D0%B0%20%D0%B2%204%20%D0%BA%D0%BB%D0%B0%D1%81%D1%81%D0%B5%20%D0%BF%D1%80%D0%B8%D0%BC%D0%B5%D1%80%D1%8B%20%D1%83%D0%BC%D0%BD%D0%BE%D0%B6%D0%B5%D0%BD%D0%B8%D1%8F%20%D0%BC%D0%BD%D0%BE%D0%B3%D0%BE%D0%B7%D0%BD%D0%B0%D1%87%D0%BD%D1%8B%D1%85%20%D1%87%D0%B8%D1%81%D0%B5%D0%BB%20%D1%81%D1%82%D0%BE%D0%BB%D0%B1%D0%B8%D0%BA%D0%BE%D0%BC_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2564904"/>
            <a:ext cx="3319264" cy="26860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xn----7sbeort4agjf.xn--p1ai/sites/xn----7sbeort4agjf.xn--p1ai/files/files/dlya_sada/my_dezhurim/shema_mytya_ru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2564904"/>
            <a:ext cx="5395367" cy="4149080"/>
          </a:xfrm>
          <a:prstGeom prst="rect">
            <a:avLst/>
          </a:prstGeom>
          <a:noFill/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>
            <a:noAutofit/>
          </a:bodyPr>
          <a:lstStyle/>
          <a:p>
            <a:r>
              <a:rPr lang="ru-RU" b="1" i="1" dirty="0" smtClean="0"/>
              <a:t>Формальность алгоритма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179512" y="1196753"/>
            <a:ext cx="8712968" cy="1296143"/>
          </a:xfrm>
        </p:spPr>
        <p:txBody>
          <a:bodyPr>
            <a:normAutofit lnSpcReduction="10000"/>
          </a:bodyPr>
          <a:lstStyle/>
          <a:p>
            <a:pPr marL="342900" lvl="1" indent="-342900" algn="ctr">
              <a:buFont typeface="Arial" pitchFamily="34" charset="0"/>
              <a:buChar char="•"/>
            </a:pPr>
            <a:r>
              <a:rPr lang="ru-RU" dirty="0" smtClean="0"/>
              <a:t>Это понятность алгоритма, каждая команда должна определять однозначное действие исполнителя, не допуская разных толкований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2996952"/>
            <a:ext cx="367240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Пример формальности алгоритма – алгоритм мытья рук. Ребенок в детском саду, действует формально, то есть не задумываясь строго выполняет картинки-инструкции</a:t>
            </a:r>
            <a:endParaRPr lang="ru-RU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Autofit/>
          </a:bodyPr>
          <a:lstStyle/>
          <a:p>
            <a:r>
              <a:rPr lang="ru-RU" b="1" i="1" dirty="0" smtClean="0"/>
              <a:t>Дискретность алгоритма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107504" y="1124745"/>
            <a:ext cx="8856984" cy="1872208"/>
          </a:xfrm>
        </p:spPr>
        <p:txBody>
          <a:bodyPr/>
          <a:lstStyle/>
          <a:p>
            <a:pPr marL="176213" lvl="1" indent="-176213" algn="ctr">
              <a:buFont typeface="Arial" pitchFamily="34" charset="0"/>
              <a:buChar char="•"/>
            </a:pPr>
            <a:r>
              <a:rPr lang="ru-RU" dirty="0" smtClean="0"/>
              <a:t>Алгоритм должен содержать четкие описания отдельных шагов (действий), следующих в определенном порядке.</a:t>
            </a:r>
            <a:r>
              <a:rPr lang="ru-RU" b="1" i="1" dirty="0" smtClean="0"/>
              <a:t> </a:t>
            </a:r>
            <a:r>
              <a:rPr lang="ru-RU" dirty="0" smtClean="0"/>
              <a:t>Нельзя перейти к следующему действию, не закончив предыдущего.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3717032"/>
            <a:ext cx="403244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Пример дискретности алгоритма - кулинарные рецепты, состоят из отдельных действии приготовлению пищи, которые обычно нумеруются. </a:t>
            </a:r>
          </a:p>
        </p:txBody>
      </p:sp>
      <p:pic>
        <p:nvPicPr>
          <p:cNvPr id="19460" name="Picture 4" descr="http://i.ytimg.com/vi/uW3lpt6Yb5s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3284984"/>
            <a:ext cx="5580112" cy="34563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445624" cy="1143000"/>
          </a:xfrm>
        </p:spPr>
        <p:txBody>
          <a:bodyPr/>
          <a:lstStyle/>
          <a:p>
            <a:r>
              <a:rPr lang="ru-RU" b="1" i="1" dirty="0" smtClean="0"/>
              <a:t>Пример алгоритма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24744"/>
            <a:ext cx="8229600" cy="4525963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sz="2800" dirty="0" smtClean="0"/>
              <a:t>Подойти к реке.</a:t>
            </a:r>
          </a:p>
          <a:p>
            <a:pPr marL="514350" indent="-514350">
              <a:buAutoNum type="arabicPeriod"/>
            </a:pPr>
            <a:r>
              <a:rPr lang="ru-RU" sz="2800" dirty="0" smtClean="0"/>
              <a:t>Войти в реку.</a:t>
            </a:r>
          </a:p>
          <a:p>
            <a:pPr marL="514350" indent="-514350">
              <a:buAutoNum type="arabicPeriod"/>
            </a:pPr>
            <a:r>
              <a:rPr lang="ru-RU" sz="2800" dirty="0" smtClean="0"/>
              <a:t>Идти по дну, пока не выйдешь на другой берег. 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5733256"/>
            <a:ext cx="82809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Выполним ли этот алгоритм, </a:t>
            </a:r>
          </a:p>
          <a:p>
            <a:pPr algn="ctr"/>
            <a:r>
              <a:rPr lang="ru-RU" sz="3200" dirty="0" smtClean="0"/>
              <a:t>если человек подошёл к реке Волге?</a:t>
            </a:r>
            <a:endParaRPr lang="ru-RU" sz="3200" dirty="0"/>
          </a:p>
        </p:txBody>
      </p:sp>
      <p:pic>
        <p:nvPicPr>
          <p:cNvPr id="74754" name="Picture 2" descr="http://arina-tour.ru/river/stat/1/pic/015_1.jpg"/>
          <p:cNvPicPr>
            <a:picLocks noChangeAspect="1" noChangeArrowheads="1"/>
          </p:cNvPicPr>
          <p:nvPr/>
        </p:nvPicPr>
        <p:blipFill>
          <a:blip r:embed="rId2" cstate="print"/>
          <a:srcRect b="5219"/>
          <a:stretch>
            <a:fillRect/>
          </a:stretch>
        </p:blipFill>
        <p:spPr bwMode="auto">
          <a:xfrm>
            <a:off x="4381500" y="2708920"/>
            <a:ext cx="4762500" cy="3024336"/>
          </a:xfrm>
          <a:prstGeom prst="rect">
            <a:avLst/>
          </a:prstGeom>
          <a:noFill/>
        </p:spPr>
      </p:pic>
      <p:pic>
        <p:nvPicPr>
          <p:cNvPr id="7" name="Picture 2" descr="http://upload.wikimedia.org/wikipedia/commons/4/42/%D0%A0%D0%BE%D1%81%D1%81%D0%B8%D1%8F,%D0%9F%D1%80%D0%B8%D0%BC%D0%BE%D1%80%D1%8C%D0%B5.%D0%A0%D0%B5%D0%BA%D0%B0_%D0%97%D0%B5%D1%80%D0%BA%D0%B0%D0%BB%D1%8C%D0%BD%D0%B0%D1%8F.Russia,_Primorye.Zerkalnaya_river..JPG"/>
          <p:cNvPicPr>
            <a:picLocks noChangeAspect="1" noChangeArrowheads="1"/>
          </p:cNvPicPr>
          <p:nvPr/>
        </p:nvPicPr>
        <p:blipFill>
          <a:blip r:embed="rId3" cstate="print"/>
          <a:srcRect b="23981"/>
          <a:stretch>
            <a:fillRect/>
          </a:stretch>
        </p:blipFill>
        <p:spPr bwMode="auto">
          <a:xfrm>
            <a:off x="179512" y="2708920"/>
            <a:ext cx="4176464" cy="3024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7016" y="3284984"/>
            <a:ext cx="8856984" cy="3456384"/>
          </a:xfrm>
        </p:spPr>
        <p:txBody>
          <a:bodyPr>
            <a:normAutofit/>
          </a:bodyPr>
          <a:lstStyle/>
          <a:p>
            <a:pPr marL="265113" indent="-265113"/>
            <a:r>
              <a:rPr lang="ru-RU" sz="2800" dirty="0" smtClean="0"/>
              <a:t>Оказывается, алгоритм выполнится, если по дну пойдёт человек со специальным снаряжением или робот-“подводник”. </a:t>
            </a:r>
          </a:p>
          <a:p>
            <a:pPr marL="265113" indent="-265113">
              <a:buNone/>
            </a:pPr>
            <a:endParaRPr lang="ru-RU" sz="1800" dirty="0" smtClean="0"/>
          </a:p>
          <a:p>
            <a:pPr marL="265113" indent="-265113"/>
            <a:r>
              <a:rPr lang="ru-RU" sz="2800" dirty="0" smtClean="0"/>
              <a:t>Следовательно, один и тот же алгоритм может быть верным и неверным в зависимости от того, каковы исходные данные и кто </a:t>
            </a:r>
            <a:r>
              <a:rPr lang="ru-RU" b="1" dirty="0" smtClean="0"/>
              <a:t>исполнитель алгоритма</a:t>
            </a:r>
            <a:r>
              <a:rPr lang="ru-RU" sz="2800" dirty="0" smtClean="0"/>
              <a:t>. </a:t>
            </a:r>
            <a:endParaRPr lang="ru-RU" sz="28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i="1" dirty="0" smtClean="0"/>
              <a:t>Пример алгоритма</a:t>
            </a:r>
            <a:endParaRPr lang="ru-RU" b="1" i="1" dirty="0"/>
          </a:p>
        </p:txBody>
      </p:sp>
      <p:pic>
        <p:nvPicPr>
          <p:cNvPr id="5" name="Picture 2" descr="http://arina-tour.ru/river/stat/1/pic/015_1.jpg"/>
          <p:cNvPicPr>
            <a:picLocks noChangeAspect="1" noChangeArrowheads="1"/>
          </p:cNvPicPr>
          <p:nvPr/>
        </p:nvPicPr>
        <p:blipFill>
          <a:blip r:embed="rId2" cstate="print"/>
          <a:srcRect b="5219"/>
          <a:stretch>
            <a:fillRect/>
          </a:stretch>
        </p:blipFill>
        <p:spPr bwMode="auto">
          <a:xfrm>
            <a:off x="107504" y="980729"/>
            <a:ext cx="3888432" cy="201622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995936" y="1196752"/>
            <a:ext cx="496855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/>
              <a:t>Ответ однозначен - нет. </a:t>
            </a:r>
          </a:p>
          <a:p>
            <a:r>
              <a:rPr lang="ru-RU" sz="2800" dirty="0" smtClean="0"/>
              <a:t>А в каком случае этот алгоритм будет выполнен, и кто может пройти по дну реки Волги? </a:t>
            </a:r>
            <a:endParaRPr lang="ru-RU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3000375"/>
            <a:ext cx="381000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/>
          <a:lstStyle/>
          <a:p>
            <a:r>
              <a:rPr lang="ru-RU" b="1" i="1" dirty="0" smtClean="0"/>
              <a:t>Исполнитель алгоритма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96752"/>
            <a:ext cx="8784976" cy="4525963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- это некоторый объект (человек, животное, техническое устройство), способный выполнять определённый набор команд </a:t>
            </a:r>
            <a:endParaRPr lang="ru-RU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61048"/>
            <a:ext cx="3504064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2708920"/>
            <a:ext cx="3096344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84" name="Picture 12" descr="http://img0.liveinternet.ru/images/attach/b/4/104/191/104191430_Kniga_receptov.jpg"/>
          <p:cNvPicPr>
            <a:picLocks noChangeAspect="1" noChangeArrowheads="1"/>
          </p:cNvPicPr>
          <p:nvPr/>
        </p:nvPicPr>
        <p:blipFill>
          <a:blip r:embed="rId2" cstate="print"/>
          <a:srcRect b="5501"/>
          <a:stretch>
            <a:fillRect/>
          </a:stretch>
        </p:blipFill>
        <p:spPr bwMode="auto">
          <a:xfrm>
            <a:off x="3995936" y="2276872"/>
            <a:ext cx="2664296" cy="172819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i="1" dirty="0" smtClean="0"/>
              <a:t>Что такое алгоритм?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52736"/>
            <a:ext cx="8928992" cy="1296144"/>
          </a:xfrm>
        </p:spPr>
        <p:txBody>
          <a:bodyPr>
            <a:normAutofit lnSpcReduction="10000"/>
          </a:bodyPr>
          <a:lstStyle/>
          <a:p>
            <a:pPr marL="265113" indent="-265113">
              <a:spcBef>
                <a:spcPts val="0"/>
              </a:spcBef>
            </a:pPr>
            <a:r>
              <a:rPr lang="ru-RU" sz="2800" dirty="0" smtClean="0"/>
              <a:t>Каждый из нас ежедневно использует различные алгоритмы: инструкции, правила, рецепты и т.п. Обычно мы это делаем не задумываясь. </a:t>
            </a:r>
          </a:p>
          <a:p>
            <a:pPr marL="265113" indent="-265113">
              <a:spcBef>
                <a:spcPts val="0"/>
              </a:spcBef>
              <a:buNone/>
            </a:pPr>
            <a:endParaRPr lang="ru-RU" sz="2800" dirty="0" smtClean="0"/>
          </a:p>
          <a:p>
            <a:pPr marL="265113" indent="-265113">
              <a:spcBef>
                <a:spcPts val="0"/>
              </a:spcBef>
              <a:buNone/>
            </a:pPr>
            <a:endParaRPr lang="ru-RU" sz="2800" dirty="0" smtClean="0"/>
          </a:p>
          <a:p>
            <a:pPr marL="265113" indent="-265113">
              <a:spcBef>
                <a:spcPts val="0"/>
              </a:spcBef>
              <a:buNone/>
            </a:pPr>
            <a:endParaRPr lang="ru-RU" sz="2800" dirty="0" smtClean="0"/>
          </a:p>
          <a:p>
            <a:pPr marL="265113" indent="-265113">
              <a:spcBef>
                <a:spcPts val="0"/>
              </a:spcBef>
              <a:buNone/>
            </a:pPr>
            <a:endParaRPr lang="ru-RU" sz="2800" dirty="0" smtClean="0"/>
          </a:p>
          <a:p>
            <a:pPr marL="265113" indent="-265113">
              <a:spcBef>
                <a:spcPts val="0"/>
              </a:spcBef>
              <a:buNone/>
            </a:pPr>
            <a:endParaRPr lang="ru-RU" sz="2800" dirty="0" smtClean="0"/>
          </a:p>
        </p:txBody>
      </p:sp>
      <p:pic>
        <p:nvPicPr>
          <p:cNvPr id="54276" name="Picture 4" descr="http://i.u-mama.ru/files/i/img/news/0001_1081.jpg"/>
          <p:cNvPicPr>
            <a:picLocks noChangeAspect="1" noChangeArrowheads="1"/>
          </p:cNvPicPr>
          <p:nvPr/>
        </p:nvPicPr>
        <p:blipFill>
          <a:blip r:embed="rId3" cstate="print"/>
          <a:srcRect l="8455" r="11274" b="6093"/>
          <a:stretch>
            <a:fillRect/>
          </a:stretch>
        </p:blipFill>
        <p:spPr bwMode="auto">
          <a:xfrm>
            <a:off x="6588224" y="1844824"/>
            <a:ext cx="2555776" cy="3962897"/>
          </a:xfrm>
          <a:prstGeom prst="rect">
            <a:avLst/>
          </a:prstGeom>
          <a:noFill/>
        </p:spPr>
      </p:pic>
      <p:pic>
        <p:nvPicPr>
          <p:cNvPr id="54278" name="Picture 6" descr="http://rusrost.ru/CMS/_files/1338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5466695"/>
            <a:ext cx="1619672" cy="1391305"/>
          </a:xfrm>
          <a:prstGeom prst="rect">
            <a:avLst/>
          </a:prstGeom>
          <a:noFill/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0" y="4049688"/>
            <a:ext cx="6588224" cy="280831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265113" marR="0" lvl="0" indent="-2651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Например, открывая дверь ключом, никто не размышляет над тем, в какой последовательности выполнять действия. Однако чтобы научить кого-нибудь открывать дверь, придется четко указать и сами действия, и порядок их выполнения. </a:t>
            </a:r>
          </a:p>
          <a:p>
            <a:pPr marL="265113" marR="0" lvl="0" indent="-2651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То же потребуется и при указании маршрута поездки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</p:txBody>
      </p:sp>
      <p:pic>
        <p:nvPicPr>
          <p:cNvPr id="54280" name="Picture 8" descr="http://zapravka911.ru/d/173944/d/Zapravka9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736" y="2276872"/>
            <a:ext cx="1763688" cy="1775141"/>
          </a:xfrm>
          <a:prstGeom prst="rect">
            <a:avLst/>
          </a:prstGeom>
          <a:noFill/>
        </p:spPr>
      </p:pic>
      <p:pic>
        <p:nvPicPr>
          <p:cNvPr id="54282" name="Picture 10" descr="http://74324s001.edusite.ru/images/cbiz172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2276872"/>
            <a:ext cx="1566173" cy="17899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ru-RU" b="1" i="1" dirty="0" smtClean="0"/>
              <a:t>Рассмотрим пример: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24744"/>
            <a:ext cx="8856984" cy="5256584"/>
          </a:xfrm>
        </p:spPr>
        <p:txBody>
          <a:bodyPr>
            <a:normAutofit/>
          </a:bodyPr>
          <a:lstStyle/>
          <a:p>
            <a:pPr marL="176213" indent="-176213"/>
            <a:r>
              <a:rPr lang="ru-RU" sz="2800" dirty="0" smtClean="0"/>
              <a:t>Имеется</a:t>
            </a:r>
            <a:r>
              <a:rPr lang="ru-RU" sz="2800" b="1" dirty="0" smtClean="0"/>
              <a:t> исполнитель - старик</a:t>
            </a:r>
            <a:r>
              <a:rPr lang="ru-RU" sz="2800" dirty="0" smtClean="0"/>
              <a:t>. Он должен переправить на лодке через реку волка, козу и капусту. </a:t>
            </a:r>
          </a:p>
          <a:p>
            <a:pPr marL="176213" indent="-176213"/>
            <a:r>
              <a:rPr lang="ru-RU" sz="2800" dirty="0" smtClean="0"/>
              <a:t>Лодка может выдержать только старика и одного пассажира. В каком порядке старик перевезет пассажиров? Не забудь, что волк может съесть козу, а коза – капусту. </a:t>
            </a:r>
          </a:p>
          <a:p>
            <a:pPr marL="176213" indent="-176213">
              <a:buNone/>
            </a:pPr>
            <a:endParaRPr lang="ru-RU" sz="2800" dirty="0" smtClean="0"/>
          </a:p>
          <a:p>
            <a:pPr marL="176213" indent="-176213"/>
            <a:r>
              <a:rPr lang="ru-RU" sz="2800" i="1" dirty="0" smtClean="0"/>
              <a:t>Перед нами “гипотетический” человек, который, строго руководствуясь алгоритмом, решает задачу.</a:t>
            </a:r>
          </a:p>
          <a:p>
            <a:pPr marL="176213" indent="-176213"/>
            <a:r>
              <a:rPr lang="ru-RU" sz="2800" i="1" dirty="0" smtClean="0"/>
              <a:t>Составим для данного исполнителя алгоритм решения задачи</a:t>
            </a:r>
            <a:endParaRPr lang="ru-RU" sz="2800" i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&amp;Kcy;&amp;acy;&amp;rcy;&amp;tcy;&amp;icy;&amp;ncy;&amp;kcy;&amp;icy; &amp;pcy;&amp;ocy; &amp;zcy;&amp;acy;&amp;pcy;&amp;rcy;&amp;ocy;&amp;scy;&amp;ucy; &amp;rcy;&amp;iecy;&amp;chcy;&amp;kcy;&amp;acy; &amp;fcy;&amp;ocy;&amp;tcy;&amp;ocy;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9325" r="18132" b="7772"/>
          <a:stretch>
            <a:fillRect/>
          </a:stretch>
        </p:blipFill>
        <p:spPr bwMode="auto">
          <a:xfrm>
            <a:off x="323528" y="1484784"/>
            <a:ext cx="8568952" cy="525658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ru-RU" b="1" i="1" dirty="0" smtClean="0"/>
              <a:t>Алгоритм решения задачи</a:t>
            </a:r>
            <a:endParaRPr lang="ru-RU" b="1" i="1" dirty="0"/>
          </a:p>
        </p:txBody>
      </p:sp>
      <p:pic>
        <p:nvPicPr>
          <p:cNvPr id="6" name="Picture 6" descr="http://spim.ru/i/tolk/ko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869160"/>
            <a:ext cx="2160240" cy="183103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7" name="Picture 8" descr="http://lenagold.narod.ru/fon/clipart/k/kapu/kapust4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4941168"/>
            <a:ext cx="1056006" cy="1160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10" descr="http://900igr.net/data/priroda/Les-1.files/0012-010-Volk-lesnoj-khischni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2924944"/>
            <a:ext cx="1800200" cy="1443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16" descr="http://www.lodka.sobdelo.ru/boat004.jpg"/>
          <p:cNvPicPr>
            <a:picLocks noChangeAspect="1" noChangeArrowheads="1"/>
          </p:cNvPicPr>
          <p:nvPr/>
        </p:nvPicPr>
        <p:blipFill>
          <a:blip r:embed="rId6" cstate="print"/>
          <a:srcRect l="3489" t="16470" r="2303" b="42354"/>
          <a:stretch>
            <a:fillRect/>
          </a:stretch>
        </p:blipFill>
        <p:spPr bwMode="auto">
          <a:xfrm>
            <a:off x="5220072" y="3933056"/>
            <a:ext cx="1152128" cy="3909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i="1" dirty="0" smtClean="0"/>
              <a:t>Алгоритм решения задачи</a:t>
            </a:r>
            <a:endParaRPr lang="ru-RU" b="1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4653136"/>
            <a:ext cx="871296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>
              <a:buFont typeface="Arial" pitchFamily="34" charset="0"/>
              <a:buChar char="•"/>
            </a:pPr>
            <a:r>
              <a:rPr lang="ru-RU" sz="2800" dirty="0" smtClean="0"/>
              <a:t>Исполнителем указанных действий является человек - перевозчик, решающий задачу по алгоритму машинально. 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ru-RU" sz="2800" b="1" dirty="0" smtClean="0"/>
              <a:t>Исполнителем </a:t>
            </a:r>
            <a:r>
              <a:rPr lang="ru-RU" sz="2800" dirty="0" smtClean="0"/>
              <a:t>может быть и какое-то</a:t>
            </a:r>
            <a:r>
              <a:rPr lang="ru-RU" sz="2800" b="1" dirty="0" smtClean="0"/>
              <a:t> устройство</a:t>
            </a:r>
            <a:endParaRPr lang="ru-RU" sz="28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51520" y="1196752"/>
          <a:ext cx="8568952" cy="316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0"/>
                <a:gridCol w="2016224"/>
                <a:gridCol w="3456384"/>
                <a:gridCol w="2376264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Шаг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Левый берег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Действие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Правый берег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1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Волк, капуста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Перевези козу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2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Волк, капуста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Переправься обратно один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Коза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3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капуста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Перевези волка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Коза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4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капуста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Перевези козу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Волк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5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Коза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Перевези капусту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Волк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6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Коза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Переправься обратно один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Волк, капуста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7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Перевези козу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Волк, капуста, Коза</a:t>
                      </a: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ru-RU" b="1" i="1" dirty="0" smtClean="0"/>
              <a:t>Представим…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96752"/>
            <a:ext cx="8856984" cy="648071"/>
          </a:xfrm>
        </p:spPr>
        <p:txBody>
          <a:bodyPr>
            <a:noAutofit/>
          </a:bodyPr>
          <a:lstStyle/>
          <a:p>
            <a:pPr marL="176213" indent="-176213">
              <a:spcBef>
                <a:spcPts val="0"/>
              </a:spcBef>
            </a:pPr>
            <a:r>
              <a:rPr lang="ru-RU" sz="2800" dirty="0" smtClean="0"/>
              <a:t>Небольшое устройство, похожее на электронную игру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907704" y="1700808"/>
            <a:ext cx="5040560" cy="34563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       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79512" y="1700808"/>
            <a:ext cx="8640960" cy="34563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grpSp>
        <p:nvGrpSpPr>
          <p:cNvPr id="22" name="Группа 21"/>
          <p:cNvGrpSpPr/>
          <p:nvPr/>
        </p:nvGrpSpPr>
        <p:grpSpPr>
          <a:xfrm>
            <a:off x="251520" y="1772816"/>
            <a:ext cx="8424936" cy="3312368"/>
            <a:chOff x="251520" y="2852936"/>
            <a:chExt cx="8424936" cy="3312368"/>
          </a:xfrm>
        </p:grpSpPr>
        <p:grpSp>
          <p:nvGrpSpPr>
            <p:cNvPr id="14" name="Группа 13"/>
            <p:cNvGrpSpPr/>
            <p:nvPr/>
          </p:nvGrpSpPr>
          <p:grpSpPr>
            <a:xfrm>
              <a:off x="1979712" y="2852936"/>
              <a:ext cx="4896544" cy="3312368"/>
              <a:chOff x="2339752" y="3228630"/>
              <a:chExt cx="4176464" cy="2304256"/>
            </a:xfrm>
          </p:grpSpPr>
          <p:pic>
            <p:nvPicPr>
              <p:cNvPr id="76802" name="Picture 2" descr="&amp;Kcy;&amp;acy;&amp;rcy;&amp;tcy;&amp;icy;&amp;ncy;&amp;kcy;&amp;icy; &amp;pcy;&amp;ocy; &amp;zcy;&amp;acy;&amp;pcy;&amp;rcy;&amp;ocy;&amp;scy;&amp;ucy; &amp;rcy;&amp;iecy;&amp;chcy;&amp;kcy;&amp;acy; &amp;fcy;&amp;ocy;&amp;tcy;&amp;ocy;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t="9325" r="18132" b="7772"/>
              <a:stretch>
                <a:fillRect/>
              </a:stretch>
            </p:blipFill>
            <p:spPr bwMode="auto">
              <a:xfrm>
                <a:off x="2339752" y="3228630"/>
                <a:ext cx="4176464" cy="2304256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</p:pic>
          <p:pic>
            <p:nvPicPr>
              <p:cNvPr id="76806" name="Picture 6" descr="http://spim.ru/i/tolk/koz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339752" y="4581129"/>
                <a:ext cx="1176859" cy="923117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</p:pic>
          <p:pic>
            <p:nvPicPr>
              <p:cNvPr id="76808" name="Picture 8" descr="http://lenagold.narod.ru/fon/clipart/k/kapu/kapust41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506705" y="4831591"/>
                <a:ext cx="655037" cy="58733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6810" name="Picture 10" descr="http://900igr.net/data/priroda/Les-1.files/0012-010-Volk-lesnoj-khischnik.jp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339752" y="3879834"/>
                <a:ext cx="1224136" cy="73174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6816" name="Picture 16" descr="http://www.lodka.sobdelo.ru/boat004.jp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l="3489" t="16470" r="2303" b="42354"/>
              <a:stretch>
                <a:fillRect/>
              </a:stretch>
            </p:blipFill>
            <p:spPr bwMode="auto">
              <a:xfrm>
                <a:off x="4980751" y="4380758"/>
                <a:ext cx="554262" cy="15338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7" name="Овал 16"/>
            <p:cNvSpPr/>
            <p:nvPr/>
          </p:nvSpPr>
          <p:spPr>
            <a:xfrm>
              <a:off x="251520" y="2996952"/>
              <a:ext cx="1584176" cy="122413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Взять</a:t>
              </a:r>
              <a:endParaRPr lang="ru-RU" dirty="0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251520" y="4653136"/>
              <a:ext cx="1584176" cy="129614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Высадить</a:t>
              </a:r>
              <a:endParaRPr lang="ru-RU" dirty="0"/>
            </a:p>
          </p:txBody>
        </p:sp>
        <p:sp>
          <p:nvSpPr>
            <p:cNvPr id="20" name="Овал 19"/>
            <p:cNvSpPr/>
            <p:nvPr/>
          </p:nvSpPr>
          <p:spPr>
            <a:xfrm>
              <a:off x="7092280" y="2996952"/>
              <a:ext cx="1584176" cy="122413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Ехать</a:t>
              </a:r>
              <a:endParaRPr lang="ru-RU" dirty="0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7092280" y="4581128"/>
              <a:ext cx="1584176" cy="122413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Стоп</a:t>
              </a:r>
              <a:endParaRPr lang="ru-RU" dirty="0"/>
            </a:p>
          </p:txBody>
        </p:sp>
      </p:grpSp>
      <p:sp>
        <p:nvSpPr>
          <p:cNvPr id="23" name="Прямоугольник 22"/>
          <p:cNvSpPr/>
          <p:nvPr/>
        </p:nvSpPr>
        <p:spPr>
          <a:xfrm>
            <a:off x="107504" y="5329376"/>
            <a:ext cx="9036496" cy="1528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>
              <a:lnSpc>
                <a:spcPts val="2800"/>
              </a:lnSpc>
              <a:buFont typeface="Arial" pitchFamily="34" charset="0"/>
              <a:buChar char="•"/>
            </a:pPr>
            <a:r>
              <a:rPr lang="ru-RU" sz="2600" dirty="0" smtClean="0"/>
              <a:t>Нажимая на кнопки, мы можем передвигать существа по экрану. Других способов управления ими в данном устройстве нет. Последовательность действий для решения задачи будет состоять из нажатий на кнопки</a:t>
            </a:r>
            <a:endParaRPr lang="ru-RU" sz="26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323528" y="404664"/>
          <a:ext cx="8640960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Система команд исполнителя (СКИ)</a:t>
            </a: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412776"/>
            <a:ext cx="8229600" cy="544522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Команда</a:t>
            </a:r>
            <a:r>
              <a:rPr lang="ru-RU" dirty="0" smtClean="0"/>
              <a:t> </a:t>
            </a:r>
            <a:r>
              <a:rPr lang="ru-RU" sz="2800" dirty="0" smtClean="0"/>
              <a:t>– это указание исполнителю совершить некоторое действие</a:t>
            </a:r>
            <a:r>
              <a:rPr lang="ru-RU" dirty="0" smtClean="0"/>
              <a:t>. </a:t>
            </a:r>
          </a:p>
          <a:p>
            <a:pPr algn="ctr"/>
            <a:endParaRPr lang="ru-RU" sz="1900" dirty="0" smtClean="0"/>
          </a:p>
          <a:p>
            <a:pPr algn="ctr"/>
            <a:r>
              <a:rPr lang="ru-RU" sz="2800" dirty="0" smtClean="0"/>
              <a:t>После вызова команды исполнитель совершает соответствующее </a:t>
            </a:r>
            <a:r>
              <a:rPr lang="ru-RU" b="1" dirty="0" smtClean="0"/>
              <a:t>элементарное действие</a:t>
            </a:r>
            <a:r>
              <a:rPr lang="ru-RU" dirty="0" smtClean="0"/>
              <a:t>. </a:t>
            </a:r>
          </a:p>
          <a:p>
            <a:pPr algn="ctr"/>
            <a:endParaRPr lang="ru-RU" sz="1900" dirty="0" smtClean="0"/>
          </a:p>
          <a:p>
            <a:pPr algn="ctr"/>
            <a:r>
              <a:rPr lang="ru-RU" sz="2800" dirty="0" smtClean="0"/>
              <a:t>Совокупность команд из некоторого строго заданного списка, которые данный исполнитель может выполнять, называется </a:t>
            </a:r>
            <a:r>
              <a:rPr lang="ru-RU" b="1" dirty="0" smtClean="0"/>
              <a:t>системой команд исполнителя (СКИ)</a:t>
            </a:r>
            <a:r>
              <a:rPr lang="ru-RU" dirty="0" smtClean="0"/>
              <a:t>. </a:t>
            </a:r>
          </a:p>
          <a:p>
            <a:pPr algn="ctr"/>
            <a:endParaRPr lang="ru-RU" sz="1800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296144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Система команд исполнителя </a:t>
            </a:r>
            <a:br>
              <a:rPr lang="ru-RU" b="1" i="1" dirty="0" smtClean="0"/>
            </a:br>
            <a:r>
              <a:rPr lang="ru-RU" b="1" i="1" dirty="0" smtClean="0"/>
              <a:t>(СКИ) стиральной машинки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844824"/>
            <a:ext cx="3322712" cy="4525963"/>
          </a:xfrm>
        </p:spPr>
        <p:txBody>
          <a:bodyPr/>
          <a:lstStyle/>
          <a:p>
            <a:r>
              <a:rPr lang="ru-RU" dirty="0" smtClean="0"/>
              <a:t>Замачивание </a:t>
            </a:r>
          </a:p>
          <a:p>
            <a:r>
              <a:rPr lang="ru-RU" dirty="0" smtClean="0"/>
              <a:t>Стирка </a:t>
            </a:r>
          </a:p>
          <a:p>
            <a:r>
              <a:rPr lang="ru-RU" dirty="0" smtClean="0"/>
              <a:t>Полоскание </a:t>
            </a:r>
          </a:p>
          <a:p>
            <a:r>
              <a:rPr lang="ru-RU" dirty="0" smtClean="0"/>
              <a:t>Отжим </a:t>
            </a:r>
          </a:p>
          <a:p>
            <a:r>
              <a:rPr lang="ru-RU" dirty="0" smtClean="0"/>
              <a:t>Сушка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150"/>
          <a:stretch>
            <a:fillRect/>
          </a:stretch>
        </p:blipFill>
        <p:spPr bwMode="auto">
          <a:xfrm>
            <a:off x="5580112" y="1700808"/>
            <a:ext cx="3214496" cy="4176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3861048"/>
            <a:ext cx="2088232" cy="2634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179512" y="2780928"/>
            <a:ext cx="6408712" cy="3933056"/>
            <a:chOff x="1043608" y="3284984"/>
            <a:chExt cx="5343525" cy="2697113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t="29151"/>
            <a:stretch>
              <a:fillRect/>
            </a:stretch>
          </p:blipFill>
          <p:spPr bwMode="auto">
            <a:xfrm>
              <a:off x="1043608" y="3356992"/>
              <a:ext cx="5343525" cy="2625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t="34755" r="82638" b="55528"/>
            <a:stretch>
              <a:fillRect/>
            </a:stretch>
          </p:blipFill>
          <p:spPr bwMode="auto">
            <a:xfrm>
              <a:off x="1043608" y="3284984"/>
              <a:ext cx="927720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/>
          <a:lstStyle/>
          <a:p>
            <a:r>
              <a:rPr lang="ru-RU" b="1" i="1" dirty="0" smtClean="0"/>
              <a:t>Система отказов исполнителя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96753"/>
            <a:ext cx="8784976" cy="2664296"/>
          </a:xfrm>
        </p:spPr>
        <p:txBody>
          <a:bodyPr/>
          <a:lstStyle/>
          <a:p>
            <a:pPr marL="180975" indent="-180975"/>
            <a:r>
              <a:rPr lang="ru-RU" sz="2800" dirty="0" smtClean="0"/>
              <a:t>Отказ </a:t>
            </a:r>
            <a:r>
              <a:rPr lang="ru-RU" sz="2800" b="1" dirty="0" smtClean="0">
                <a:solidFill>
                  <a:srgbClr val="0070C0"/>
                </a:solidFill>
              </a:rPr>
              <a:t>«Не понимаю» </a:t>
            </a:r>
            <a:r>
              <a:rPr lang="ru-RU" sz="2800" dirty="0" smtClean="0"/>
              <a:t>возникает, если подается команда, не входящая в СКИ.</a:t>
            </a:r>
          </a:p>
          <a:p>
            <a:pPr marL="180975" indent="-180975"/>
            <a:r>
              <a:rPr lang="ru-RU" sz="2800" dirty="0" smtClean="0"/>
              <a:t>Отказ </a:t>
            </a:r>
            <a:r>
              <a:rPr lang="ru-RU" sz="2800" b="1" dirty="0" smtClean="0">
                <a:solidFill>
                  <a:srgbClr val="FF0000"/>
                </a:solidFill>
              </a:rPr>
              <a:t>«Не могу» </a:t>
            </a:r>
            <a:r>
              <a:rPr lang="ru-RU" sz="2800" dirty="0" smtClean="0"/>
              <a:t>возникает, если команда из СКИ не может быть выполнена в конкретных условиях среды.</a:t>
            </a:r>
          </a:p>
          <a:p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95536" y="5517232"/>
            <a:ext cx="4032448" cy="108012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516216" y="4293096"/>
            <a:ext cx="2448272" cy="1152128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ts val="1500"/>
              </a:lnSpc>
            </a:pPr>
            <a:r>
              <a:rPr lang="ru-RU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Стиральная машина не может выполнить команду «гладить» так как ее нет в системе команд</a:t>
            </a:r>
            <a:endParaRPr lang="ru-RU" b="1" dirty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&amp;Scy;&amp;rcy;&amp;iecy;&amp;dcy;&amp;acy; &amp;icy;&amp;scy;&amp;pcy;&amp;ocy;&amp;lcy;&amp;ncy;&amp;icy;&amp;tcy;&amp;iecy;&amp;lcy;&amp;yacy; &amp;Scy;&amp;rcy;&amp;iecy;&amp;dcy;&amp;acy; &amp;icy;&amp;scy;&amp;pcy;&amp;ocy;&amp;lcy;&amp;ncy;&amp;icy;&amp;tcy;&amp;iecy;&amp;lcy;&amp;yacy;. &amp;Ocy;&amp;bcy;&amp;lcy;&amp;acy;&amp;scy;&amp;tcy;&amp;softcy;, &amp;ocy;&amp;bcy;&amp;scy;&amp;tcy;&amp;acy;&amp;ncy;&amp;ocy;&amp;vcy;&amp;kcy;&amp;ucy;, &amp;ucy;&amp;scy;&amp;lcy;&amp;ocy;&amp;vcy;&amp;icy;&amp;yacy;, &amp;vcy; &amp;kcy;&amp;ocy;&amp;tcy;&amp;ocy;&amp;rcy;&amp;ycy;&amp;khcy; &amp;dcy;&amp;iecy;"/>
          <p:cNvPicPr>
            <a:picLocks noChangeAspect="1" noChangeArrowheads="1"/>
          </p:cNvPicPr>
          <p:nvPr/>
        </p:nvPicPr>
        <p:blipFill>
          <a:blip r:embed="rId2" cstate="print"/>
          <a:srcRect l="66936" t="33681" r="3139" b="8620"/>
          <a:stretch>
            <a:fillRect/>
          </a:stretch>
        </p:blipFill>
        <p:spPr bwMode="auto">
          <a:xfrm>
            <a:off x="5724128" y="2492896"/>
            <a:ext cx="3419872" cy="425226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ru-RU" b="1" i="1" dirty="0" smtClean="0"/>
              <a:t>Среда  исполнителя</a:t>
            </a: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96753"/>
            <a:ext cx="8229600" cy="1656184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sz="3000" dirty="0" smtClean="0"/>
              <a:t>- область, обстановка, условия и объекты (данные), над которыми исполнитель может выполнять действия, формируют </a:t>
            </a:r>
            <a:r>
              <a:rPr lang="ru-RU" b="1" dirty="0" smtClean="0"/>
              <a:t>среду исполнителя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35842" name="Picture 2" descr="&amp;Scy;&amp;rcy;&amp;iecy;&amp;dcy;&amp;acy; &amp;icy;&amp;scy;&amp;pcy;&amp;ocy;&amp;lcy;&amp;ncy;&amp;icy;&amp;tcy;&amp;iecy;&amp;lcy;&amp;yacy; &amp;Scy;&amp;rcy;&amp;iecy;&amp;dcy;&amp;acy; &amp;icy;&amp;scy;&amp;pcy;&amp;ocy;&amp;lcy;&amp;ncy;&amp;icy;&amp;tcy;&amp;iecy;&amp;lcy;&amp;yacy;. &amp;Ocy;&amp;bcy;&amp;lcy;&amp;acy;&amp;scy;&amp;tcy;&amp;softcy;, &amp;ocy;&amp;bcy;&amp;scy;&amp;tcy;&amp;acy;&amp;ncy;&amp;ocy;&amp;vcy;&amp;kcy;&amp;ucy;, &amp;ucy;&amp;scy;&amp;lcy;&amp;ocy;&amp;vcy;&amp;icy;&amp;yacy;, &amp;vcy; &amp;kcy;&amp;ocy;&amp;tcy;&amp;ocy;&amp;rcy;&amp;ycy;&amp;khcy; &amp;dcy;&amp;iecy;"/>
          <p:cNvPicPr>
            <a:picLocks noChangeAspect="1" noChangeArrowheads="1"/>
          </p:cNvPicPr>
          <p:nvPr/>
        </p:nvPicPr>
        <p:blipFill>
          <a:blip r:embed="rId2" cstate="print"/>
          <a:srcRect l="3538" t="35944" r="68112" b="34641"/>
          <a:stretch>
            <a:fillRect/>
          </a:stretch>
        </p:blipFill>
        <p:spPr bwMode="auto">
          <a:xfrm>
            <a:off x="0" y="2708920"/>
            <a:ext cx="3672408" cy="2652295"/>
          </a:xfrm>
          <a:prstGeom prst="rect">
            <a:avLst/>
          </a:prstGeom>
          <a:noFill/>
        </p:spPr>
      </p:pic>
      <p:pic>
        <p:nvPicPr>
          <p:cNvPr id="5" name="Picture 2" descr="&amp;Scy;&amp;rcy;&amp;iecy;&amp;dcy;&amp;acy; &amp;icy;&amp;scy;&amp;pcy;&amp;ocy;&amp;lcy;&amp;ncy;&amp;icy;&amp;tcy;&amp;iecy;&amp;lcy;&amp;yacy; &amp;Scy;&amp;rcy;&amp;iecy;&amp;dcy;&amp;acy; &amp;icy;&amp;scy;&amp;pcy;&amp;ocy;&amp;lcy;&amp;ncy;&amp;icy;&amp;tcy;&amp;iecy;&amp;lcy;&amp;yacy;. &amp;Ocy;&amp;bcy;&amp;lcy;&amp;acy;&amp;scy;&amp;tcy;&amp;softcy;, &amp;ocy;&amp;bcy;&amp;scy;&amp;tcy;&amp;acy;&amp;ncy;&amp;ocy;&amp;vcy;&amp;kcy;&amp;ucy;, &amp;ucy;&amp;scy;&amp;lcy;&amp;ocy;&amp;vcy;&amp;icy;&amp;yacy;, &amp;vcy; &amp;kcy;&amp;ocy;&amp;tcy;&amp;ocy;&amp;rcy;&amp;ycy;&amp;khcy; &amp;dcy;&amp;iecy;"/>
          <p:cNvPicPr>
            <a:picLocks noChangeAspect="1" noChangeArrowheads="1"/>
          </p:cNvPicPr>
          <p:nvPr/>
        </p:nvPicPr>
        <p:blipFill>
          <a:blip r:embed="rId2" cstate="print"/>
          <a:srcRect l="35286" t="65685" r="38022" b="6358"/>
          <a:stretch>
            <a:fillRect/>
          </a:stretch>
        </p:blipFill>
        <p:spPr bwMode="auto">
          <a:xfrm>
            <a:off x="3105077" y="4581128"/>
            <a:ext cx="3123107" cy="22768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ru-RU" b="1" i="1" dirty="0" smtClean="0"/>
              <a:t>Задача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96752"/>
            <a:ext cx="8568952" cy="1440160"/>
          </a:xfrm>
        </p:spPr>
        <p:txBody>
          <a:bodyPr>
            <a:noAutofit/>
          </a:bodyPr>
          <a:lstStyle/>
          <a:p>
            <a:r>
              <a:rPr lang="ru-RU" sz="2800" dirty="0" smtClean="0"/>
              <a:t>Опишете для робота - повара среду исполнителя</a:t>
            </a:r>
          </a:p>
          <a:p>
            <a:r>
              <a:rPr lang="ru-RU" sz="2800" dirty="0" smtClean="0"/>
              <a:t>Напишите для робота - повара СКИ и алгоритм приготовление чая </a:t>
            </a:r>
          </a:p>
        </p:txBody>
      </p:sp>
      <p:pic>
        <p:nvPicPr>
          <p:cNvPr id="34818" name="Picture 2" descr="http://www.robo-hunter.com/uploads/images/540ecedf9b45e.jpg"/>
          <p:cNvPicPr>
            <a:picLocks noChangeAspect="1" noChangeArrowheads="1"/>
          </p:cNvPicPr>
          <p:nvPr/>
        </p:nvPicPr>
        <p:blipFill>
          <a:blip r:embed="rId2" cstate="print"/>
          <a:srcRect l="46999"/>
          <a:stretch>
            <a:fillRect/>
          </a:stretch>
        </p:blipFill>
        <p:spPr bwMode="auto">
          <a:xfrm>
            <a:off x="5292080" y="2771774"/>
            <a:ext cx="3851920" cy="4086226"/>
          </a:xfrm>
          <a:prstGeom prst="rect">
            <a:avLst/>
          </a:prstGeom>
          <a:noFill/>
        </p:spPr>
      </p:pic>
      <p:pic>
        <p:nvPicPr>
          <p:cNvPr id="34820" name="Picture 4" descr="http://widefon.com/_ld/110/197300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52936"/>
            <a:ext cx="5544616" cy="34662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784976" cy="1143000"/>
          </a:xfrm>
        </p:spPr>
        <p:txBody>
          <a:bodyPr>
            <a:normAutofit/>
          </a:bodyPr>
          <a:lstStyle/>
          <a:p>
            <a:r>
              <a:rPr lang="ru-RU" b="1" i="1" dirty="0" smtClean="0"/>
              <a:t>Происхождение слова "алгоритм"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47864" y="953344"/>
            <a:ext cx="5796136" cy="5904656"/>
          </a:xfrm>
        </p:spPr>
        <p:txBody>
          <a:bodyPr>
            <a:noAutofit/>
          </a:bodyPr>
          <a:lstStyle/>
          <a:p>
            <a:pPr marL="176213" indent="-176213">
              <a:spcBef>
                <a:spcPts val="0"/>
              </a:spcBef>
            </a:pPr>
            <a:r>
              <a:rPr lang="ru-RU" sz="2600" dirty="0" smtClean="0"/>
              <a:t>Слово "</a:t>
            </a:r>
            <a:r>
              <a:rPr lang="ru-RU" sz="2600" b="1" dirty="0" smtClean="0"/>
              <a:t>алгоритм</a:t>
            </a:r>
            <a:r>
              <a:rPr lang="ru-RU" sz="2600" dirty="0" smtClean="0"/>
              <a:t>" было введено в обращение</a:t>
            </a:r>
            <a:r>
              <a:rPr lang="ru-RU" sz="2600" dirty="0" smtClean="0">
                <a:cs typeface="Times New Roman" pitchFamily="18" charset="0"/>
              </a:rPr>
              <a:t> выдающимся арабским математиком </a:t>
            </a:r>
            <a:r>
              <a:rPr lang="ru-RU" sz="2600" dirty="0" smtClean="0"/>
              <a:t>основателем алгебры в IX веке Мухаммед ибн </a:t>
            </a:r>
            <a:r>
              <a:rPr lang="ru-RU" sz="2600" dirty="0" err="1" smtClean="0"/>
              <a:t>Муса</a:t>
            </a:r>
            <a:r>
              <a:rPr lang="ru-RU" sz="2600" dirty="0" smtClean="0"/>
              <a:t> </a:t>
            </a:r>
            <a:r>
              <a:rPr lang="ru-RU" sz="2600" dirty="0" err="1" smtClean="0"/>
              <a:t>аль-Хорезми</a:t>
            </a:r>
            <a:r>
              <a:rPr lang="ru-RU" sz="2600" dirty="0" smtClean="0">
                <a:cs typeface="Times New Roman" pitchFamily="18" charset="0"/>
              </a:rPr>
              <a:t> </a:t>
            </a:r>
          </a:p>
          <a:p>
            <a:pPr marL="176213" indent="-176213">
              <a:spcBef>
                <a:spcPts val="0"/>
              </a:spcBef>
            </a:pPr>
            <a:r>
              <a:rPr lang="ru-RU" sz="2600" dirty="0" err="1" smtClean="0"/>
              <a:t>аль-Хорезми</a:t>
            </a:r>
            <a:r>
              <a:rPr lang="ru-RU" sz="2600" dirty="0" smtClean="0"/>
              <a:t> написал сочинение, в котором впервые дал описание позиционной десятичной системы счисления, а так же </a:t>
            </a:r>
          </a:p>
          <a:p>
            <a:pPr marL="176213" indent="-176213">
              <a:spcBef>
                <a:spcPts val="0"/>
              </a:spcBef>
            </a:pPr>
            <a:r>
              <a:rPr lang="ru-RU" sz="2600" dirty="0" smtClean="0"/>
              <a:t>вывел правила арифметических действий над целыми и дробными числами. В переводе любое правило начиналось словами: «</a:t>
            </a:r>
            <a:r>
              <a:rPr lang="ru-RU" sz="2600" dirty="0" err="1" smtClean="0"/>
              <a:t>Алгоризми</a:t>
            </a:r>
            <a:r>
              <a:rPr lang="ru-RU" sz="2600" dirty="0" smtClean="0"/>
              <a:t> сказал…»</a:t>
            </a:r>
            <a:endParaRPr lang="ru-RU" sz="2800" dirty="0" smtClean="0">
              <a:cs typeface="Times New Roman" pitchFamily="18" charset="0"/>
            </a:endParaRPr>
          </a:p>
        </p:txBody>
      </p:sp>
      <p:pic>
        <p:nvPicPr>
          <p:cNvPr id="44034" name="Picture 2" descr="http://doma10.ucoz.ru/Alg/Muhammad_ibn_Musa_al-Khwarizm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268760"/>
            <a:ext cx="2736304" cy="304491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07504" y="4293096"/>
            <a:ext cx="28803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Мухаммед ибн </a:t>
            </a:r>
            <a:r>
              <a:rPr lang="ru-RU" sz="2400" dirty="0" err="1" smtClean="0"/>
              <a:t>Муса</a:t>
            </a:r>
            <a:r>
              <a:rPr lang="ru-RU" sz="2400" dirty="0" smtClean="0"/>
              <a:t> </a:t>
            </a:r>
            <a:r>
              <a:rPr lang="ru-RU" sz="2400" dirty="0" err="1" smtClean="0"/>
              <a:t>аль-Хорезми</a:t>
            </a:r>
            <a:r>
              <a:rPr lang="ru-RU" sz="2400" dirty="0" smtClean="0">
                <a:cs typeface="Times New Roman" pitchFamily="18" charset="0"/>
              </a:rPr>
              <a:t> </a:t>
            </a:r>
          </a:p>
          <a:p>
            <a:pPr algn="ctr"/>
            <a:r>
              <a:rPr lang="ru-RU" sz="2400" dirty="0" smtClean="0">
                <a:cs typeface="Times New Roman" pitchFamily="18" charset="0"/>
              </a:rPr>
              <a:t>(787-850)</a:t>
            </a:r>
            <a:endParaRPr lang="ru-RU" sz="24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ru-RU" b="1" i="1" dirty="0" smtClean="0"/>
              <a:t>Решение Задачи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340768"/>
            <a:ext cx="3672408" cy="3672408"/>
          </a:xfrm>
          <a:ln w="44450">
            <a:solidFill>
              <a:schemeClr val="accent1"/>
            </a:solidFill>
            <a:prstDash val="sysDot"/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/>
              <a:t>СКИ: </a:t>
            </a:r>
          </a:p>
          <a:p>
            <a:r>
              <a:rPr lang="ru-RU" sz="2800" dirty="0" smtClean="0"/>
              <a:t>налить кипяток </a:t>
            </a:r>
          </a:p>
          <a:p>
            <a:r>
              <a:rPr lang="ru-RU" sz="2800" dirty="0" smtClean="0"/>
              <a:t>помешать </a:t>
            </a:r>
          </a:p>
          <a:p>
            <a:r>
              <a:rPr lang="ru-RU" sz="2800" dirty="0" smtClean="0"/>
              <a:t>налить молоко</a:t>
            </a:r>
          </a:p>
          <a:p>
            <a:r>
              <a:rPr lang="ru-RU" sz="2800" dirty="0" smtClean="0"/>
              <a:t>насыпать сахар </a:t>
            </a:r>
          </a:p>
          <a:p>
            <a:r>
              <a:rPr lang="ru-RU" sz="2800" dirty="0" smtClean="0"/>
              <a:t>насыпать заварку</a:t>
            </a:r>
            <a:r>
              <a:rPr lang="ru-RU" dirty="0" smtClean="0"/>
              <a:t> </a:t>
            </a: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4716016" y="2708920"/>
            <a:ext cx="3744416" cy="3600400"/>
          </a:xfrm>
          <a:prstGeom prst="rect">
            <a:avLst/>
          </a:prstGeom>
          <a:noFill/>
          <a:ln w="44450">
            <a:solidFill>
              <a:srgbClr val="00B050"/>
            </a:solidFill>
            <a:prstDash val="sysDot"/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Алгоритм :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насыпать заварку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налить кипяток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насыпать сахар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налить молоко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помешать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i="1" dirty="0" smtClean="0"/>
              <a:t>Вопросы: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5112568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sz="2800" dirty="0" smtClean="0"/>
              <a:t>Будет ли выполнятся алгоритм, если исполнителю вместо сахара подсунуть соль? </a:t>
            </a:r>
          </a:p>
          <a:p>
            <a:pPr marL="514350" indent="-514350">
              <a:buAutoNum type="arabicPeriod"/>
            </a:pPr>
            <a:endParaRPr lang="ru-RU" sz="2800" dirty="0" smtClean="0"/>
          </a:p>
          <a:p>
            <a:pPr marL="514350" indent="-514350">
              <a:buAutoNum type="arabicPeriod"/>
            </a:pPr>
            <a:endParaRPr lang="ru-RU" sz="2800" dirty="0" smtClean="0"/>
          </a:p>
          <a:p>
            <a:pPr marL="514350" indent="-514350">
              <a:buNone/>
            </a:pPr>
            <a:endParaRPr lang="ru-RU" sz="2800" dirty="0" smtClean="0"/>
          </a:p>
          <a:p>
            <a:pPr marL="514350" indent="-514350">
              <a:buNone/>
            </a:pPr>
            <a:endParaRPr lang="ru-RU" sz="2800" dirty="0" smtClean="0"/>
          </a:p>
          <a:p>
            <a:pPr marL="514350" indent="-514350">
              <a:buNone/>
            </a:pPr>
            <a:endParaRPr lang="ru-RU" sz="2800" dirty="0" smtClean="0"/>
          </a:p>
          <a:p>
            <a:pPr marL="514350" indent="-514350">
              <a:buNone/>
            </a:pPr>
            <a:r>
              <a:rPr lang="ru-RU" sz="2800" dirty="0" smtClean="0"/>
              <a:t>2.  Какие команды нужно поменять местами, чтобы результат выполнения алгоритма изменился?</a:t>
            </a:r>
            <a:endParaRPr lang="ru-RU" sz="2800" dirty="0"/>
          </a:p>
        </p:txBody>
      </p:sp>
      <p:pic>
        <p:nvPicPr>
          <p:cNvPr id="32770" name="Picture 2" descr="http://ruslekar.info/images/original/71821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636912"/>
            <a:ext cx="2148034" cy="1584176"/>
          </a:xfrm>
          <a:prstGeom prst="rect">
            <a:avLst/>
          </a:prstGeom>
          <a:noFill/>
        </p:spPr>
      </p:pic>
      <p:sp>
        <p:nvSpPr>
          <p:cNvPr id="5" name="Стрелка вправо 4"/>
          <p:cNvSpPr/>
          <p:nvPr/>
        </p:nvSpPr>
        <p:spPr>
          <a:xfrm>
            <a:off x="3779912" y="3212976"/>
            <a:ext cx="936104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772" name="Picture 4" descr="&amp;Kcy;&amp;acy;&amp;rcy;&amp;tcy;&amp;icy;&amp;ncy;&amp;kcy;&amp;icy; &amp;pcy;&amp;ocy; &amp;zcy;&amp;acy;&amp;pcy;&amp;rcy;&amp;ocy;&amp;scy;&amp;ucy; &amp;scy;&amp;ocy;&amp;lcy;&amp;softcy; &amp;fcy;&amp;ocy;&amp;tcy;&amp;ocy;"/>
          <p:cNvPicPr>
            <a:picLocks noChangeAspect="1" noChangeArrowheads="1"/>
          </p:cNvPicPr>
          <p:nvPr/>
        </p:nvPicPr>
        <p:blipFill>
          <a:blip r:embed="rId3" cstate="print"/>
          <a:srcRect r="51950"/>
          <a:stretch>
            <a:fillRect/>
          </a:stretch>
        </p:blipFill>
        <p:spPr bwMode="auto">
          <a:xfrm>
            <a:off x="5004048" y="2636912"/>
            <a:ext cx="877611" cy="15841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6" name="Picture 12" descr="http://nevsepic.com.ua/uploads/posts/2012-04/1335076162-82127-f-4c51673498882-www.nevsepic.com.u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4260697"/>
            <a:ext cx="2088232" cy="2597303"/>
          </a:xfrm>
          <a:prstGeom prst="rect">
            <a:avLst/>
          </a:prstGeom>
          <a:noFill/>
        </p:spPr>
      </p:pic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67544" y="0"/>
          <a:ext cx="8229600" cy="3645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7410" name="Picture 2" descr="http://habrastorage.org/getpro/habr/olpictures/bca/3f5/c35/bca3f5c3546f6a6e97b94cb95b21901c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3501008"/>
            <a:ext cx="1835696" cy="2019750"/>
          </a:xfrm>
          <a:prstGeom prst="rect">
            <a:avLst/>
          </a:prstGeom>
          <a:noFill/>
        </p:spPr>
      </p:pic>
      <p:pic>
        <p:nvPicPr>
          <p:cNvPr id="31750" name="Picture 6" descr="http://www.montajgrad.ru/upload/medialibrary/7c6/news-09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868144" y="3501008"/>
            <a:ext cx="1827614" cy="1800200"/>
          </a:xfrm>
          <a:prstGeom prst="rect">
            <a:avLst/>
          </a:prstGeom>
          <a:noFill/>
        </p:spPr>
      </p:pic>
      <p:pic>
        <p:nvPicPr>
          <p:cNvPr id="31754" name="Picture 10" descr="http://www.graycell.ru/picture/big/policeyskiy4.jpg"/>
          <p:cNvPicPr>
            <a:picLocks noChangeAspect="1" noChangeArrowheads="1"/>
          </p:cNvPicPr>
          <p:nvPr/>
        </p:nvPicPr>
        <p:blipFill>
          <a:blip r:embed="rId10" cstate="print"/>
          <a:srcRect l="26449" r="25168"/>
          <a:stretch>
            <a:fillRect/>
          </a:stretch>
        </p:blipFill>
        <p:spPr bwMode="auto">
          <a:xfrm>
            <a:off x="7668345" y="3645024"/>
            <a:ext cx="1475655" cy="3049924"/>
          </a:xfrm>
          <a:prstGeom prst="rect">
            <a:avLst/>
          </a:prstGeom>
          <a:noFill/>
        </p:spPr>
      </p:pic>
      <p:pic>
        <p:nvPicPr>
          <p:cNvPr id="31746" name="Picture 2" descr="http://vladivostok.doski.ru/i/17/93/179358.jpg"/>
          <p:cNvPicPr>
            <a:picLocks noChangeAspect="1" noChangeArrowheads="1"/>
          </p:cNvPicPr>
          <p:nvPr/>
        </p:nvPicPr>
        <p:blipFill>
          <a:blip r:embed="rId11" cstate="print"/>
          <a:srcRect l="13341" r="13284"/>
          <a:stretch>
            <a:fillRect/>
          </a:stretch>
        </p:blipFill>
        <p:spPr bwMode="auto">
          <a:xfrm>
            <a:off x="1259632" y="5091545"/>
            <a:ext cx="1728192" cy="1766455"/>
          </a:xfrm>
          <a:prstGeom prst="rect">
            <a:avLst/>
          </a:prstGeom>
          <a:noFill/>
        </p:spPr>
      </p:pic>
      <p:pic>
        <p:nvPicPr>
          <p:cNvPr id="31748" name="Picture 4" descr="http://www.stan-ok.ru/plastik/ozgenc_102b.jpg"/>
          <p:cNvPicPr>
            <a:picLocks noChangeAspect="1" noChangeArrowheads="1"/>
          </p:cNvPicPr>
          <p:nvPr/>
        </p:nvPicPr>
        <p:blipFill>
          <a:blip r:embed="rId12" cstate="print"/>
          <a:srcRect l="17339" t="1680" b="4241"/>
          <a:stretch>
            <a:fillRect/>
          </a:stretch>
        </p:blipFill>
        <p:spPr bwMode="auto">
          <a:xfrm>
            <a:off x="2555776" y="3429000"/>
            <a:ext cx="1839011" cy="2376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412776"/>
            <a:ext cx="4536504" cy="52565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1.Загадай число. </a:t>
            </a:r>
          </a:p>
          <a:p>
            <a:pPr>
              <a:buNone/>
            </a:pPr>
            <a:r>
              <a:rPr lang="ru-RU" sz="2800" dirty="0" smtClean="0"/>
              <a:t>2.Умножь на 5. </a:t>
            </a:r>
          </a:p>
          <a:p>
            <a:pPr>
              <a:buNone/>
            </a:pPr>
            <a:r>
              <a:rPr lang="ru-RU" sz="2800" dirty="0" smtClean="0"/>
              <a:t>3.Прибавь 8. </a:t>
            </a:r>
          </a:p>
          <a:p>
            <a:pPr>
              <a:buNone/>
            </a:pPr>
            <a:r>
              <a:rPr lang="ru-RU" sz="2800" dirty="0" smtClean="0"/>
              <a:t>4.Умножь на 2. </a:t>
            </a:r>
          </a:p>
          <a:p>
            <a:pPr>
              <a:buNone/>
            </a:pPr>
            <a:r>
              <a:rPr lang="ru-RU" sz="2800" dirty="0" smtClean="0"/>
              <a:t>5.Отними 16. </a:t>
            </a:r>
          </a:p>
          <a:p>
            <a:pPr>
              <a:buNone/>
            </a:pPr>
            <a:r>
              <a:rPr lang="ru-RU" sz="2800" dirty="0" smtClean="0"/>
              <a:t>6.Отбрось крайнюю правую цифру и получишь загаданное число. </a:t>
            </a:r>
            <a:endParaRPr lang="ru-RU" sz="2800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5292080" y="1412776"/>
            <a:ext cx="2376264" cy="316835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b="1" i="1" dirty="0" smtClean="0"/>
              <a:t>6*5=30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30+8=38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b="1" i="1" dirty="0" smtClean="0"/>
              <a:t>38*2=76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76-16=60</a:t>
            </a:r>
          </a:p>
          <a:p>
            <a:pPr marL="342900" lvl="0" indent="-342900" algn="ctr">
              <a:spcBef>
                <a:spcPct val="20000"/>
              </a:spcBef>
            </a:pPr>
            <a:r>
              <a:rPr lang="ru-RU" sz="3200" b="1" i="1" dirty="0" smtClean="0"/>
              <a:t>6</a:t>
            </a:r>
            <a:r>
              <a:rPr lang="en-US" sz="3200" b="1" i="1" dirty="0" smtClean="0"/>
              <a:t>Ø </a:t>
            </a:r>
            <a:r>
              <a:rPr lang="ru-RU" sz="3200" b="1" i="1" dirty="0" smtClean="0"/>
              <a:t>→ 6</a:t>
            </a: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0" y="116632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 Выполните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предложенные</a:t>
            </a:r>
            <a:r>
              <a:rPr kumimoji="0" lang="ru-RU" sz="44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действия</a:t>
            </a: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 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03648" y="5445224"/>
            <a:ext cx="64087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/>
              <a:t>Вы выступили </a:t>
            </a:r>
            <a:r>
              <a:rPr lang="ru-RU" sz="4000" b="1" dirty="0" smtClean="0"/>
              <a:t>в роли формального исполнителя</a:t>
            </a:r>
            <a:endParaRPr lang="ru-RU" sz="4000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/>
          <a:lstStyle/>
          <a:p>
            <a:r>
              <a:rPr lang="ru-RU" b="1" i="1" dirty="0" smtClean="0"/>
              <a:t>Исполнители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60466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Формальные                          Не формальные                     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507" t="22292" b="8982"/>
          <a:stretch>
            <a:fillRect/>
          </a:stretch>
        </p:blipFill>
        <p:spPr bwMode="auto">
          <a:xfrm>
            <a:off x="179512" y="1844824"/>
            <a:ext cx="8784976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ru-RU" b="1" i="1" dirty="0" smtClean="0"/>
              <a:t>Не формальный исполнитель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96753"/>
            <a:ext cx="8964488" cy="144016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Неформальный исполнитель (экскурсовод) </a:t>
            </a:r>
            <a:r>
              <a:rPr lang="ru-RU" b="1" dirty="0" smtClean="0"/>
              <a:t>не может </a:t>
            </a:r>
            <a:r>
              <a:rPr lang="ru-RU" sz="2800" dirty="0" smtClean="0"/>
              <a:t>выполнять одни и те же команды (действия) совершенно одинаково.</a:t>
            </a:r>
          </a:p>
        </p:txBody>
      </p:sp>
      <p:pic>
        <p:nvPicPr>
          <p:cNvPr id="29698" name="Picture 2" descr="http://www.all-dombay.ru/adm/184/imgdop2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564904"/>
            <a:ext cx="5731396" cy="3733595"/>
          </a:xfrm>
          <a:prstGeom prst="rect">
            <a:avLst/>
          </a:prstGeom>
          <a:noFill/>
        </p:spPr>
      </p:pic>
      <p:pic>
        <p:nvPicPr>
          <p:cNvPr id="29700" name="Picture 4" descr="http://www.pnp.ru/upload/uploaded_image/2015-03-30/1400340144794_92fd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2276872"/>
            <a:ext cx="3191039" cy="2040667"/>
          </a:xfrm>
          <a:prstGeom prst="rect">
            <a:avLst/>
          </a:prstGeom>
          <a:noFill/>
        </p:spPr>
      </p:pic>
      <p:pic>
        <p:nvPicPr>
          <p:cNvPr id="29702" name="Picture 6" descr="http://enjoy-job.ru/wp-content/uploads/2014/10/ekskursovod2.jpg"/>
          <p:cNvPicPr>
            <a:picLocks noChangeAspect="1" noChangeArrowheads="1"/>
          </p:cNvPicPr>
          <p:nvPr/>
        </p:nvPicPr>
        <p:blipFill>
          <a:blip r:embed="rId4" cstate="print"/>
          <a:srcRect r="5235"/>
          <a:stretch>
            <a:fillRect/>
          </a:stretch>
        </p:blipFill>
        <p:spPr bwMode="auto">
          <a:xfrm>
            <a:off x="5715049" y="4509120"/>
            <a:ext cx="3249439" cy="2160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4860032" y="2060848"/>
            <a:ext cx="3841520" cy="4608512"/>
            <a:chOff x="4860032" y="2060848"/>
            <a:chExt cx="3841520" cy="4608512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52318" t="9767"/>
            <a:stretch>
              <a:fillRect/>
            </a:stretch>
          </p:blipFill>
          <p:spPr bwMode="auto">
            <a:xfrm>
              <a:off x="5004048" y="2060848"/>
              <a:ext cx="3697504" cy="4608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53247" t="14894" r="37467" b="76134"/>
            <a:stretch>
              <a:fillRect/>
            </a:stretch>
          </p:blipFill>
          <p:spPr bwMode="auto">
            <a:xfrm>
              <a:off x="4860032" y="2060848"/>
              <a:ext cx="792088" cy="504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ru-RU" b="1" i="1" dirty="0" smtClean="0"/>
              <a:t>Формальный исполнитель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124744"/>
            <a:ext cx="8784976" cy="100811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Формальный исполнитель всегда </a:t>
            </a:r>
            <a:r>
              <a:rPr lang="ru-RU" sz="2800" b="1" dirty="0" smtClean="0"/>
              <a:t>одинаково</a:t>
            </a:r>
            <a:r>
              <a:rPr lang="ru-RU" sz="2800" dirty="0" smtClean="0"/>
              <a:t> выполняет одну и ту же команду. </a:t>
            </a: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323528" y="2420888"/>
            <a:ext cx="5256584" cy="4248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Для каждого формального исполнителя можно указать: </a:t>
            </a:r>
          </a:p>
          <a:p>
            <a:pPr marL="342900" marR="0" lvl="0" indent="-1619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• круг решаемых задач; </a:t>
            </a:r>
          </a:p>
          <a:p>
            <a:pPr marL="342900" marR="0" lvl="0" indent="-1619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• среду; </a:t>
            </a:r>
          </a:p>
          <a:p>
            <a:pPr marL="342900" marR="0" lvl="0" indent="-1619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• систему команд; </a:t>
            </a:r>
          </a:p>
          <a:p>
            <a:pPr marL="342900" marR="0" lvl="0" indent="-1619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• систему отказов; </a:t>
            </a:r>
          </a:p>
          <a:p>
            <a:pPr marL="342900" marR="0" lvl="0" indent="-1619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• режимы работы.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ru-RU" b="1" i="1" dirty="0" smtClean="0"/>
              <a:t>Режимы работы исполнителя</a:t>
            </a:r>
            <a:endParaRPr lang="ru-RU" b="1" i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52736"/>
            <a:ext cx="8712968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ru-RU" b="1" i="1" dirty="0" smtClean="0"/>
              <a:t>Домашнее задание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268760"/>
            <a:ext cx="8568952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Найдите второй вариант решения задачи:</a:t>
            </a:r>
          </a:p>
          <a:p>
            <a:pPr marL="176213" indent="-176213">
              <a:buNone/>
            </a:pPr>
            <a:endParaRPr lang="ru-RU" sz="1000" dirty="0" smtClean="0"/>
          </a:p>
          <a:p>
            <a:pPr marL="176213" indent="-176213">
              <a:buNone/>
            </a:pPr>
            <a:r>
              <a:rPr lang="ru-RU" sz="2800" dirty="0" smtClean="0"/>
              <a:t>Старик должен переправить на лодке через реку волка, козу и капусту. </a:t>
            </a:r>
          </a:p>
          <a:p>
            <a:pPr marL="176213" indent="-176213">
              <a:buNone/>
            </a:pPr>
            <a:r>
              <a:rPr lang="ru-RU" sz="2800" dirty="0" smtClean="0"/>
              <a:t>Лодка может выдержать только старика и одного пассажира. </a:t>
            </a:r>
          </a:p>
          <a:p>
            <a:pPr marL="176213" indent="-176213">
              <a:buNone/>
            </a:pPr>
            <a:r>
              <a:rPr lang="ru-RU" sz="2800" dirty="0" smtClean="0"/>
              <a:t>В каком порядке старик перевезет пассажиров? </a:t>
            </a:r>
          </a:p>
          <a:p>
            <a:pPr marL="176213" indent="-176213">
              <a:buNone/>
            </a:pPr>
            <a:r>
              <a:rPr lang="ru-RU" sz="2800" dirty="0" smtClean="0"/>
              <a:t>Не забудь, что волк может съесть козу, а коза – капусту.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Использование понятия "алгоритм"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47864" y="1124744"/>
            <a:ext cx="5688632" cy="5733256"/>
          </a:xfrm>
        </p:spPr>
        <p:txBody>
          <a:bodyPr>
            <a:noAutofit/>
          </a:bodyPr>
          <a:lstStyle/>
          <a:p>
            <a:r>
              <a:rPr lang="ru-RU" sz="2800" dirty="0" smtClean="0"/>
              <a:t>В науке использовать понятия "алгоритм" начал немецкий ученый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филосов</a:t>
            </a:r>
            <a:r>
              <a:rPr lang="ru-RU" sz="2800" b="1" dirty="0" smtClean="0"/>
              <a:t>, математик Лейбниц</a:t>
            </a:r>
            <a:r>
              <a:rPr lang="ru-RU" sz="2800" dirty="0" smtClean="0"/>
              <a:t> в 17-м веке.</a:t>
            </a:r>
            <a:r>
              <a:rPr lang="ru-RU" sz="2800" b="1" dirty="0" smtClean="0"/>
              <a:t> </a:t>
            </a:r>
          </a:p>
          <a:p>
            <a:r>
              <a:rPr lang="ru-RU" sz="2800" b="1" dirty="0" smtClean="0"/>
              <a:t>Первые</a:t>
            </a:r>
            <a:r>
              <a:rPr lang="ru-RU" sz="2800" dirty="0" smtClean="0"/>
              <a:t> известные </a:t>
            </a:r>
            <a:r>
              <a:rPr lang="ru-RU" sz="2800" b="1" dirty="0" smtClean="0"/>
              <a:t>алгоритмы</a:t>
            </a:r>
            <a:r>
              <a:rPr lang="ru-RU" sz="2800" dirty="0" smtClean="0"/>
              <a:t> — это правила выполнения арифметических действий с числами. В них четко определены объекты (числа в десятичной записи) и элементарные шаги (сложить, вычесть, перемножить два однозначных числа). 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4941168"/>
            <a:ext cx="35283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400" dirty="0" smtClean="0"/>
              <a:t>Го́тфрид Ви́льгельм Ле́йбниц</a:t>
            </a:r>
            <a:endParaRPr lang="ru-RU" sz="2400" dirty="0" smtClean="0"/>
          </a:p>
          <a:p>
            <a:pPr algn="ctr"/>
            <a:r>
              <a:rPr lang="ru-RU" sz="2400" dirty="0" smtClean="0"/>
              <a:t>(1646 —1716) </a:t>
            </a:r>
          </a:p>
        </p:txBody>
      </p:sp>
      <p:pic>
        <p:nvPicPr>
          <p:cNvPr id="50178" name="Picture 2" descr="https://upload.wikimedia.org/wikipedia/commons/thumb/6/6a/Gottfried_Wilhelm_von_Leibniz.jpg/240px-Gottfried_Wilhelm_von_Leibni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56792"/>
            <a:ext cx="2808312" cy="3312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b="1" i="1" dirty="0" smtClean="0"/>
              <a:t>Эволюция значения "алгоритм"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4077072"/>
            <a:ext cx="8964488" cy="2520280"/>
          </a:xfrm>
        </p:spPr>
        <p:txBody>
          <a:bodyPr>
            <a:noAutofit/>
          </a:bodyPr>
          <a:lstStyle/>
          <a:p>
            <a:pPr marL="176213" indent="-176213"/>
            <a:r>
              <a:rPr lang="ru-RU" sz="2800" dirty="0" smtClean="0"/>
              <a:t>Сначала определение понятия алгоритма было проблемой математики, однако с течением времени теория алгоритмов стала развиваться за счет влияния открытий не только в математике, но и в информатике. </a:t>
            </a:r>
            <a:r>
              <a:rPr lang="ru-RU" sz="2800" b="1" dirty="0" smtClean="0"/>
              <a:t>В настоящее время алгоритм является одним из главных понятий информатики.</a:t>
            </a:r>
            <a:endParaRPr lang="ru-RU" sz="2800" b="1" dirty="0"/>
          </a:p>
        </p:txBody>
      </p:sp>
      <p:pic>
        <p:nvPicPr>
          <p:cNvPr id="62466" name="Picture 2" descr="&amp;Ecy;&amp;vcy;&amp;ocy;&amp;lcy;&amp;yucy;&amp;tscy;&amp;icy;&amp;yacy; &amp;pcy;&amp;ocy;&amp;ncy;&amp;yacy;&amp;tcy;&amp;icy;&amp;yacy; &amp;acy;&amp;lcy;&amp;gcy;&amp;ocy;&amp;rcy;&amp;icy;&amp;tcy;&amp;mcy;&amp;acy;"/>
          <p:cNvPicPr>
            <a:picLocks noChangeAspect="1" noChangeArrowheads="1"/>
          </p:cNvPicPr>
          <p:nvPr/>
        </p:nvPicPr>
        <p:blipFill>
          <a:blip r:embed="rId2" cstate="print"/>
          <a:srcRect l="2130" t="32760" r="976" b="6761"/>
          <a:stretch>
            <a:fillRect/>
          </a:stretch>
        </p:blipFill>
        <p:spPr bwMode="auto">
          <a:xfrm>
            <a:off x="323528" y="1124744"/>
            <a:ext cx="8352928" cy="3024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Значительный вклад в развитие теории алгоритмов внесли: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3928" y="1628800"/>
            <a:ext cx="4906888" cy="4525963"/>
          </a:xfrm>
        </p:spPr>
        <p:txBody>
          <a:bodyPr>
            <a:normAutofit/>
          </a:bodyPr>
          <a:lstStyle/>
          <a:p>
            <a:pPr marL="176213" indent="-176213"/>
            <a:r>
              <a:rPr lang="ru-RU" sz="2800" dirty="0" smtClean="0"/>
              <a:t>Английский математик </a:t>
            </a:r>
            <a:r>
              <a:rPr lang="ru-RU" sz="2800" b="1" dirty="0" smtClean="0"/>
              <a:t>Алан Тьюринг в 1936 году </a:t>
            </a:r>
            <a:r>
              <a:rPr lang="ru-RU" sz="2800" dirty="0" smtClean="0"/>
              <a:t>предложил абстрактную </a:t>
            </a:r>
            <a:r>
              <a:rPr lang="ru-RU" sz="2800" b="1" dirty="0" smtClean="0"/>
              <a:t>вычислительную «Машину Тьюринга», </a:t>
            </a:r>
            <a:r>
              <a:rPr lang="ru-RU" sz="2800" dirty="0" smtClean="0"/>
              <a:t>которая позволила формализовать понятие алгоритма и до сих пор используется во множестве теоретических и практических исследованиях</a:t>
            </a:r>
            <a:endParaRPr lang="ru-RU" sz="2800" dirty="0"/>
          </a:p>
        </p:txBody>
      </p:sp>
      <p:pic>
        <p:nvPicPr>
          <p:cNvPr id="52228" name="Picture 4" descr="http://russiahousenews.info/images/stories/Pictures_8/Alan_Tur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56792"/>
            <a:ext cx="2952328" cy="378838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79512" y="5373216"/>
            <a:ext cx="349993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2400" dirty="0" smtClean="0"/>
              <a:t>А́лан Мэ́тисон Тью́ринг</a:t>
            </a:r>
            <a:endParaRPr lang="ru-RU" sz="2400" dirty="0" smtClean="0"/>
          </a:p>
          <a:p>
            <a:pPr algn="ctr"/>
            <a:r>
              <a:rPr lang="ru-RU" sz="2400" dirty="0" smtClean="0"/>
              <a:t>(1912 —1954)</a:t>
            </a:r>
            <a:endParaRPr lang="ru-RU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Значительный вклад в развитие теории алгоритмов внесли: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3928" y="1628800"/>
            <a:ext cx="4906888" cy="4525963"/>
          </a:xfrm>
        </p:spPr>
        <p:txBody>
          <a:bodyPr>
            <a:normAutofit fontScale="92500"/>
          </a:bodyPr>
          <a:lstStyle/>
          <a:p>
            <a:pPr marL="176213" indent="-176213"/>
            <a:r>
              <a:rPr lang="ru-RU" sz="2800" dirty="0" smtClean="0"/>
              <a:t>Американский математик </a:t>
            </a:r>
            <a:r>
              <a:rPr lang="ru-RU" sz="2800" b="1" dirty="0" smtClean="0"/>
              <a:t>Эмиль Пост </a:t>
            </a:r>
            <a:r>
              <a:rPr lang="ru-RU" sz="2800" dirty="0" smtClean="0"/>
              <a:t>предложил абстрактную вычислительную машину – </a:t>
            </a:r>
            <a:r>
              <a:rPr lang="ru-RU" sz="2800" b="1" dirty="0" smtClean="0"/>
              <a:t>«Машину Поста», </a:t>
            </a:r>
            <a:r>
              <a:rPr lang="ru-RU" sz="2800" dirty="0" smtClean="0"/>
              <a:t>которая отличается от машины Тьюринга большей простотой. Обе машины «эквивалентны» и были созданы для уточнения понятия «алгоритм». </a:t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87792" y="5373216"/>
            <a:ext cx="24833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 smtClean="0"/>
              <a:t>Эмиль Леон Пост</a:t>
            </a:r>
          </a:p>
          <a:p>
            <a:pPr algn="ctr"/>
            <a:r>
              <a:rPr lang="ru-RU" sz="2400" dirty="0" smtClean="0"/>
              <a:t>(1897 —1954)</a:t>
            </a:r>
            <a:endParaRPr lang="ru-RU" sz="2400" dirty="0"/>
          </a:p>
        </p:txBody>
      </p:sp>
      <p:pic>
        <p:nvPicPr>
          <p:cNvPr id="53250" name="Picture 2" descr="http://player.myshared.ru/479568/data/images/img3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12776"/>
            <a:ext cx="3168352" cy="40324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71800" y="1484784"/>
            <a:ext cx="6192688" cy="5256584"/>
          </a:xfrm>
        </p:spPr>
        <p:txBody>
          <a:bodyPr>
            <a:normAutofit fontScale="92500" lnSpcReduction="10000"/>
          </a:bodyPr>
          <a:lstStyle/>
          <a:p>
            <a:r>
              <a:rPr lang="ru-RU" sz="2800" dirty="0" smtClean="0"/>
              <a:t>Выдающийся американский математик  </a:t>
            </a:r>
            <a:r>
              <a:rPr lang="ru-RU" sz="2800" b="1" dirty="0" err="1" smtClean="0"/>
              <a:t>Алонзо</a:t>
            </a:r>
            <a:r>
              <a:rPr lang="ru-RU" sz="2800" b="1" dirty="0" smtClean="0"/>
              <a:t> Чёрч </a:t>
            </a:r>
            <a:r>
              <a:rPr lang="ru-RU" sz="2800" dirty="0" smtClean="0"/>
              <a:t>разработал теорию лямбда-исчисление, последовавшей за его знаменитой статьёй 1936 года, в которой он показал существование «неразрешимых задач» (</a:t>
            </a:r>
            <a:r>
              <a:rPr lang="ru-RU" sz="2800" b="1" dirty="0" smtClean="0"/>
              <a:t>теорема Чёрча — Тьюринга</a:t>
            </a:r>
            <a:r>
              <a:rPr lang="ru-RU" sz="2800" dirty="0" smtClean="0"/>
              <a:t>)</a:t>
            </a:r>
          </a:p>
          <a:p>
            <a:r>
              <a:rPr lang="ru-RU" sz="2800" dirty="0" smtClean="0"/>
              <a:t>Впоследствии Чёрч и Тьюринг показали, что лямбда-исчисления и машина Тьюринга имели одинаковые свойства, таким образом доказывая, что различные «механические процессы вычислений» имеют одинаковые возможности.  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5157192"/>
            <a:ext cx="28083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i="1" dirty="0" smtClean="0"/>
              <a:t>Alonzo Church </a:t>
            </a:r>
            <a:endParaRPr lang="ru-RU" sz="2400" i="1" dirty="0" smtClean="0"/>
          </a:p>
          <a:p>
            <a:pPr algn="ctr"/>
            <a:r>
              <a:rPr lang="ru-RU" sz="2400" dirty="0" err="1" smtClean="0"/>
              <a:t>Алонзо</a:t>
            </a:r>
            <a:r>
              <a:rPr lang="ru-RU" sz="2400" dirty="0" smtClean="0"/>
              <a:t> Чёрч </a:t>
            </a:r>
          </a:p>
          <a:p>
            <a:pPr algn="ctr"/>
            <a:r>
              <a:rPr lang="ru-RU" sz="2400" dirty="0" smtClean="0"/>
              <a:t>(1903— 1995)</a:t>
            </a:r>
            <a:endParaRPr lang="ru-RU" sz="2400" dirty="0"/>
          </a:p>
        </p:txBody>
      </p:sp>
      <p:pic>
        <p:nvPicPr>
          <p:cNvPr id="54274" name="Picture 2" descr="http://sigrlami.eu/img/posts/fp-introduction/church.png"/>
          <p:cNvPicPr>
            <a:picLocks noChangeAspect="1" noChangeArrowheads="1"/>
          </p:cNvPicPr>
          <p:nvPr/>
        </p:nvPicPr>
        <p:blipFill>
          <a:blip r:embed="rId2" cstate="print"/>
          <a:srcRect l="56699"/>
          <a:stretch>
            <a:fillRect/>
          </a:stretch>
        </p:blipFill>
        <p:spPr bwMode="auto">
          <a:xfrm>
            <a:off x="107504" y="1556792"/>
            <a:ext cx="2697088" cy="3528392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Значительный вклад в развитие теории алгоритмов внесли:</a:t>
            </a:r>
            <a:endParaRPr lang="ru-RU" b="1" i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ic-dv.ru/files/TAXCOM/instruct.jpg"/>
          <p:cNvPicPr>
            <a:picLocks noChangeAspect="1" noChangeArrowheads="1"/>
          </p:cNvPicPr>
          <p:nvPr/>
        </p:nvPicPr>
        <p:blipFill>
          <a:blip r:embed="rId2" cstate="print"/>
          <a:srcRect t="6623" b="28937"/>
          <a:stretch>
            <a:fillRect/>
          </a:stretch>
        </p:blipFill>
        <p:spPr bwMode="auto">
          <a:xfrm>
            <a:off x="1619672" y="3285043"/>
            <a:ext cx="5544616" cy="357295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i="1" dirty="0" smtClean="0"/>
              <a:t>Алгоритм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268761"/>
            <a:ext cx="8712968" cy="259228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smtClean="0">
                <a:cs typeface="Times New Roman" pitchFamily="18" charset="0"/>
              </a:rPr>
              <a:t>от лат. </a:t>
            </a:r>
            <a:r>
              <a:rPr lang="en-US" sz="2800" dirty="0" smtClean="0">
                <a:cs typeface="Times New Roman" pitchFamily="18" charset="0"/>
              </a:rPr>
              <a:t>Algorithm</a:t>
            </a:r>
            <a:r>
              <a:rPr lang="ru-RU" sz="2800" dirty="0" smtClean="0">
                <a:cs typeface="Times New Roman" pitchFamily="18" charset="0"/>
              </a:rPr>
              <a:t> (написание имени </a:t>
            </a:r>
            <a:r>
              <a:rPr lang="ru-RU" sz="2800" dirty="0" err="1" smtClean="0">
                <a:cs typeface="Times New Roman" pitchFamily="18" charset="0"/>
              </a:rPr>
              <a:t>аль-Хорезми</a:t>
            </a:r>
            <a:r>
              <a:rPr lang="ru-RU" sz="2800" dirty="0" smtClean="0">
                <a:cs typeface="Times New Roman" pitchFamily="18" charset="0"/>
              </a:rPr>
              <a:t>)</a:t>
            </a:r>
            <a:endParaRPr lang="ru-RU" sz="2800" b="1" dirty="0" smtClean="0">
              <a:latin typeface="Comic Sans MS" pitchFamily="66" charset="0"/>
            </a:endParaRPr>
          </a:p>
          <a:p>
            <a:pPr algn="ctr">
              <a:buFontTx/>
              <a:buChar char="-"/>
            </a:pPr>
            <a:r>
              <a:rPr lang="ru-RU" sz="2800" dirty="0" smtClean="0"/>
              <a:t>набор инструкций, описывающих строгий и четкий  порядок действий исполнителя, выполнение которых приводит к достижению результата решения задачи за конечное число действий </a:t>
            </a:r>
            <a:endParaRPr lang="ru-RU" sz="2800" b="1" dirty="0" smtClean="0">
              <a:latin typeface="Comic Sans MS" pitchFamily="66" charset="0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33794" name="AutoShape 2" descr="data:image/jpeg;base64,/9j/4AAQSkZJRgABAQAAAQABAAD/2wCEAAkGBxIQEhUUExQSFRUUFRUVEhQXFxQVFBQQFxIWFxQVFBgYHCggGBolHBQVITEhJSkrLi4uFx8zODMsNygtLisBCgoKDg0OGhAQGzUkIB8sMSw3LC0sLCwtLSwsLCwsLCwsLCwvNSwsLTU2KywtNywsLCwsLC4xMCwsLCwtNCw1LP/AABEIAOEA4QMBEQACEQEDEQH/xAAbAAEAAgMBAQAAAAAAAAAAAAAAAwQBAgUGB//EAEIQAAIBAgMFBAcEBwcFAAAAAAABAgMRBCExBRJBUWEGcZGhIjJSgbHB8BMUctEHM0JiktLhFRYjgqKywkNTk6Px/8QAGgEBAAIDAQAAAAAAAAAAAAAAAAEEAgMFBv/EADQRAQABAwAGBwYGAwAAAAAAAAABAgMEBRESITFRE0FTYZGh8BQyUnGB4SIjM7HB0RVDYv/aAAwDAQACEQMRAD8A+4gAAAAAAAAAAAAAAAAAAAAAAAAAAAAAAAAAAAAAAAAAAAAAAAAAAAAAAAAAAAAAAAAAAAAAAAAAAAAAAAAAAAAAAAAAAAAAAAAAAAAAAAAAAAAAAAAAAAAAAAAAAAAAAAAAAAAAAAAAAAAAAAAAAAAAGJOwGqqIDO+gDmgEZ3A2AAAAAAAAAAAAAAAAAAAAAAAAAAABzts19xR6t+SA58doPmBu9ogaz2iBvs7HXqRXO68m/kB3QAAAAAAAAAAAAAAAAAAAAAAAAAAAcjtNSbpby/Yd3+F5P5P3AeYjiQMvEgaSxIHV7LQdSq5/swWv7z0XhfyA9WAAAAAAAAAAAAAAAAAAAAAAAAAAADWaTTT0et9LdQPGbR2K6c39k96DzSvdw/dfMDlYmjKK0YE2zth4mu16Lpw4ymrO37sXm/h1A91s7BRoU1CGi1b1k+LfUC0AAAAAAAAAAAAAAAAAAAAABrOajq0u92Arzx8Fpd/XXX3ASU69/p/kBIpgJTSAo19oRTtxAhlWUgIfsIt52A6FCo1xUl118eIFj7VWAjljIp5/J/MCSnXjLRq/LR+DAkAAAAAAAAAAAAAAAAYbtqBy8Zt6lDJXm+mni/kBzqm16s+Kprz/AD8kBtSV8223zk2vBK8n4gdHCxSyXfklH+oF2Evq4G1/rUDn7QxW4mB5GhiZVa0n+yll1bbz8gOxCvYDFTFNIDk4jbLhJK+oHp9jbRVRZsC/WfP4RfTmBza1JcLdyy/0yy8LAQffasHaMk7cJa91m/gwLOH7QRvapFxfNXa961+IHWw+JhUV4SUl0fxAlAAAAAAAAAAAHK2z2goYSVONST3qrtThGLlKTyWi0zaNddymiYietax8K9kU1VURupjXMzOqPNzNtbX31ux9W/vk+vQ2KrjU+b8f66gWKNTlf4fDPzAvUYz4+iuTdvLV94FujTqWvSmt5fuScWuTb+swOpTouUE5qMZ6ytpfqBQ2jjfsuKcvJAeZxe0JV3uQzk9XwivaYE+AoWlNLRNRXO0YqKv4AdP7qBHVwbsBFgNnKtRrUms3O+9xi91KEvc0/NcQORsnEyozdOeUouzXVcugHp1WjVV96KtrfeWbzWn1qBDVjUSy9Lualb3cwKNSsuP/AM93D3AV6jutbrlr5ar3AYweIdOV02rvJ30f1wYHrcLtWnKG9OUIO9nvSSW90uRMxHFlTRVVOqmNfyX4yTV1mnoyWLIAAAAAAAFLbO06eFozrVHaMFd82+EV1byMa64ojalux8evIuxaojfPrW+Y7Gc8TVnj8RlKd1Qi9KdFXV17rpd8nxK1iia6ulq+jtaUv0Y9qMGxO6N9U857/W7dHU6KquTvouD6d/5Ft59NRj3vrovF6gW41bZJtdI5X75a+IHR2Y43vKK3VfN3ab6uXv0sB2/7Qgl6yA5uN25FZJ3b0Szb7lxA5M8JOu71G6cOPtvuTyiu/PoBNKhCnHdiox5SWkvxXzv11A12ZJJu/N/EDp/eYoA8dECjh6y+2/EmrdVmr+YFTtVglKH20fQnTWds1KN9JPpwffw0Cr2YxX2no5XfNJq/vQHTxE3F+lG1v8r5Lp5AV5175N34Wmru3SSz+AFSvbXNea8UBXnJpZ+5/wBUBKlCvTlTn6s04zXJ8JLqnZmNVMVRNM9bbYv12LlNyid8LX6N9rTj9pgK7/xcM7U37dDhbuuvdKJXx6pjXbq4x+zr6Xs01xTmWvduce6rr9c9b3RacMAAAAADEnYD5P2g2i9r4v7KLf3PDu85L/qTvbLv0XS74lGZ6evVHuw9RbpjRWJ0lUfnXOEco9b/AJ7nQxVTSKsklolpFLJLlZF55iZmZ1zxYpxvouV283fv0CFuFD2nbzfvAv4SDf6unKXJtfFvJeQFyrCVt2pUpRTWcZzj5XzXiBVjs/Dv1alB34Ks/mwLWGpzw+cIU7c4pNtdWvSYGz2jTnlOO5Lmvn/UDn4luOWqfg/yA5cq+6BHU2lbiBEtpXeQHQwOItOMmr2ay5gdyrtKpPLciotWs8rrimm7PLoBwNqbJa/xqO5TlBZxjuRUks9I5X92YFjZfaJ1oKEvX4R13uiT/JgTVpQeTi4Put4r+iAqTotZxd10+vICnLLW65tZeQGKE7Stk0+Oj42ugKfaJVKUqWOo/rcM0qi9ug3Zp+LT6SfIq5FMxquU8Y/Z3dD3qLkVYV33bnDuq9ecPpmyNowxNGFWm7xnFSXzT6p5PuLFFUVRrhx79muxcqt18YXDJqAAAAB8/wD0k9o5RtgcPd1q1lNrWFOXDo5Lwj3oqZFyf06eMu/obCp1TmX/AHKN8d8x/XnO5T2bgIYSiqcWss5y9uq1m+7gjfatxbp2YczOzKsu9N2r6Rygw1Hffoxc3xk8kbFNciqcP1lVL92n6Uu7J2XvAjntmEMqVJfjqPfl/Csl5gUMXtKvV9apNrlfdjbujkBz3TAjlR+rAa0qs6bvCUo/hbV/ADpUO0EnlWW8tN9K0l3pagdSnibrJ70Zeq+AFLGSAqYOipzz0XhfqBNhaK3pW03pW7t52AsY6vKlSlKLtKK9F62d0gPLV8VVqZznOXRydvBZAQ/dr8AOjh5TTTvZrSS9ZPv5gdzDbdrpWm1UXKolLzWYF6jtChPVToy5r04fmgN6uGk1eLjVjzi0/K2TA5tWEebi+T+sgOhQd1aSTUk4zT0aeTv0HHimmqaZiY4wp9hcc8Bi54Go39nVbqYWT5v9i/WzXfHqU7U9FXNueE8HotIUxnYtObRH4qd1Ufz66p7n0wuPOAAABwu2HaGGAw8qjs5P0aUPaqPT3LVs1XrsW6da9o/BqzL0W44cZnlD592WwMoqWMxDvWrtuLlrGDecu98OSsaca3P6lXGXR01m0TMYtndRR5zHV9POXUrYyGVo71tHL1V1txLbgK1bEznk5Zeysl4ICDIDFwNXf6sgNJICOS7vMCKSf1/UCCqB1+zdCTjN39G6SXDe1b8LeIE2NpSQFTBVko8lm5S4WA6OCinFSXHP3PMCDbd1Rl1cf9yA89CL+rAT04vr5AWKaf1mBPF/VrAbpoDaDcXdNp807MC2sfJq1RKa65S8UBYwtSn+zJq/7MrZPowKnavZsq9BVKd1Ww734NetlnZW45XXWC5lfIt7VOuOMOvobMixe2LnuXN08u6f4+T2vY3b8cfhoVclNejVj7NVa+55NdGZ2bnSU61bSOFOJfm3PDjHy9bndNqiAQ4vEwpQlOclGMU5Sk9FFLNkTMRGuWVFFVdUUUxrmd2p8ZxGOe1sY69W6w1F2pw5rVRtzeTfuXIoUxN+5tTwh6zIqp0TiRZon82vjPLnPyjhHi7Fes5yu/cuS4JHQeRReIC4GN4DG8BrcDVp9fMCGpNLVpd7S+IFZ4mD0nD3Sj+YGsswPTdnYWorq5Pzt8gI9vVt2DA8pXrtxUFotesgPVbJ/VQ/CvgBBt6b+ztzkvm/kBw4JgWI3+rgSxf1kBNGQG1wNroDIAC7s/GOnJXfoPKS1snxXc7P3AUdm4v+ytoXulhcXq1bchUvqnyTfdafQpfo3f8Amp6eI/yWBq43bXjMfePOO99aTLrzDIHgv0pYPH4iFOjhaW/Sd5VrSs3JNbkfw8e+3I0X7dVyNUTqdTRWbZxLk3K6dqrq7uf1eApdn9tU4qEKMoxV7Jbj1d3rE10WbtEaoqXMnSODkVzcuWpmZ75/tiWx9t+zJfwfyGexd+JW9o0f2U+P3aPZO2uv+j+QnYu80dPgdnPj92j2TtnnLxj/ACDZu80dPgdnPi0eytse1LxX8g2bvNHT4PZz4tJbH2u9ZzXdJr4QJ2bnM6fC7OfFXqdndpy1q1v/AC1fkhs3OaPaMPs58Ver2Qx0vWlUffUqP4obFfNHtGJ2c+KpLsDXesV/q/IbFfNE5GL2c+Mf01fYGr7K8JfkTs182M38bs/Nvh+xNeLsm4p5NLfs0+mhOxM7pljGRapnaoo398632bYeyfu+GpUk3L7OCjve0+L8TOFSqramZeS/SOsQ6cI0FJydRXs4r0FGXtZa2E6+pla2Nf443Pn8qG03wqL30l8DD8axM43KX1vs5h5rDUVO++qcN/8AHuLe063M4VJ1a9zhfpI2RVr0KahwqXlm1luSXBPmRVEzG5ss1UUz+ONcPnX9z6+u7HvTl/KYbNfNbi9i9dE+SxS7P42HqurH8NSS+ZExcZ7eF10ytwo7ThpKu++UJf7mR+amPYJ5p4YrakfbffCg/giNd1Ozo/4p81iO2NorWkn303/xkidq7yOhwJ/2T6+iRdosavWwyfdTq/zMbd34T2bBnhdnw+zK7U4jjhZfwVl/xHSXPhT7Hids2/vdVWuGl/7F/wAB0lfwnsGNPC/DP99GvWoNf5pfOBHTVfCy/wAbYnhfj19Wm0u19KvRdKcGtHBuXqTTumstM2mupqvVzXTs7Muho3Foxb8XYv06uExv3w+pfoq7TxxuGdNy3qmH3YSet6bT+zk3z9Fp/hvxNuPXVNOqrjDm6Yx7VvImuzMTTXv3dU9cPcFhyQABq4IDR0IvggI3g48gIp7Og+AEUtlxAilslAQVNkgRS2V0AhqbMAo4rZ0rZLPgBr9/qRVpU6nuV15Ac/E0qlaSe44pc+PuA1nsyVtALODxrprdnTnlldRbT7rAb4mq69koSSTvdq3xA3pbO6AWaezegE9PZnQCxDZAEsNkdwEsdkR5ICVbIhyQEsdk0/ZXgBLHZtL2IeCA3/s+l/26f8KAko4eEPVjGN9bJK/gBKAAAAAAAAAxYDDiBhwA0dJAaSwy5ARywcXwQGrwMeQGHgVyAjezkBiOzkBNHBJASxwyQG8aQEm4BlRAzYDIAAAAAAAAAAAAAAAAAAAAMWAWAWAWAWAWAzY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796" name="AutoShape 4" descr="data:image/jpeg;base64,/9j/4AAQSkZJRgABAQAAAQABAAD/2wCEAAkGBxIQEhUUExQSFRUUFRUVEhQXFxQVFBQQFxIWFxQVFBgYHCggGBolHBQVITEhJSkrLi4uFx8zODMsNygtLisBCgoKDg0OGhAQGzUkIB8sMSw3LC0sLCwtLSwsLCwsLCwsLCwvNSwsLTU2KywtNywsLCwsLC4xMCwsLCwtNCw1LP/AABEIAOEA4QMBEQACEQEDEQH/xAAbAAEAAgMBAQAAAAAAAAAAAAAAAwQBAgUGB//EAEIQAAIBAgMFBAcEBwcFAAAAAAABAgMRBCExBRJBUWEGcZGhIjJSgbHB8BMUctEHM0JiktLhFRYjgqKywkNTk6Px/8QAGgEBAAIDAQAAAAAAAAAAAAAAAAEEAgMFBv/EADQRAQABAwAGBwYGAwAAAAAAAAABAgMEBRESITFRE0FTYZGh8BQyUnGB4SIjM7HB0RVDYv/aAAwDAQACEQMRAD8A+4gAAAAAAAAAAAAAAAAAAAAAAAAAAAAAAAAAAAAAAAAAAAAAAAAAAAAAAAAAAAAAAAAAAAAAAAAAAAAAAAAAAAAAAAAAAAAAAAAAAAAAAAAAAAAAAAAAAAAAAAAAAAAAAAAAAAAAAAAAAAAAAAAAAAAAGJOwGqqIDO+gDmgEZ3A2AAAAAAAAAAAAAAAAAAAAAAAAAAABzts19xR6t+SA58doPmBu9ogaz2iBvs7HXqRXO68m/kB3QAAAAAAAAAAAAAAAAAAAAAAAAAAAcjtNSbpby/Yd3+F5P5P3AeYjiQMvEgaSxIHV7LQdSq5/swWv7z0XhfyA9WAAAAAAAAAAAAAAAAAAAAAAAAAAADWaTTT0et9LdQPGbR2K6c39k96DzSvdw/dfMDlYmjKK0YE2zth4mu16Lpw4ymrO37sXm/h1A91s7BRoU1CGi1b1k+LfUC0AAAAAAAAAAAAAAAAAAAAABrOajq0u92Arzx8Fpd/XXX3ASU69/p/kBIpgJTSAo19oRTtxAhlWUgIfsIt52A6FCo1xUl118eIFj7VWAjljIp5/J/MCSnXjLRq/LR+DAkAAAAAAAAAAAAAAAAYbtqBy8Zt6lDJXm+mni/kBzqm16s+Kprz/AD8kBtSV8223zk2vBK8n4gdHCxSyXfklH+oF2Evq4G1/rUDn7QxW4mB5GhiZVa0n+yll1bbz8gOxCvYDFTFNIDk4jbLhJK+oHp9jbRVRZsC/WfP4RfTmBza1JcLdyy/0yy8LAQffasHaMk7cJa91m/gwLOH7QRvapFxfNXa961+IHWw+JhUV4SUl0fxAlAAAAAAAAAAAHK2z2goYSVONST3qrtThGLlKTyWi0zaNddymiYietax8K9kU1VURupjXMzOqPNzNtbX31ux9W/vk+vQ2KrjU+b8f66gWKNTlf4fDPzAvUYz4+iuTdvLV94FujTqWvSmt5fuScWuTb+swOpTouUE5qMZ6ytpfqBQ2jjfsuKcvJAeZxe0JV3uQzk9XwivaYE+AoWlNLRNRXO0YqKv4AdP7qBHVwbsBFgNnKtRrUms3O+9xi91KEvc0/NcQORsnEyozdOeUouzXVcugHp1WjVV96KtrfeWbzWn1qBDVjUSy9Lualb3cwKNSsuP/AM93D3AV6jutbrlr5ar3AYweIdOV02rvJ30f1wYHrcLtWnKG9OUIO9nvSSW90uRMxHFlTRVVOqmNfyX4yTV1mnoyWLIAAAAAAAFLbO06eFozrVHaMFd82+EV1byMa64ojalux8evIuxaojfPrW+Y7Gc8TVnj8RlKd1Qi9KdFXV17rpd8nxK1iia6ulq+jtaUv0Y9qMGxO6N9U857/W7dHU6KquTvouD6d/5Ft59NRj3vrovF6gW41bZJtdI5X75a+IHR2Y43vKK3VfN3ab6uXv0sB2/7Qgl6yA5uN25FZJ3b0Szb7lxA5M8JOu71G6cOPtvuTyiu/PoBNKhCnHdiox5SWkvxXzv11A12ZJJu/N/EDp/eYoA8dECjh6y+2/EmrdVmr+YFTtVglKH20fQnTWds1KN9JPpwffw0Cr2YxX2no5XfNJq/vQHTxE3F+lG1v8r5Lp5AV5175N34Wmru3SSz+AFSvbXNea8UBXnJpZ+5/wBUBKlCvTlTn6s04zXJ8JLqnZmNVMVRNM9bbYv12LlNyid8LX6N9rTj9pgK7/xcM7U37dDhbuuvdKJXx6pjXbq4x+zr6Xs01xTmWvduce6rr9c9b3RacMAAAAADEnYD5P2g2i9r4v7KLf3PDu85L/qTvbLv0XS74lGZ6evVHuw9RbpjRWJ0lUfnXOEco9b/AJ7nQxVTSKsklolpFLJLlZF55iZmZ1zxYpxvouV283fv0CFuFD2nbzfvAv4SDf6unKXJtfFvJeQFyrCVt2pUpRTWcZzj5XzXiBVjs/Dv1alB34Ks/mwLWGpzw+cIU7c4pNtdWvSYGz2jTnlOO5Lmvn/UDn4luOWqfg/yA5cq+6BHU2lbiBEtpXeQHQwOItOMmr2ay5gdyrtKpPLciotWs8rrimm7PLoBwNqbJa/xqO5TlBZxjuRUks9I5X92YFjZfaJ1oKEvX4R13uiT/JgTVpQeTi4Put4r+iAqTotZxd10+vICnLLW65tZeQGKE7Stk0+Oj42ugKfaJVKUqWOo/rcM0qi9ug3Zp+LT6SfIq5FMxquU8Y/Z3dD3qLkVYV33bnDuq9ecPpmyNowxNGFWm7xnFSXzT6p5PuLFFUVRrhx79muxcqt18YXDJqAAAAB8/wD0k9o5RtgcPd1q1lNrWFOXDo5Lwj3oqZFyf06eMu/obCp1TmX/AHKN8d8x/XnO5T2bgIYSiqcWss5y9uq1m+7gjfatxbp2YczOzKsu9N2r6Rygw1Hffoxc3xk8kbFNciqcP1lVL92n6Uu7J2XvAjntmEMqVJfjqPfl/Csl5gUMXtKvV9apNrlfdjbujkBz3TAjlR+rAa0qs6bvCUo/hbV/ADpUO0EnlWW8tN9K0l3pagdSnibrJ70Zeq+AFLGSAqYOipzz0XhfqBNhaK3pW03pW7t52AsY6vKlSlKLtKK9F62d0gPLV8VVqZznOXRydvBZAQ/dr8AOjh5TTTvZrSS9ZPv5gdzDbdrpWm1UXKolLzWYF6jtChPVToy5r04fmgN6uGk1eLjVjzi0/K2TA5tWEebi+T+sgOhQd1aSTUk4zT0aeTv0HHimmqaZiY4wp9hcc8Bi54Go39nVbqYWT5v9i/WzXfHqU7U9FXNueE8HotIUxnYtObRH4qd1Ufz66p7n0wuPOAAABwu2HaGGAw8qjs5P0aUPaqPT3LVs1XrsW6da9o/BqzL0W44cZnlD592WwMoqWMxDvWrtuLlrGDecu98OSsaca3P6lXGXR01m0TMYtndRR5zHV9POXUrYyGVo71tHL1V1txLbgK1bEznk5Zeysl4ICDIDFwNXf6sgNJICOS7vMCKSf1/UCCqB1+zdCTjN39G6SXDe1b8LeIE2NpSQFTBVko8lm5S4WA6OCinFSXHP3PMCDbd1Rl1cf9yA89CL+rAT04vr5AWKaf1mBPF/VrAbpoDaDcXdNp807MC2sfJq1RKa65S8UBYwtSn+zJq/7MrZPowKnavZsq9BVKd1Ww734NetlnZW45XXWC5lfIt7VOuOMOvobMixe2LnuXN08u6f4+T2vY3b8cfhoVclNejVj7NVa+55NdGZ2bnSU61bSOFOJfm3PDjHy9bndNqiAQ4vEwpQlOclGMU5Sk9FFLNkTMRGuWVFFVdUUUxrmd2p8ZxGOe1sY69W6w1F2pw5rVRtzeTfuXIoUxN+5tTwh6zIqp0TiRZon82vjPLnPyjhHi7Fes5yu/cuS4JHQeRReIC4GN4DG8BrcDVp9fMCGpNLVpd7S+IFZ4mD0nD3Sj+YGsswPTdnYWorq5Pzt8gI9vVt2DA8pXrtxUFotesgPVbJ/VQ/CvgBBt6b+ztzkvm/kBw4JgWI3+rgSxf1kBNGQG1wNroDIAC7s/GOnJXfoPKS1snxXc7P3AUdm4v+ytoXulhcXq1bchUvqnyTfdafQpfo3f8Amp6eI/yWBq43bXjMfePOO99aTLrzDIHgv0pYPH4iFOjhaW/Sd5VrSs3JNbkfw8e+3I0X7dVyNUTqdTRWbZxLk3K6dqrq7uf1eApdn9tU4qEKMoxV7Jbj1d3rE10WbtEaoqXMnSODkVzcuWpmZ75/tiWx9t+zJfwfyGexd+JW9o0f2U+P3aPZO2uv+j+QnYu80dPgdnPj92j2TtnnLxj/ACDZu80dPgdnPi0eytse1LxX8g2bvNHT4PZz4tJbH2u9ZzXdJr4QJ2bnM6fC7OfFXqdndpy1q1v/AC1fkhs3OaPaMPs58Ver2Qx0vWlUffUqP4obFfNHtGJ2c+KpLsDXesV/q/IbFfNE5GL2c+Mf01fYGr7K8JfkTs182M38bs/Nvh+xNeLsm4p5NLfs0+mhOxM7pljGRapnaoo398632bYeyfu+GpUk3L7OCjve0+L8TOFSqramZeS/SOsQ6cI0FJydRXs4r0FGXtZa2E6+pla2Nf443Pn8qG03wqL30l8DD8axM43KX1vs5h5rDUVO++qcN/8AHuLe063M4VJ1a9zhfpI2RVr0KahwqXlm1luSXBPmRVEzG5ss1UUz+ONcPnX9z6+u7HvTl/KYbNfNbi9i9dE+SxS7P42HqurH8NSS+ZExcZ7eF10ytwo7ThpKu++UJf7mR+amPYJ5p4YrakfbffCg/giNd1Ozo/4p81iO2NorWkn303/xkidq7yOhwJ/2T6+iRdosavWwyfdTq/zMbd34T2bBnhdnw+zK7U4jjhZfwVl/xHSXPhT7Hids2/vdVWuGl/7F/wAB0lfwnsGNPC/DP99GvWoNf5pfOBHTVfCy/wAbYnhfj19Wm0u19KvRdKcGtHBuXqTTumstM2mupqvVzXTs7Muho3Foxb8XYv06uExv3w+pfoq7TxxuGdNy3qmH3YSet6bT+zk3z9Fp/hvxNuPXVNOqrjDm6Yx7VvImuzMTTXv3dU9cPcFhyQABq4IDR0IvggI3g48gIp7Og+AEUtlxAilslAQVNkgRS2V0AhqbMAo4rZ0rZLPgBr9/qRVpU6nuV15Ac/E0qlaSe44pc+PuA1nsyVtALODxrprdnTnlldRbT7rAb4mq69koSSTvdq3xA3pbO6AWaezegE9PZnQCxDZAEsNkdwEsdkR5ICVbIhyQEsdk0/ZXgBLHZtL2IeCA3/s+l/26f8KAko4eEPVjGN9bJK/gBKAAAAAAAAAxYDDiBhwA0dJAaSwy5ARywcXwQGrwMeQGHgVyAjezkBiOzkBNHBJASxwyQG8aQEm4BlRAzYDIAAAAAAAAAAAAAAAAAAAAMWAWAWAWAWAWAzY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798" name="AutoShape 6" descr="data:image/jpeg;base64,/9j/4AAQSkZJRgABAQAAAQABAAD/2wCEAAkGBxIQEhUUExQSFRUUFRUVEhQXFxQVFBQQFxIWFxQVFBgYHCggGBolHBQVITEhJSkrLi4uFx8zODMsNygtLisBCgoKDg0OGhAQGzUkIB8sMSw3LC0sLCwtLSwsLCwsLCwsLCwvNSwsLTU2KywtNywsLCwsLC4xMCwsLCwtNCw1LP/AABEIAOEA4QMBEQACEQEDEQH/xAAbAAEAAgMBAQAAAAAAAAAAAAAAAwQBAgUGB//EAEIQAAIBAgMFBAcEBwcFAAAAAAABAgMRBCExBRJBUWEGcZGhIjJSgbHB8BMUctEHM0JiktLhFRYjgqKywkNTk6Px/8QAGgEBAAIDAQAAAAAAAAAAAAAAAAEEAgMFBv/EADQRAQABAwAGBwYGAwAAAAAAAAABAgMEBRESITFRE0FTYZGh8BQyUnGB4SIjM7HB0RVDYv/aAAwDAQACEQMRAD8A+4gAAAAAAAAAAAAAAAAAAAAAAAAAAAAAAAAAAAAAAAAAAAAAAAAAAAAAAAAAAAAAAAAAAAAAAAAAAAAAAAAAAAAAAAAAAAAAAAAAAAAAAAAAAAAAAAAAAAAAAAAAAAAAAAAAAAAAAAAAAAAAAAAAAAAAGJOwGqqIDO+gDmgEZ3A2AAAAAAAAAAAAAAAAAAAAAAAAAAABzts19xR6t+SA58doPmBu9ogaz2iBvs7HXqRXO68m/kB3QAAAAAAAAAAAAAAAAAAAAAAAAAAAcjtNSbpby/Yd3+F5P5P3AeYjiQMvEgaSxIHV7LQdSq5/swWv7z0XhfyA9WAAAAAAAAAAAAAAAAAAAAAAAAAAADWaTTT0et9LdQPGbR2K6c39k96DzSvdw/dfMDlYmjKK0YE2zth4mu16Lpw4ymrO37sXm/h1A91s7BRoU1CGi1b1k+LfUC0AAAAAAAAAAAAAAAAAAAAABrOajq0u92Arzx8Fpd/XXX3ASU69/p/kBIpgJTSAo19oRTtxAhlWUgIfsIt52A6FCo1xUl118eIFj7VWAjljIp5/J/MCSnXjLRq/LR+DAkAAAAAAAAAAAAAAAAYbtqBy8Zt6lDJXm+mni/kBzqm16s+Kprz/AD8kBtSV8223zk2vBK8n4gdHCxSyXfklH+oF2Evq4G1/rUDn7QxW4mB5GhiZVa0n+yll1bbz8gOxCvYDFTFNIDk4jbLhJK+oHp9jbRVRZsC/WfP4RfTmBza1JcLdyy/0yy8LAQffasHaMk7cJa91m/gwLOH7QRvapFxfNXa961+IHWw+JhUV4SUl0fxAlAAAAAAAAAAAHK2z2goYSVONST3qrtThGLlKTyWi0zaNddymiYietax8K9kU1VURupjXMzOqPNzNtbX31ux9W/vk+vQ2KrjU+b8f66gWKNTlf4fDPzAvUYz4+iuTdvLV94FujTqWvSmt5fuScWuTb+swOpTouUE5qMZ6ytpfqBQ2jjfsuKcvJAeZxe0JV3uQzk9XwivaYE+AoWlNLRNRXO0YqKv4AdP7qBHVwbsBFgNnKtRrUms3O+9xi91KEvc0/NcQORsnEyozdOeUouzXVcugHp1WjVV96KtrfeWbzWn1qBDVjUSy9Lualb3cwKNSsuP/AM93D3AV6jutbrlr5ar3AYweIdOV02rvJ30f1wYHrcLtWnKG9OUIO9nvSSW90uRMxHFlTRVVOqmNfyX4yTV1mnoyWLIAAAAAAAFLbO06eFozrVHaMFd82+EV1byMa64ojalux8evIuxaojfPrW+Y7Gc8TVnj8RlKd1Qi9KdFXV17rpd8nxK1iia6ulq+jtaUv0Y9qMGxO6N9U857/W7dHU6KquTvouD6d/5Ft59NRj3vrovF6gW41bZJtdI5X75a+IHR2Y43vKK3VfN3ab6uXv0sB2/7Qgl6yA5uN25FZJ3b0Szb7lxA5M8JOu71G6cOPtvuTyiu/PoBNKhCnHdiox5SWkvxXzv11A12ZJJu/N/EDp/eYoA8dECjh6y+2/EmrdVmr+YFTtVglKH20fQnTWds1KN9JPpwffw0Cr2YxX2no5XfNJq/vQHTxE3F+lG1v8r5Lp5AV5175N34Wmru3SSz+AFSvbXNea8UBXnJpZ+5/wBUBKlCvTlTn6s04zXJ8JLqnZmNVMVRNM9bbYv12LlNyid8LX6N9rTj9pgK7/xcM7U37dDhbuuvdKJXx6pjXbq4x+zr6Xs01xTmWvduce6rr9c9b3RacMAAAAADEnYD5P2g2i9r4v7KLf3PDu85L/qTvbLv0XS74lGZ6evVHuw9RbpjRWJ0lUfnXOEco9b/AJ7nQxVTSKsklolpFLJLlZF55iZmZ1zxYpxvouV283fv0CFuFD2nbzfvAv4SDf6unKXJtfFvJeQFyrCVt2pUpRTWcZzj5XzXiBVjs/Dv1alB34Ks/mwLWGpzw+cIU7c4pNtdWvSYGz2jTnlOO5Lmvn/UDn4luOWqfg/yA5cq+6BHU2lbiBEtpXeQHQwOItOMmr2ay5gdyrtKpPLciotWs8rrimm7PLoBwNqbJa/xqO5TlBZxjuRUks9I5X92YFjZfaJ1oKEvX4R13uiT/JgTVpQeTi4Put4r+iAqTotZxd10+vICnLLW65tZeQGKE7Stk0+Oj42ugKfaJVKUqWOo/rcM0qi9ug3Zp+LT6SfIq5FMxquU8Y/Z3dD3qLkVYV33bnDuq9ecPpmyNowxNGFWm7xnFSXzT6p5PuLFFUVRrhx79muxcqt18YXDJqAAAAB8/wD0k9o5RtgcPd1q1lNrWFOXDo5Lwj3oqZFyf06eMu/obCp1TmX/AHKN8d8x/XnO5T2bgIYSiqcWss5y9uq1m+7gjfatxbp2YczOzKsu9N2r6Rygw1Hffoxc3xk8kbFNciqcP1lVL92n6Uu7J2XvAjntmEMqVJfjqPfl/Csl5gUMXtKvV9apNrlfdjbujkBz3TAjlR+rAa0qs6bvCUo/hbV/ADpUO0EnlWW8tN9K0l3pagdSnibrJ70Zeq+AFLGSAqYOipzz0XhfqBNhaK3pW03pW7t52AsY6vKlSlKLtKK9F62d0gPLV8VVqZznOXRydvBZAQ/dr8AOjh5TTTvZrSS9ZPv5gdzDbdrpWm1UXKolLzWYF6jtChPVToy5r04fmgN6uGk1eLjVjzi0/K2TA5tWEebi+T+sgOhQd1aSTUk4zT0aeTv0HHimmqaZiY4wp9hcc8Bi54Go39nVbqYWT5v9i/WzXfHqU7U9FXNueE8HotIUxnYtObRH4qd1Ufz66p7n0wuPOAAABwu2HaGGAw8qjs5P0aUPaqPT3LVs1XrsW6da9o/BqzL0W44cZnlD592WwMoqWMxDvWrtuLlrGDecu98OSsaca3P6lXGXR01m0TMYtndRR5zHV9POXUrYyGVo71tHL1V1txLbgK1bEznk5Zeysl4ICDIDFwNXf6sgNJICOS7vMCKSf1/UCCqB1+zdCTjN39G6SXDe1b8LeIE2NpSQFTBVko8lm5S4WA6OCinFSXHP3PMCDbd1Rl1cf9yA89CL+rAT04vr5AWKaf1mBPF/VrAbpoDaDcXdNp807MC2sfJq1RKa65S8UBYwtSn+zJq/7MrZPowKnavZsq9BVKd1Ww734NetlnZW45XXWC5lfIt7VOuOMOvobMixe2LnuXN08u6f4+T2vY3b8cfhoVclNejVj7NVa+55NdGZ2bnSU61bSOFOJfm3PDjHy9bndNqiAQ4vEwpQlOclGMU5Sk9FFLNkTMRGuWVFFVdUUUxrmd2p8ZxGOe1sY69W6w1F2pw5rVRtzeTfuXIoUxN+5tTwh6zIqp0TiRZon82vjPLnPyjhHi7Fes5yu/cuS4JHQeRReIC4GN4DG8BrcDVp9fMCGpNLVpd7S+IFZ4mD0nD3Sj+YGsswPTdnYWorq5Pzt8gI9vVt2DA8pXrtxUFotesgPVbJ/VQ/CvgBBt6b+ztzkvm/kBw4JgWI3+rgSxf1kBNGQG1wNroDIAC7s/GOnJXfoPKS1snxXc7P3AUdm4v+ytoXulhcXq1bchUvqnyTfdafQpfo3f8Amp6eI/yWBq43bXjMfePOO99aTLrzDIHgv0pYPH4iFOjhaW/Sd5VrSs3JNbkfw8e+3I0X7dVyNUTqdTRWbZxLk3K6dqrq7uf1eApdn9tU4qEKMoxV7Jbj1d3rE10WbtEaoqXMnSODkVzcuWpmZ75/tiWx9t+zJfwfyGexd+JW9o0f2U+P3aPZO2uv+j+QnYu80dPgdnPj92j2TtnnLxj/ACDZu80dPgdnPi0eytse1LxX8g2bvNHT4PZz4tJbH2u9ZzXdJr4QJ2bnM6fC7OfFXqdndpy1q1v/AC1fkhs3OaPaMPs58Ver2Qx0vWlUffUqP4obFfNHtGJ2c+KpLsDXesV/q/IbFfNE5GL2c+Mf01fYGr7K8JfkTs182M38bs/Nvh+xNeLsm4p5NLfs0+mhOxM7pljGRapnaoo398632bYeyfu+GpUk3L7OCjve0+L8TOFSqramZeS/SOsQ6cI0FJydRXs4r0FGXtZa2E6+pla2Nf443Pn8qG03wqL30l8DD8axM43KX1vs5h5rDUVO++qcN/8AHuLe063M4VJ1a9zhfpI2RVr0KahwqXlm1luSXBPmRVEzG5ss1UUz+ONcPnX9z6+u7HvTl/KYbNfNbi9i9dE+SxS7P42HqurH8NSS+ZExcZ7eF10ytwo7ThpKu++UJf7mR+amPYJ5p4YrakfbffCg/giNd1Ozo/4p81iO2NorWkn303/xkidq7yOhwJ/2T6+iRdosavWwyfdTq/zMbd34T2bBnhdnw+zK7U4jjhZfwVl/xHSXPhT7Hids2/vdVWuGl/7F/wAB0lfwnsGNPC/DP99GvWoNf5pfOBHTVfCy/wAbYnhfj19Wm0u19KvRdKcGtHBuXqTTumstM2mupqvVzXTs7Muho3Foxb8XYv06uExv3w+pfoq7TxxuGdNy3qmH3YSet6bT+zk3z9Fp/hvxNuPXVNOqrjDm6Yx7VvImuzMTTXv3dU9cPcFhyQABq4IDR0IvggI3g48gIp7Og+AEUtlxAilslAQVNkgRS2V0AhqbMAo4rZ0rZLPgBr9/qRVpU6nuV15Ac/E0qlaSe44pc+PuA1nsyVtALODxrprdnTnlldRbT7rAb4mq69koSSTvdq3xA3pbO6AWaezegE9PZnQCxDZAEsNkdwEsdkR5ICVbIhyQEsdk0/ZXgBLHZtL2IeCA3/s+l/26f8KAko4eEPVjGN9bJK/gBKAAAAAAAAAxYDDiBhwA0dJAaSwy5ARywcXwQGrwMeQGHgVyAjezkBiOzkBNHBJASxwyQG8aQEm4BlRAzYDIAAAAAAAAAAAAAAAAAAAAMWAWAWAWAWAWAzY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00" name="AutoShape 8" descr="data:image/jpeg;base64,/9j/4AAQSkZJRgABAQAAAQABAAD/2wCEAAkGBxIQEhUUExQSFRUUFRUVEhQXFxQVFBQQFxIWFxQVFBgYHCggGBolHBQVITEhJSkrLi4uFx8zODMsNygtLisBCgoKDg0OGhAQGzUkIB8sMSw3LC0sLCwtLSwsLCwsLCwsLCwvNSwsLTU2KywtNywsLCwsLC4xMCwsLCwtNCw1LP/AABEIAOEA4QMBEQACEQEDEQH/xAAbAAEAAgMBAQAAAAAAAAAAAAAAAwQBAgUGB//EAEIQAAIBAgMFBAcEBwcFAAAAAAABAgMRBCExBRJBUWEGcZGhIjJSgbHB8BMUctEHM0JiktLhFRYjgqKywkNTk6Px/8QAGgEBAAIDAQAAAAAAAAAAAAAAAAEEAgMFBv/EADQRAQABAwAGBwYGAwAAAAAAAAABAgMEBRESITFRE0FTYZGh8BQyUnGB4SIjM7HB0RVDYv/aAAwDAQACEQMRAD8A+4gAAAAAAAAAAAAAAAAAAAAAAAAAAAAAAAAAAAAAAAAAAAAAAAAAAAAAAAAAAAAAAAAAAAAAAAAAAAAAAAAAAAAAAAAAAAAAAAAAAAAAAAAAAAAAAAAAAAAAAAAAAAAAAAAAAAAAAAAAAAAAAAAAAAAAGJOwGqqIDO+gDmgEZ3A2AAAAAAAAAAAAAAAAAAAAAAAAAAABzts19xR6t+SA58doPmBu9ogaz2iBvs7HXqRXO68m/kB3QAAAAAAAAAAAAAAAAAAAAAAAAAAAcjtNSbpby/Yd3+F5P5P3AeYjiQMvEgaSxIHV7LQdSq5/swWv7z0XhfyA9WAAAAAAAAAAAAAAAAAAAAAAAAAAADWaTTT0et9LdQPGbR2K6c39k96DzSvdw/dfMDlYmjKK0YE2zth4mu16Lpw4ymrO37sXm/h1A91s7BRoU1CGi1b1k+LfUC0AAAAAAAAAAAAAAAAAAAAABrOajq0u92Arzx8Fpd/XXX3ASU69/p/kBIpgJTSAo19oRTtxAhlWUgIfsIt52A6FCo1xUl118eIFj7VWAjljIp5/J/MCSnXjLRq/LR+DAkAAAAAAAAAAAAAAAAYbtqBy8Zt6lDJXm+mni/kBzqm16s+Kprz/AD8kBtSV8223zk2vBK8n4gdHCxSyXfklH+oF2Evq4G1/rUDn7QxW4mB5GhiZVa0n+yll1bbz8gOxCvYDFTFNIDk4jbLhJK+oHp9jbRVRZsC/WfP4RfTmBza1JcLdyy/0yy8LAQffasHaMk7cJa91m/gwLOH7QRvapFxfNXa961+IHWw+JhUV4SUl0fxAlAAAAAAAAAAAHK2z2goYSVONST3qrtThGLlKTyWi0zaNddymiYietax8K9kU1VURupjXMzOqPNzNtbX31ux9W/vk+vQ2KrjU+b8f66gWKNTlf4fDPzAvUYz4+iuTdvLV94FujTqWvSmt5fuScWuTb+swOpTouUE5qMZ6ytpfqBQ2jjfsuKcvJAeZxe0JV3uQzk9XwivaYE+AoWlNLRNRXO0YqKv4AdP7qBHVwbsBFgNnKtRrUms3O+9xi91KEvc0/NcQORsnEyozdOeUouzXVcugHp1WjVV96KtrfeWbzWn1qBDVjUSy9Lualb3cwKNSsuP/AM93D3AV6jutbrlr5ar3AYweIdOV02rvJ30f1wYHrcLtWnKG9OUIO9nvSSW90uRMxHFlTRVVOqmNfyX4yTV1mnoyWLIAAAAAAAFLbO06eFozrVHaMFd82+EV1byMa64ojalux8evIuxaojfPrW+Y7Gc8TVnj8RlKd1Qi9KdFXV17rpd8nxK1iia6ulq+jtaUv0Y9qMGxO6N9U857/W7dHU6KquTvouD6d/5Ft59NRj3vrovF6gW41bZJtdI5X75a+IHR2Y43vKK3VfN3ab6uXv0sB2/7Qgl6yA5uN25FZJ3b0Szb7lxA5M8JOu71G6cOPtvuTyiu/PoBNKhCnHdiox5SWkvxXzv11A12ZJJu/N/EDp/eYoA8dECjh6y+2/EmrdVmr+YFTtVglKH20fQnTWds1KN9JPpwffw0Cr2YxX2no5XfNJq/vQHTxE3F+lG1v8r5Lp5AV5175N34Wmru3SSz+AFSvbXNea8UBXnJpZ+5/wBUBKlCvTlTn6s04zXJ8JLqnZmNVMVRNM9bbYv12LlNyid8LX6N9rTj9pgK7/xcM7U37dDhbuuvdKJXx6pjXbq4x+zr6Xs01xTmWvduce6rr9c9b3RacMAAAAADEnYD5P2g2i9r4v7KLf3PDu85L/qTvbLv0XS74lGZ6evVHuw9RbpjRWJ0lUfnXOEco9b/AJ7nQxVTSKsklolpFLJLlZF55iZmZ1zxYpxvouV283fv0CFuFD2nbzfvAv4SDf6unKXJtfFvJeQFyrCVt2pUpRTWcZzj5XzXiBVjs/Dv1alB34Ks/mwLWGpzw+cIU7c4pNtdWvSYGz2jTnlOO5Lmvn/UDn4luOWqfg/yA5cq+6BHU2lbiBEtpXeQHQwOItOMmr2ay5gdyrtKpPLciotWs8rrimm7PLoBwNqbJa/xqO5TlBZxjuRUks9I5X92YFjZfaJ1oKEvX4R13uiT/JgTVpQeTi4Put4r+iAqTotZxd10+vICnLLW65tZeQGKE7Stk0+Oj42ugKfaJVKUqWOo/rcM0qi9ug3Zp+LT6SfIq5FMxquU8Y/Z3dD3qLkVYV33bnDuq9ecPpmyNowxNGFWm7xnFSXzT6p5PuLFFUVRrhx79muxcqt18YXDJqAAAAB8/wD0k9o5RtgcPd1q1lNrWFOXDo5Lwj3oqZFyf06eMu/obCp1TmX/AHKN8d8x/XnO5T2bgIYSiqcWss5y9uq1m+7gjfatxbp2YczOzKsu9N2r6Rygw1Hffoxc3xk8kbFNciqcP1lVL92n6Uu7J2XvAjntmEMqVJfjqPfl/Csl5gUMXtKvV9apNrlfdjbujkBz3TAjlR+rAa0qs6bvCUo/hbV/ADpUO0EnlWW8tN9K0l3pagdSnibrJ70Zeq+AFLGSAqYOipzz0XhfqBNhaK3pW03pW7t52AsY6vKlSlKLtKK9F62d0gPLV8VVqZznOXRydvBZAQ/dr8AOjh5TTTvZrSS9ZPv5gdzDbdrpWm1UXKolLzWYF6jtChPVToy5r04fmgN6uGk1eLjVjzi0/K2TA5tWEebi+T+sgOhQd1aSTUk4zT0aeTv0HHimmqaZiY4wp9hcc8Bi54Go39nVbqYWT5v9i/WzXfHqU7U9FXNueE8HotIUxnYtObRH4qd1Ufz66p7n0wuPOAAABwu2HaGGAw8qjs5P0aUPaqPT3LVs1XrsW6da9o/BqzL0W44cZnlD592WwMoqWMxDvWrtuLlrGDecu98OSsaca3P6lXGXR01m0TMYtndRR5zHV9POXUrYyGVo71tHL1V1txLbgK1bEznk5Zeysl4ICDIDFwNXf6sgNJICOS7vMCKSf1/UCCqB1+zdCTjN39G6SXDe1b8LeIE2NpSQFTBVko8lm5S4WA6OCinFSXHP3PMCDbd1Rl1cf9yA89CL+rAT04vr5AWKaf1mBPF/VrAbpoDaDcXdNp807MC2sfJq1RKa65S8UBYwtSn+zJq/7MrZPowKnavZsq9BVKd1Ww734NetlnZW45XXWC5lfIt7VOuOMOvobMixe2LnuXN08u6f4+T2vY3b8cfhoVclNejVj7NVa+55NdGZ2bnSU61bSOFOJfm3PDjHy9bndNqiAQ4vEwpQlOclGMU5Sk9FFLNkTMRGuWVFFVdUUUxrmd2p8ZxGOe1sY69W6w1F2pw5rVRtzeTfuXIoUxN+5tTwh6zIqp0TiRZon82vjPLnPyjhHi7Fes5yu/cuS4JHQeRReIC4GN4DG8BrcDVp9fMCGpNLVpd7S+IFZ4mD0nD3Sj+YGsswPTdnYWorq5Pzt8gI9vVt2DA8pXrtxUFotesgPVbJ/VQ/CvgBBt6b+ztzkvm/kBw4JgWI3+rgSxf1kBNGQG1wNroDIAC7s/GOnJXfoPKS1snxXc7P3AUdm4v+ytoXulhcXq1bchUvqnyTfdafQpfo3f8Amp6eI/yWBq43bXjMfePOO99aTLrzDIHgv0pYPH4iFOjhaW/Sd5VrSs3JNbkfw8e+3I0X7dVyNUTqdTRWbZxLk3K6dqrq7uf1eApdn9tU4qEKMoxV7Jbj1d3rE10WbtEaoqXMnSODkVzcuWpmZ75/tiWx9t+zJfwfyGexd+JW9o0f2U+P3aPZO2uv+j+QnYu80dPgdnPj92j2TtnnLxj/ACDZu80dPgdnPi0eytse1LxX8g2bvNHT4PZz4tJbH2u9ZzXdJr4QJ2bnM6fC7OfFXqdndpy1q1v/AC1fkhs3OaPaMPs58Ver2Qx0vWlUffUqP4obFfNHtGJ2c+KpLsDXesV/q/IbFfNE5GL2c+Mf01fYGr7K8JfkTs182M38bs/Nvh+xNeLsm4p5NLfs0+mhOxM7pljGRapnaoo398632bYeyfu+GpUk3L7OCjve0+L8TOFSqramZeS/SOsQ6cI0FJydRXs4r0FGXtZa2E6+pla2Nf443Pn8qG03wqL30l8DD8axM43KX1vs5h5rDUVO++qcN/8AHuLe063M4VJ1a9zhfpI2RVr0KahwqXlm1luSXBPmRVEzG5ss1UUz+ONcPnX9z6+u7HvTl/KYbNfNbi9i9dE+SxS7P42HqurH8NSS+ZExcZ7eF10ytwo7ThpKu++UJf7mR+amPYJ5p4YrakfbffCg/giNd1Ozo/4p81iO2NorWkn303/xkidq7yOhwJ/2T6+iRdosavWwyfdTq/zMbd34T2bBnhdnw+zK7U4jjhZfwVl/xHSXPhT7Hids2/vdVWuGl/7F/wAB0lfwnsGNPC/DP99GvWoNf5pfOBHTVfCy/wAbYnhfj19Wm0u19KvRdKcGtHBuXqTTumstM2mupqvVzXTs7Muho3Foxb8XYv06uExv3w+pfoq7TxxuGdNy3qmH3YSet6bT+zk3z9Fp/hvxNuPXVNOqrjDm6Yx7VvImuzMTTXv3dU9cPcFhyQABq4IDR0IvggI3g48gIp7Og+AEUtlxAilslAQVNkgRS2V0AhqbMAo4rZ0rZLPgBr9/qRVpU6nuV15Ac/E0qlaSe44pc+PuA1nsyVtALODxrprdnTnlldRbT7rAb4mq69koSSTvdq3xA3pbO6AWaezegE9PZnQCxDZAEsNkdwEsdkR5ICVbIhyQEsdk0/ZXgBLHZtL2IeCA3/s+l/26f8KAko4eEPVjGN9bJK/gBKAAAAAAAAAxYDDiBhwA0dJAaSwy5ARywcXwQGrwMeQGHgVyAjezkBiOzkBNHBJASxwyQG8aQEm4BlRAzYDIAAAAAAAAAAAAAAAAAAAAMWAWAWAWAWAWAzY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2" descr="data:image/jpeg;base64,/9j/4AAQSkZJRgABAQAAAQABAAD/2wCEAAkGBxIQEhUUExQSFRUUFRUVEhQXFxQVFBQQFxIWFxQVFBgYHCggGBolHBQVITEhJSkrLi4uFx8zODMsNygtLisBCgoKDg0OGhAQGzUkIB8sMSw3LC0sLCwtLSwsLCwsLCwsLCwvNSwsLTU2KywtNywsLCwsLC4xMCwsLCwtNCw1LP/AABEIAOEA4QMBEQACEQEDEQH/xAAbAAEAAgMBAQAAAAAAAAAAAAAAAwQBAgUGB//EAEIQAAIBAgMFBAcEBwcFAAAAAAABAgMRBCExBRJBUWEGcZGhIjJSgbHB8BMUctEHM0JiktLhFRYjgqKywkNTk6Px/8QAGgEBAAIDAQAAAAAAAAAAAAAAAAEEAgMFBv/EADQRAQABAwAGBwYGAwAAAAAAAAABAgMEBRESITFRE0FTYZGh8BQyUnGB4SIjM7HB0RVDYv/aAAwDAQACEQMRAD8A+4gAAAAAAAAAAAAAAAAAAAAAAAAAAAAAAAAAAAAAAAAAAAAAAAAAAAAAAAAAAAAAAAAAAAAAAAAAAAAAAAAAAAAAAAAAAAAAAAAAAAAAAAAAAAAAAAAAAAAAAAAAAAAAAAAAAAAAAAAAAAAAAAAAAAAAGJOwGqqIDO+gDmgEZ3A2AAAAAAAAAAAAAAAAAAAAAAAAAAABzts19xR6t+SA58doPmBu9ogaz2iBvs7HXqRXO68m/kB3QAAAAAAAAAAAAAAAAAAAAAAAAAAAcjtNSbpby/Yd3+F5P5P3AeYjiQMvEgaSxIHV7LQdSq5/swWv7z0XhfyA9WAAAAAAAAAAAAAAAAAAAAAAAAAAADWaTTT0et9LdQPGbR2K6c39k96DzSvdw/dfMDlYmjKK0YE2zth4mu16Lpw4ymrO37sXm/h1A91s7BRoU1CGi1b1k+LfUC0AAAAAAAAAAAAAAAAAAAAABrOajq0u92Arzx8Fpd/XXX3ASU69/p/kBIpgJTSAo19oRTtxAhlWUgIfsIt52A6FCo1xUl118eIFj7VWAjljIp5/J/MCSnXjLRq/LR+DAkAAAAAAAAAAAAAAAAYbtqBy8Zt6lDJXm+mni/kBzqm16s+Kprz/AD8kBtSV8223zk2vBK8n4gdHCxSyXfklH+oF2Evq4G1/rUDn7QxW4mB5GhiZVa0n+yll1bbz8gOxCvYDFTFNIDk4jbLhJK+oHp9jbRVRZsC/WfP4RfTmBza1JcLdyy/0yy8LAQffasHaMk7cJa91m/gwLOH7QRvapFxfNXa961+IHWw+JhUV4SUl0fxAlAAAAAAAAAAAHK2z2goYSVONST3qrtThGLlKTyWi0zaNddymiYietax8K9kU1VURupjXMzOqPNzNtbX31ux9W/vk+vQ2KrjU+b8f66gWKNTlf4fDPzAvUYz4+iuTdvLV94FujTqWvSmt5fuScWuTb+swOpTouUE5qMZ6ytpfqBQ2jjfsuKcvJAeZxe0JV3uQzk9XwivaYE+AoWlNLRNRXO0YqKv4AdP7qBHVwbsBFgNnKtRrUms3O+9xi91KEvc0/NcQORsnEyozdOeUouzXVcugHp1WjVV96KtrfeWbzWn1qBDVjUSy9Lualb3cwKNSsuP/AM93D3AV6jutbrlr5ar3AYweIdOV02rvJ30f1wYHrcLtWnKG9OUIO9nvSSW90uRMxHFlTRVVOqmNfyX4yTV1mnoyWLIAAAAAAAFLbO06eFozrVHaMFd82+EV1byMa64ojalux8evIuxaojfPrW+Y7Gc8TVnj8RlKd1Qi9KdFXV17rpd8nxK1iia6ulq+jtaUv0Y9qMGxO6N9U857/W7dHU6KquTvouD6d/5Ft59NRj3vrovF6gW41bZJtdI5X75a+IHR2Y43vKK3VfN3ab6uXv0sB2/7Qgl6yA5uN25FZJ3b0Szb7lxA5M8JOu71G6cOPtvuTyiu/PoBNKhCnHdiox5SWkvxXzv11A12ZJJu/N/EDp/eYoA8dECjh6y+2/EmrdVmr+YFTtVglKH20fQnTWds1KN9JPpwffw0Cr2YxX2no5XfNJq/vQHTxE3F+lG1v8r5Lp5AV5175N34Wmru3SSz+AFSvbXNea8UBXnJpZ+5/wBUBKlCvTlTn6s04zXJ8JLqnZmNVMVRNM9bbYv12LlNyid8LX6N9rTj9pgK7/xcM7U37dDhbuuvdKJXx6pjXbq4x+zr6Xs01xTmWvduce6rr9c9b3RacMAAAAADEnYD5P2g2i9r4v7KLf3PDu85L/qTvbLv0XS74lGZ6evVHuw9RbpjRWJ0lUfnXOEco9b/AJ7nQxVTSKsklolpFLJLlZF55iZmZ1zxYpxvouV283fv0CFuFD2nbzfvAv4SDf6unKXJtfFvJeQFyrCVt2pUpRTWcZzj5XzXiBVjs/Dv1alB34Ks/mwLWGpzw+cIU7c4pNtdWvSYGz2jTnlOO5Lmvn/UDn4luOWqfg/yA5cq+6BHU2lbiBEtpXeQHQwOItOMmr2ay5gdyrtKpPLciotWs8rrimm7PLoBwNqbJa/xqO5TlBZxjuRUks9I5X92YFjZfaJ1oKEvX4R13uiT/JgTVpQeTi4Put4r+iAqTotZxd10+vICnLLW65tZeQGKE7Stk0+Oj42ugKfaJVKUqWOo/rcM0qi9ug3Zp+LT6SfIq5FMxquU8Y/Z3dD3qLkVYV33bnDuq9ecPpmyNowxNGFWm7xnFSXzT6p5PuLFFUVRrhx79muxcqt18YXDJqAAAAB8/wD0k9o5RtgcPd1q1lNrWFOXDo5Lwj3oqZFyf06eMu/obCp1TmX/AHKN8d8x/XnO5T2bgIYSiqcWss5y9uq1m+7gjfatxbp2YczOzKsu9N2r6Rygw1Hffoxc3xk8kbFNciqcP1lVL92n6Uu7J2XvAjntmEMqVJfjqPfl/Csl5gUMXtKvV9apNrlfdjbujkBz3TAjlR+rAa0qs6bvCUo/hbV/ADpUO0EnlWW8tN9K0l3pagdSnibrJ70Zeq+AFLGSAqYOipzz0XhfqBNhaK3pW03pW7t52AsY6vKlSlKLtKK9F62d0gPLV8VVqZznOXRydvBZAQ/dr8AOjh5TTTvZrSS9ZPv5gdzDbdrpWm1UXKolLzWYF6jtChPVToy5r04fmgN6uGk1eLjVjzi0/K2TA5tWEebi+T+sgOhQd1aSTUk4zT0aeTv0HHimmqaZiY4wp9hcc8Bi54Go39nVbqYWT5v9i/WzXfHqU7U9FXNueE8HotIUxnYtObRH4qd1Ufz66p7n0wuPOAAABwu2HaGGAw8qjs5P0aUPaqPT3LVs1XrsW6da9o/BqzL0W44cZnlD592WwMoqWMxDvWrtuLlrGDecu98OSsaca3P6lXGXR01m0TMYtndRR5zHV9POXUrYyGVo71tHL1V1txLbgK1bEznk5Zeysl4ICDIDFwNXf6sgNJICOS7vMCKSf1/UCCqB1+zdCTjN39G6SXDe1b8LeIE2NpSQFTBVko8lm5S4WA6OCinFSXHP3PMCDbd1Rl1cf9yA89CL+rAT04vr5AWKaf1mBPF/VrAbpoDaDcXdNp807MC2sfJq1RKa65S8UBYwtSn+zJq/7MrZPowKnavZsq9BVKd1Ww734NetlnZW45XXWC5lfIt7VOuOMOvobMixe2LnuXN08u6f4+T2vY3b8cfhoVclNejVj7NVa+55NdGZ2bnSU61bSOFOJfm3PDjHy9bndNqiAQ4vEwpQlOclGMU5Sk9FFLNkTMRGuWVFFVdUUUxrmd2p8ZxGOe1sY69W6w1F2pw5rVRtzeTfuXIoUxN+5tTwh6zIqp0TiRZon82vjPLnPyjhHi7Fes5yu/cuS4JHQeRReIC4GN4DG8BrcDVp9fMCGpNLVpd7S+IFZ4mD0nD3Sj+YGsswPTdnYWorq5Pzt8gI9vVt2DA8pXrtxUFotesgPVbJ/VQ/CvgBBt6b+ztzkvm/kBw4JgWI3+rgSxf1kBNGQG1wNroDIAC7s/GOnJXfoPKS1snxXc7P3AUdm4v+ytoXulhcXq1bchUvqnyTfdafQpfo3f8Amp6eI/yWBq43bXjMfePOO99aTLrzDIHgv0pYPH4iFOjhaW/Sd5VrSs3JNbkfw8e+3I0X7dVyNUTqdTRWbZxLk3K6dqrq7uf1eApdn9tU4qEKMoxV7Jbj1d3rE10WbtEaoqXMnSODkVzcuWpmZ75/tiWx9t+zJfwfyGexd+JW9o0f2U+P3aPZO2uv+j+QnYu80dPgdnPj92j2TtnnLxj/ACDZu80dPgdnPi0eytse1LxX8g2bvNHT4PZz4tJbH2u9ZzXdJr4QJ2bnM6fC7OfFXqdndpy1q1v/AC1fkhs3OaPaMPs58Ver2Qx0vWlUffUqP4obFfNHtGJ2c+KpLsDXesV/q/IbFfNE5GL2c+Mf01fYGr7K8JfkTs182M38bs/Nvh+xNeLsm4p5NLfs0+mhOxM7pljGRapnaoo398632bYeyfu+GpUk3L7OCjve0+L8TOFSqramZeS/SOsQ6cI0FJydRXs4r0FGXtZa2E6+pla2Nf443Pn8qG03wqL30l8DD8axM43KX1vs5h5rDUVO++qcN/8AHuLe063M4VJ1a9zhfpI2RVr0KahwqXlm1luSXBPmRVEzG5ss1UUz+ONcPnX9z6+u7HvTl/KYbNfNbi9i9dE+SxS7P42HqurH8NSS+ZExcZ7eF10ytwo7ThpKu++UJf7mR+amPYJ5p4YrakfbffCg/giNd1Ozo/4p81iO2NorWkn303/xkidq7yOhwJ/2T6+iRdosavWwyfdTq/zMbd34T2bBnhdnw+zK7U4jjhZfwVl/xHSXPhT7Hids2/vdVWuGl/7F/wAB0lfwnsGNPC/DP99GvWoNf5pfOBHTVfCy/wAbYnhfj19Wm0u19KvRdKcGtHBuXqTTumstM2mupqvVzXTs7Muho3Foxb8XYv06uExv3w+pfoq7TxxuGdNy3qmH3YSet6bT+zk3z9Fp/hvxNuPXVNOqrjDm6Yx7VvImuzMTTXv3dU9cPcFhyQABq4IDR0IvggI3g48gIp7Og+AEUtlxAilslAQVNkgRS2V0AhqbMAo4rZ0rZLPgBr9/qRVpU6nuV15Ac/E0qlaSe44pc+PuA1nsyVtALODxrprdnTnlldRbT7rAb4mq69koSSTvdq3xA3pbO6AWaezegE9PZnQCxDZAEsNkdwEsdkR5ICVbIhyQEsdk0/ZXgBLHZtL2IeCA3/s+l/26f8KAko4eEPVjGN9bJK/gBKAAAAAAAAAxYDDiBhwA0dJAaSwy5ARywcXwQGrwMeQGHgVyAjezkBiOzkBNHBJASxwyQG8aQEm4BlRAzYDIAAAAAAAAAAAAAAAAAAAAMWAWAWAWAWAWAzY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</TotalTime>
  <Words>1472</Words>
  <Application>Microsoft Office PowerPoint</Application>
  <PresentationFormat>Экран (4:3)</PresentationFormat>
  <Paragraphs>216</Paragraphs>
  <Slides>38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Тема Office</vt:lpstr>
      <vt:lpstr>Понятие алгоритма  и его свойства.  Исполнитель алгоритмов</vt:lpstr>
      <vt:lpstr>Что такое алгоритм?</vt:lpstr>
      <vt:lpstr>Происхождение слова "алгоритм"</vt:lpstr>
      <vt:lpstr>Использование понятия "алгоритм"</vt:lpstr>
      <vt:lpstr>Эволюция значения "алгоритм" </vt:lpstr>
      <vt:lpstr>Значительный вклад в развитие теории алгоритмов внесли:</vt:lpstr>
      <vt:lpstr>Значительный вклад в развитие теории алгоритмов внесли:</vt:lpstr>
      <vt:lpstr>Значительный вклад в развитие теории алгоритмов внесли:</vt:lpstr>
      <vt:lpstr>Алгоритм</vt:lpstr>
      <vt:lpstr>Верно ли, записан алгоритм …</vt:lpstr>
      <vt:lpstr>Свойства алгоритмов</vt:lpstr>
      <vt:lpstr>Детерминированность алгоритма</vt:lpstr>
      <vt:lpstr>Массовость алгоритма</vt:lpstr>
      <vt:lpstr>Результативность и конечность алгоритма</vt:lpstr>
      <vt:lpstr>Формальность алгоритма</vt:lpstr>
      <vt:lpstr>Дискретность алгоритма</vt:lpstr>
      <vt:lpstr>Пример алгоритма</vt:lpstr>
      <vt:lpstr>Пример алгоритма</vt:lpstr>
      <vt:lpstr>Исполнитель алгоритма</vt:lpstr>
      <vt:lpstr>Рассмотрим пример:</vt:lpstr>
      <vt:lpstr>Алгоритм решения задачи</vt:lpstr>
      <vt:lpstr>Алгоритм решения задачи</vt:lpstr>
      <vt:lpstr>Представим…</vt:lpstr>
      <vt:lpstr>Слайд 24</vt:lpstr>
      <vt:lpstr>Система команд исполнителя (СКИ)</vt:lpstr>
      <vt:lpstr>Система команд исполнителя  (СКИ) стиральной машинки</vt:lpstr>
      <vt:lpstr>Система отказов исполнителя</vt:lpstr>
      <vt:lpstr>Среда  исполнителя</vt:lpstr>
      <vt:lpstr>Задача</vt:lpstr>
      <vt:lpstr>Решение Задачи</vt:lpstr>
      <vt:lpstr>Вопросы:</vt:lpstr>
      <vt:lpstr>Слайд 32</vt:lpstr>
      <vt:lpstr>Слайд 33</vt:lpstr>
      <vt:lpstr>Исполнители</vt:lpstr>
      <vt:lpstr>Не формальный исполнитель</vt:lpstr>
      <vt:lpstr>Формальный исполнитель</vt:lpstr>
      <vt:lpstr>Режимы работы исполнителя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Home</cp:lastModifiedBy>
  <cp:revision>15</cp:revision>
  <dcterms:modified xsi:type="dcterms:W3CDTF">2015-06-06T11:10:03Z</dcterms:modified>
</cp:coreProperties>
</file>