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2/18/2023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0.jpeg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2.jpeg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jpeg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6.jpeg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2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1.jpeg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1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Первообразная и интеграл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свойства определенного интеграла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76273" y="1428750"/>
          <a:ext cx="615156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Équation" r:id="rId3" imgW="1930320" imgH="482400" progId="Equation.3">
                  <p:embed/>
                </p:oleObj>
              </mc:Choice>
              <mc:Fallback>
                <p:oleObj name="Équation" r:id="rId3" imgW="19303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273" y="1428750"/>
                        <a:ext cx="6151563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911243" y="3071813"/>
          <a:ext cx="6232525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Équation" r:id="rId5" imgW="1955520" imgH="482400" progId="Equation.3">
                  <p:embed/>
                </p:oleObj>
              </mc:Choice>
              <mc:Fallback>
                <p:oleObj name="Équation" r:id="rId5" imgW="195552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43" y="3071813"/>
                        <a:ext cx="6232525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931836" y="4678363"/>
          <a:ext cx="7772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Équation" r:id="rId7" imgW="2438280" imgH="482400" progId="Equation.3">
                  <p:embed/>
                </p:oleObj>
              </mc:Choice>
              <mc:Fallback>
                <p:oleObj name="Équation" r:id="rId7" imgW="243828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36" y="4678363"/>
                        <a:ext cx="7772400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Геометрический смысл</a:t>
            </a:r>
            <a:br>
              <a:rPr lang="ru-RU" dirty="0" smtClean="0"/>
            </a:br>
            <a:r>
              <a:rPr lang="ru-RU" dirty="0" smtClean="0"/>
              <a:t>определенного интеграла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Площадь криволинейной трапеции, ограниченной графиком непрерывной положительной на промежутке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 </a:t>
            </a:r>
            <a:r>
              <a:rPr lang="ru-RU" dirty="0" smtClean="0"/>
              <a:t>функции </a:t>
            </a:r>
            <a:r>
              <a:rPr lang="en-US" dirty="0" smtClean="0"/>
              <a:t>f(x), </a:t>
            </a:r>
            <a:r>
              <a:rPr lang="ru-RU" dirty="0" smtClean="0"/>
              <a:t>осью </a:t>
            </a:r>
            <a:r>
              <a:rPr lang="en-US" dirty="0" smtClean="0"/>
              <a:t>x </a:t>
            </a:r>
            <a:r>
              <a:rPr lang="ru-RU" dirty="0" smtClean="0"/>
              <a:t>и прямыми </a:t>
            </a:r>
            <a:r>
              <a:rPr lang="en-US" dirty="0" smtClean="0"/>
              <a:t>x=a </a:t>
            </a:r>
            <a:r>
              <a:rPr lang="ru-RU" dirty="0" smtClean="0"/>
              <a:t>и </a:t>
            </a:r>
            <a:r>
              <a:rPr lang="en-US" dirty="0" smtClean="0"/>
              <a:t>x=b: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370536" y="3964002"/>
          <a:ext cx="2630488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Équation" r:id="rId3" imgW="825480" imgH="482400" progId="Equation.3">
                  <p:embed/>
                </p:oleObj>
              </mc:Choice>
              <mc:Fallback>
                <p:oleObj name="Équation" r:id="rId3" imgW="8254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36" y="3964002"/>
                        <a:ext cx="2630488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 descr="m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1127" y="3500438"/>
            <a:ext cx="3306559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Геометрический смысл</a:t>
            </a:r>
            <a:br>
              <a:rPr lang="ru-RU" dirty="0" smtClean="0"/>
            </a:br>
            <a:r>
              <a:rPr lang="ru-RU" dirty="0" smtClean="0"/>
              <a:t>определенного интеграла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Площадь криволинейной трапеции, ограниченной графиком непрерывной отрицательной на промежутке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 </a:t>
            </a:r>
            <a:r>
              <a:rPr lang="ru-RU" dirty="0" smtClean="0"/>
              <a:t>функции </a:t>
            </a:r>
            <a:r>
              <a:rPr lang="en-US" dirty="0" smtClean="0"/>
              <a:t>f(x), </a:t>
            </a:r>
            <a:r>
              <a:rPr lang="ru-RU" dirty="0" smtClean="0"/>
              <a:t>осью </a:t>
            </a:r>
            <a:r>
              <a:rPr lang="en-US" dirty="0" smtClean="0"/>
              <a:t>x </a:t>
            </a:r>
            <a:r>
              <a:rPr lang="ru-RU" dirty="0" smtClean="0"/>
              <a:t>и прямыми </a:t>
            </a:r>
            <a:r>
              <a:rPr lang="en-US" dirty="0" smtClean="0"/>
              <a:t>x=a </a:t>
            </a:r>
            <a:r>
              <a:rPr lang="ru-RU" dirty="0" smtClean="0"/>
              <a:t>и </a:t>
            </a:r>
            <a:r>
              <a:rPr lang="en-US" dirty="0" smtClean="0"/>
              <a:t>x=b: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229225" y="3963988"/>
          <a:ext cx="291465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Équation" r:id="rId3" imgW="914400" imgH="482400" progId="Equation.3">
                  <p:embed/>
                </p:oleObj>
              </mc:Choice>
              <mc:Fallback>
                <p:oleObj name="Équation" r:id="rId3" imgW="9144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25" y="3963988"/>
                        <a:ext cx="2914650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 descr="m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0099" y="3500438"/>
            <a:ext cx="3429025" cy="2304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Геометрический смысл</a:t>
            </a:r>
            <a:br>
              <a:rPr lang="ru-RU" dirty="0" smtClean="0"/>
            </a:br>
            <a:r>
              <a:rPr lang="ru-RU" dirty="0" smtClean="0"/>
              <a:t>определенного интеграла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Замечание</a:t>
            </a:r>
            <a:r>
              <a:rPr lang="en-US" dirty="0" smtClean="0"/>
              <a:t>:</a:t>
            </a:r>
            <a:r>
              <a:rPr lang="ru-RU" dirty="0" smtClean="0"/>
              <a:t> Если функция изменяет знак на промежутке</a:t>
            </a:r>
            <a:r>
              <a:rPr lang="en-US" dirty="0" smtClean="0"/>
              <a:t> [</a:t>
            </a:r>
            <a:r>
              <a:rPr lang="en-US" dirty="0" err="1" smtClean="0"/>
              <a:t>a;b</a:t>
            </a:r>
            <a:r>
              <a:rPr lang="en-US" dirty="0" smtClean="0"/>
              <a:t>] , </a:t>
            </a:r>
            <a:r>
              <a:rPr lang="ru-RU" dirty="0" smtClean="0"/>
              <a:t>то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85852" y="2357430"/>
          <a:ext cx="3641725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Équation" r:id="rId3" imgW="1143000" imgH="482400" progId="Equation.3">
                  <p:embed/>
                </p:oleObj>
              </mc:Choice>
              <mc:Fallback>
                <p:oleObj name="Équation" r:id="rId3" imgW="11430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357430"/>
                        <a:ext cx="3641725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 descr="m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1802" y="4000504"/>
            <a:ext cx="3071834" cy="228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Физический смысл</a:t>
            </a:r>
            <a:br>
              <a:rPr lang="ru-RU" dirty="0" smtClean="0"/>
            </a:br>
            <a:r>
              <a:rPr lang="ru-RU" dirty="0" smtClean="0"/>
              <a:t>определенного интеграла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 прямолинейном движении перемещение </a:t>
            </a:r>
            <a:r>
              <a:rPr lang="en-US" dirty="0" smtClean="0"/>
              <a:t>s </a:t>
            </a:r>
            <a:r>
              <a:rPr lang="ru-RU" dirty="0" smtClean="0"/>
              <a:t>численно равно площади криволинейной трапеции под графиком зависимости скорости </a:t>
            </a:r>
            <a:r>
              <a:rPr lang="en-US" dirty="0" smtClean="0"/>
              <a:t>v </a:t>
            </a:r>
            <a:r>
              <a:rPr lang="ru-RU" dirty="0" smtClean="0"/>
              <a:t>от времени </a:t>
            </a:r>
            <a:r>
              <a:rPr lang="en-US" dirty="0" smtClean="0"/>
              <a:t>t: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511800" y="3638550"/>
          <a:ext cx="2346325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Équation" r:id="rId3" imgW="736560" imgH="495000" progId="Equation.3">
                  <p:embed/>
                </p:oleObj>
              </mc:Choice>
              <mc:Fallback>
                <p:oleObj name="Équation" r:id="rId3" imgW="7365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638550"/>
                        <a:ext cx="2346325" cy="157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m3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1538" y="3429000"/>
            <a:ext cx="3401592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 помощью определенного интеграла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Вычисление площадей и объемов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Площадь фигуры,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Ограниченной графиками непрерывных функций </a:t>
            </a:r>
            <a:r>
              <a:rPr lang="en-US" dirty="0" smtClean="0"/>
              <a:t>y=f(x) </a:t>
            </a:r>
            <a:r>
              <a:rPr lang="ru-RU" dirty="0" smtClean="0"/>
              <a:t>и </a:t>
            </a:r>
            <a:r>
              <a:rPr lang="en-US" dirty="0" smtClean="0"/>
              <a:t>y=g(x) </a:t>
            </a:r>
            <a:r>
              <a:rPr lang="ru-RU" dirty="0" smtClean="0"/>
              <a:t>таких, что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для любого </a:t>
            </a:r>
            <a:r>
              <a:rPr lang="en-US" dirty="0" smtClean="0"/>
              <a:t>x </a:t>
            </a:r>
            <a:r>
              <a:rPr lang="ru-RU" dirty="0" smtClean="0"/>
              <a:t>из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], </a:t>
            </a:r>
            <a:r>
              <a:rPr lang="ru-RU" dirty="0" smtClean="0"/>
              <a:t>где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 </a:t>
            </a:r>
            <a:r>
              <a:rPr lang="ru-RU" dirty="0" smtClean="0"/>
              <a:t>– абсциссы точек пересечения графиков функций: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41838" y="3657600"/>
          <a:ext cx="4289425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Équation" r:id="rId3" imgW="1346040" imgH="482400" progId="Equation.3">
                  <p:embed/>
                </p:oleObj>
              </mc:Choice>
              <mc:Fallback>
                <p:oleObj name="Équation" r:id="rId3" imgW="1346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3657600"/>
                        <a:ext cx="4289425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357950" y="1928802"/>
          <a:ext cx="1454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Équation" r:id="rId5" imgW="774360" imgH="203040" progId="Equation.3">
                  <p:embed/>
                </p:oleObj>
              </mc:Choice>
              <mc:Fallback>
                <p:oleObj name="Équation" r:id="rId5" imgW="77436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1928802"/>
                        <a:ext cx="1454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4" name="Picture 4" descr="D:\Documents and Settings\Dmitry.Savichev\My Documents\My Pictures\Мои сканированные изображения\2013-03 (мар)\m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76" y="3429000"/>
            <a:ext cx="2571768" cy="2093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Объем тела,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полученного в результате вращения вокруг оси </a:t>
            </a:r>
            <a:r>
              <a:rPr lang="en-US" dirty="0" smtClean="0"/>
              <a:t>x </a:t>
            </a:r>
            <a:r>
              <a:rPr lang="ru-RU" dirty="0" smtClean="0"/>
              <a:t>криволинейной трапеции, ограниченной графиком непрерывной и неотрицательной функции </a:t>
            </a:r>
            <a:r>
              <a:rPr lang="en-US" dirty="0" smtClean="0"/>
              <a:t>y=f(x) </a:t>
            </a:r>
            <a:r>
              <a:rPr lang="ru-RU" dirty="0" smtClean="0"/>
              <a:t>на отрезке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087938" y="3657600"/>
          <a:ext cx="3197225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Équation" r:id="rId3" imgW="1002960" imgH="482400" progId="Equation.3">
                  <p:embed/>
                </p:oleObj>
              </mc:Choice>
              <mc:Fallback>
                <p:oleObj name="Équation" r:id="rId3" imgW="10029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3657600"/>
                        <a:ext cx="3197225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2" name="Picture 4" descr="D:\Documents and Settings\Dmitry.Savichev\Desktop\презентация\m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3357562"/>
            <a:ext cx="2643206" cy="2434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Первообразная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447800"/>
            <a:ext cx="7758138" cy="2124076"/>
          </a:xfrm>
        </p:spPr>
        <p:txBody>
          <a:bodyPr>
            <a:noAutofit/>
          </a:bodyPr>
          <a:lstStyle/>
          <a:p>
            <a:r>
              <a:rPr lang="ru-RU" sz="3200" dirty="0" smtClean="0"/>
              <a:t>Функция </a:t>
            </a:r>
            <a:r>
              <a:rPr lang="en-US" sz="3200" dirty="0" smtClean="0"/>
              <a:t>F(x) </a:t>
            </a:r>
            <a:r>
              <a:rPr lang="ru-RU" sz="3200" dirty="0" smtClean="0"/>
              <a:t>называется </a:t>
            </a:r>
            <a:r>
              <a:rPr lang="ru-RU" sz="3200" b="1" dirty="0" smtClean="0"/>
              <a:t>первообразной</a:t>
            </a:r>
            <a:r>
              <a:rPr lang="ru-RU" sz="3200" dirty="0" smtClean="0"/>
              <a:t> для функции </a:t>
            </a:r>
            <a:r>
              <a:rPr lang="en-US" sz="3200" dirty="0" smtClean="0"/>
              <a:t>f(x) </a:t>
            </a:r>
            <a:r>
              <a:rPr lang="ru-RU" sz="3200" dirty="0" smtClean="0"/>
              <a:t>на данном промежутке, если для любого </a:t>
            </a:r>
            <a:r>
              <a:rPr lang="en-US" sz="3200" dirty="0" smtClean="0"/>
              <a:t>x </a:t>
            </a:r>
            <a:r>
              <a:rPr lang="ru-RU" sz="3200" dirty="0" smtClean="0"/>
              <a:t>из этого промежутка </a:t>
            </a:r>
            <a:r>
              <a:rPr lang="en-US" sz="3200" dirty="0" smtClean="0"/>
              <a:t>F’(x) = f(x).</a:t>
            </a:r>
            <a:endParaRPr lang="en-US" sz="3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071538" y="3662378"/>
            <a:ext cx="7772400" cy="169544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600" dirty="0" smtClean="0"/>
              <a:t>	</a:t>
            </a:r>
            <a:r>
              <a:rPr lang="ru-RU" sz="2600" dirty="0" smtClean="0"/>
              <a:t>Первообразной для функции </a:t>
            </a:r>
            <a:r>
              <a:rPr lang="en-US" sz="2600" dirty="0" smtClean="0"/>
              <a:t>f(x)=x </a:t>
            </a:r>
            <a:r>
              <a:rPr lang="ru-RU" sz="2600" dirty="0" smtClean="0"/>
              <a:t>на всей числовой оси является </a:t>
            </a:r>
            <a:r>
              <a:rPr lang="en-US" sz="2600" dirty="0" smtClean="0"/>
              <a:t>F(x)=x</a:t>
            </a:r>
            <a:r>
              <a:rPr lang="en-US" sz="2400" baseline="30000" dirty="0" smtClean="0"/>
              <a:t>2</a:t>
            </a:r>
            <a:r>
              <a:rPr lang="en-US" sz="2600" dirty="0" smtClean="0"/>
              <a:t>/2, </a:t>
            </a:r>
            <a:r>
              <a:rPr lang="ru-RU" sz="2600" dirty="0" smtClean="0"/>
              <a:t>поскольку (</a:t>
            </a:r>
            <a:r>
              <a:rPr lang="en-US" sz="26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600" dirty="0" smtClean="0"/>
              <a:t>/2</a:t>
            </a:r>
            <a:r>
              <a:rPr lang="ru-RU" sz="2600" dirty="0" smtClean="0"/>
              <a:t>)</a:t>
            </a:r>
            <a:r>
              <a:rPr lang="en-US" sz="2600" dirty="0" smtClean="0"/>
              <a:t>’=x.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Основное свойство первообразных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66886"/>
          </a:xfrm>
        </p:spPr>
        <p:txBody>
          <a:bodyPr/>
          <a:lstStyle/>
          <a:p>
            <a:r>
              <a:rPr lang="ru-RU" dirty="0" smtClean="0"/>
              <a:t>Если </a:t>
            </a:r>
            <a:r>
              <a:rPr lang="en-US" dirty="0" smtClean="0"/>
              <a:t>F(x) – </a:t>
            </a:r>
            <a:r>
              <a:rPr lang="ru-RU" dirty="0" smtClean="0"/>
              <a:t>первообразная функции </a:t>
            </a:r>
            <a:r>
              <a:rPr lang="en-US" dirty="0" smtClean="0"/>
              <a:t>f(x), </a:t>
            </a:r>
            <a:r>
              <a:rPr lang="ru-RU" dirty="0" smtClean="0"/>
              <a:t>то и функция </a:t>
            </a:r>
            <a:r>
              <a:rPr lang="en-US" dirty="0" smtClean="0"/>
              <a:t>F(x)+C, 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постоянная, также является первообразной функции </a:t>
            </a:r>
            <a:r>
              <a:rPr lang="en-US" dirty="0" smtClean="0"/>
              <a:t>f(x).</a:t>
            </a:r>
            <a:endParaRPr lang="en-US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0" y="4000504"/>
            <a:ext cx="4271938" cy="285752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Графики всех первообразных данной функции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f(x)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получаются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 графика какой-либо одной первообразной параллельными переносами вдоль оси </a:t>
            </a:r>
            <a:r>
              <a:rPr lang="en-US" sz="2600" dirty="0" smtClean="0"/>
              <a:t>y.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1538" y="2786066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Геометрическая интерпретация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57224" y="4143380"/>
            <a:ext cx="3076546" cy="2072496"/>
            <a:chOff x="857224" y="4143380"/>
            <a:chExt cx="3076546" cy="2072496"/>
          </a:xfrm>
        </p:grpSpPr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928662" y="5214950"/>
              <a:ext cx="20002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857224" y="5643578"/>
              <a:ext cx="307183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71604" y="4143380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43306" y="578645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999744" y="5803392"/>
              <a:ext cx="2706624" cy="304800"/>
            </a:xfrm>
            <a:custGeom>
              <a:avLst/>
              <a:gdLst>
                <a:gd name="connsiteX0" fmla="*/ 0 w 2706624"/>
                <a:gd name="connsiteY0" fmla="*/ 304800 h 304800"/>
                <a:gd name="connsiteX1" fmla="*/ 609600 w 2706624"/>
                <a:gd name="connsiteY1" fmla="*/ 24384 h 304800"/>
                <a:gd name="connsiteX2" fmla="*/ 1999488 w 2706624"/>
                <a:gd name="connsiteY2" fmla="*/ 243840 h 304800"/>
                <a:gd name="connsiteX3" fmla="*/ 2706624 w 2706624"/>
                <a:gd name="connsiteY3" fmla="*/ 0 h 304800"/>
                <a:gd name="connsiteX4" fmla="*/ 2706624 w 2706624"/>
                <a:gd name="connsiteY4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6624" h="304800">
                  <a:moveTo>
                    <a:pt x="0" y="304800"/>
                  </a:moveTo>
                  <a:cubicBezTo>
                    <a:pt x="138176" y="169672"/>
                    <a:pt x="276352" y="34544"/>
                    <a:pt x="609600" y="24384"/>
                  </a:cubicBezTo>
                  <a:cubicBezTo>
                    <a:pt x="942848" y="14224"/>
                    <a:pt x="1649984" y="247904"/>
                    <a:pt x="1999488" y="243840"/>
                  </a:cubicBezTo>
                  <a:cubicBezTo>
                    <a:pt x="2348992" y="239776"/>
                    <a:pt x="2706624" y="0"/>
                    <a:pt x="2706624" y="0"/>
                  </a:cubicBezTo>
                  <a:lnTo>
                    <a:pt x="270662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Полилиния 14"/>
          <p:cNvSpPr/>
          <p:nvPr/>
        </p:nvSpPr>
        <p:spPr>
          <a:xfrm>
            <a:off x="1000100" y="550070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олилиния 15"/>
          <p:cNvSpPr/>
          <p:nvPr/>
        </p:nvSpPr>
        <p:spPr>
          <a:xfrm>
            <a:off x="1000100" y="514351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Полилиния 16"/>
          <p:cNvSpPr/>
          <p:nvPr/>
        </p:nvSpPr>
        <p:spPr>
          <a:xfrm>
            <a:off x="1000100" y="478632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Неопределенный интеграл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Совокупность всех первообразных данной функции </a:t>
            </a:r>
            <a:r>
              <a:rPr lang="en-US" dirty="0" smtClean="0"/>
              <a:t>f(x) </a:t>
            </a:r>
            <a:r>
              <a:rPr lang="ru-RU" dirty="0" smtClean="0"/>
              <a:t>называется ее </a:t>
            </a:r>
            <a:r>
              <a:rPr lang="ru-RU" b="1" dirty="0" smtClean="0"/>
              <a:t>неопределенным интегралом</a:t>
            </a:r>
            <a:r>
              <a:rPr lang="ru-RU" dirty="0" smtClean="0"/>
              <a:t> и обозначается</a:t>
            </a:r>
            <a:r>
              <a:rPr lang="en-US" dirty="0" smtClean="0"/>
              <a:t>             :</a:t>
            </a:r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                 ,              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461728" y="2285992"/>
          <a:ext cx="8962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Équation" r:id="rId3" imgW="583920" imgH="279360" progId="Equation.3">
                  <p:embed/>
                </p:oleObj>
              </mc:Choice>
              <mc:Fallback>
                <p:oleObj name="Équation" r:id="rId3" imgW="5839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728" y="2285992"/>
                        <a:ext cx="8962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08103" y="3000372"/>
          <a:ext cx="357401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Équation" r:id="rId5" imgW="1269720" imgH="279360" progId="Equation.3">
                  <p:embed/>
                </p:oleObj>
              </mc:Choice>
              <mc:Fallback>
                <p:oleObj name="Équation" r:id="rId5" imgW="126972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03" y="3000372"/>
                        <a:ext cx="357401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интегрирования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85786" y="1981212"/>
          <a:ext cx="55753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Équation" r:id="rId3" imgW="1981080" imgH="279360" progId="Equation.3">
                  <p:embed/>
                </p:oleObj>
              </mc:Choice>
              <mc:Fallback>
                <p:oleObj name="Équation" r:id="rId3" imgW="198108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1981212"/>
                        <a:ext cx="557530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786" y="3124210"/>
          <a:ext cx="686276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Équation" r:id="rId5" imgW="2438280" imgH="279360" progId="Equation.3">
                  <p:embed/>
                </p:oleObj>
              </mc:Choice>
              <mc:Fallback>
                <p:oleObj name="Équation" r:id="rId5" imgW="24382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124210"/>
                        <a:ext cx="6862763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85786" y="4035437"/>
          <a:ext cx="76263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Équation" r:id="rId7" imgW="2323800" imgH="393480" progId="Equation.3">
                  <p:embed/>
                </p:oleObj>
              </mc:Choice>
              <mc:Fallback>
                <p:oleObj name="Équation" r:id="rId7" imgW="23238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4035437"/>
                        <a:ext cx="7626350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Определенный интеграл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928662" y="1447800"/>
            <a:ext cx="5643602" cy="4572000"/>
          </a:xfrm>
        </p:spPr>
        <p:txBody>
          <a:bodyPr/>
          <a:lstStyle/>
          <a:p>
            <a:r>
              <a:rPr lang="ru-RU" dirty="0" smtClean="0"/>
              <a:t>В декартовой прямоугольной системе координат </a:t>
            </a:r>
            <a:r>
              <a:rPr lang="en-US" dirty="0" smtClean="0"/>
              <a:t>XOY </a:t>
            </a:r>
            <a:r>
              <a:rPr lang="ru-RU" dirty="0" smtClean="0"/>
              <a:t>фигура, ограниченная осью </a:t>
            </a:r>
            <a:r>
              <a:rPr lang="en-US" dirty="0" smtClean="0"/>
              <a:t>OX, </a:t>
            </a:r>
            <a:r>
              <a:rPr lang="ru-RU" dirty="0" smtClean="0"/>
              <a:t>прямыми </a:t>
            </a:r>
            <a:r>
              <a:rPr lang="en-US" dirty="0" smtClean="0"/>
              <a:t>x=a, x=b (a&lt;b) </a:t>
            </a:r>
            <a:r>
              <a:rPr lang="ru-RU" dirty="0" smtClean="0"/>
              <a:t> и графиком непрерывной неотрицательной на отрезке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 </a:t>
            </a:r>
            <a:r>
              <a:rPr lang="ru-RU" dirty="0" smtClean="0"/>
              <a:t>функции </a:t>
            </a:r>
            <a:r>
              <a:rPr lang="en-US" dirty="0" smtClean="0"/>
              <a:t>y=f(x), </a:t>
            </a:r>
            <a:r>
              <a:rPr lang="ru-RU" dirty="0" smtClean="0"/>
              <a:t>называется криволинейной трапецией</a:t>
            </a:r>
            <a:endParaRPr lang="en-US" dirty="0"/>
          </a:p>
        </p:txBody>
      </p:sp>
      <p:pic>
        <p:nvPicPr>
          <p:cNvPr id="14338" name="Picture 2" descr="D:\Documents and Settings\Dmitry.Savichev\Desktop\презентация\сканирование0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500174"/>
            <a:ext cx="2089150" cy="231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Определенный интеграл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58246" cy="52673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Вычислим площадь криволинейной трапеции. Разобьем отрезок </a:t>
            </a:r>
            <a:r>
              <a:rPr lang="en-US" sz="2400" dirty="0" smtClean="0"/>
              <a:t>[</a:t>
            </a:r>
            <a:r>
              <a:rPr lang="en-US" sz="2400" dirty="0" err="1" smtClean="0"/>
              <a:t>a;b</a:t>
            </a:r>
            <a:r>
              <a:rPr lang="en-US" sz="2400" dirty="0" smtClean="0"/>
              <a:t>]</a:t>
            </a:r>
            <a:r>
              <a:rPr lang="ru-RU" sz="2400" dirty="0" smtClean="0"/>
              <a:t> на </a:t>
            </a:r>
            <a:r>
              <a:rPr lang="en-US" sz="2400" dirty="0" smtClean="0"/>
              <a:t>n </a:t>
            </a:r>
            <a:r>
              <a:rPr lang="ru-RU" sz="2400" dirty="0" smtClean="0"/>
              <a:t>равных частей. Проведем через полученные точки прямые, параллельные оси </a:t>
            </a:r>
            <a:r>
              <a:rPr lang="en-US" sz="2400" dirty="0" smtClean="0"/>
              <a:t>OY.  </a:t>
            </a:r>
            <a:r>
              <a:rPr lang="ru-RU" sz="2400" dirty="0" smtClean="0"/>
              <a:t>Заданная криволинейная трапеция разобьется на </a:t>
            </a:r>
            <a:r>
              <a:rPr lang="en-US" sz="2400" dirty="0" smtClean="0"/>
              <a:t>n </a:t>
            </a:r>
            <a:r>
              <a:rPr lang="ru-RU" sz="2400" dirty="0" smtClean="0"/>
              <a:t>частей. Площадь всей трапеции приближенно равна сумме площадей столбиков.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	по определению                       ,</a:t>
            </a:r>
            <a:r>
              <a:rPr lang="en-US" sz="2400" dirty="0" smtClean="0"/>
              <a:t> </a:t>
            </a:r>
            <a:r>
              <a:rPr lang="ru-RU" sz="2400" dirty="0" smtClean="0"/>
              <a:t>его называют</a:t>
            </a:r>
          </a:p>
          <a:p>
            <a:pPr>
              <a:buNone/>
            </a:pPr>
            <a:r>
              <a:rPr lang="ru-RU" sz="2400" dirty="0" smtClean="0"/>
              <a:t>	определенным интегралом от функции 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y=f(x)</a:t>
            </a:r>
            <a:r>
              <a:rPr lang="ru-RU" sz="2400" dirty="0" smtClean="0"/>
              <a:t> по отрезку </a:t>
            </a:r>
            <a:r>
              <a:rPr lang="en-US" sz="2400" dirty="0" smtClean="0"/>
              <a:t>[</a:t>
            </a:r>
            <a:r>
              <a:rPr lang="en-US" sz="2400" dirty="0" err="1" smtClean="0"/>
              <a:t>a;b</a:t>
            </a:r>
            <a:r>
              <a:rPr lang="en-US" sz="2400" dirty="0" smtClean="0"/>
              <a:t>]</a:t>
            </a:r>
            <a:r>
              <a:rPr lang="ru-RU" sz="2400" dirty="0" smtClean="0"/>
              <a:t> и обозначают так: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14339" name="Picture 3" descr="D:\Documents and Settings\Dmitry.Savichev\Desktop\презентация\сканирование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3379801"/>
            <a:ext cx="2030413" cy="1906587"/>
          </a:xfrm>
          <a:prstGeom prst="rect">
            <a:avLst/>
          </a:prstGeom>
          <a:noFill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928662" y="3786190"/>
          <a:ext cx="5286412" cy="82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Équation" r:id="rId4" imgW="2920680" imgH="457200" progId="Equation.3">
                  <p:embed/>
                </p:oleObj>
              </mc:Choice>
              <mc:Fallback>
                <p:oleObj name="Équation" r:id="rId4" imgW="29206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786190"/>
                        <a:ext cx="5286412" cy="82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143240" y="4572008"/>
          <a:ext cx="13557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Équation" r:id="rId6" imgW="749160" imgH="317160" progId="Equation.3">
                  <p:embed/>
                </p:oleObj>
              </mc:Choice>
              <mc:Fallback>
                <p:oleObj name="Équation" r:id="rId6" imgW="749160" imgH="317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4572008"/>
                        <a:ext cx="135572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6429388" y="5286388"/>
          <a:ext cx="1643074" cy="135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Équation" r:id="rId8" imgW="583920" imgH="482400" progId="Equation.3">
                  <p:embed/>
                </p:oleObj>
              </mc:Choice>
              <mc:Fallback>
                <p:oleObj name="Équation" r:id="rId8" imgW="58392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5286388"/>
                        <a:ext cx="1643074" cy="135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82711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Связь между определенным интегралом и первообразной</a:t>
            </a:r>
            <a:br>
              <a:rPr lang="ru-RU" dirty="0" smtClean="0"/>
            </a:br>
            <a:r>
              <a:rPr lang="ru-RU" sz="3100" dirty="0" smtClean="0"/>
              <a:t>(Формула Ньютона - Лейбница)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000272"/>
            <a:ext cx="7772400" cy="4572000"/>
          </a:xfrm>
        </p:spPr>
        <p:txBody>
          <a:bodyPr/>
          <a:lstStyle/>
          <a:p>
            <a:r>
              <a:rPr lang="ru-RU" dirty="0" smtClean="0"/>
              <a:t>Для непрерывной функции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где </a:t>
            </a:r>
            <a:r>
              <a:rPr lang="en-US" dirty="0" smtClean="0"/>
              <a:t>F(x) – </a:t>
            </a:r>
            <a:r>
              <a:rPr lang="ru-RU" dirty="0" smtClean="0"/>
              <a:t>первообразная функции </a:t>
            </a:r>
            <a:r>
              <a:rPr lang="en-US" dirty="0" smtClean="0"/>
              <a:t>f(x).</a:t>
            </a:r>
            <a:endParaRPr lang="ru-RU" dirty="0" smtClean="0"/>
          </a:p>
          <a:p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93763" y="2786065"/>
          <a:ext cx="7429943" cy="1785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Équation" r:id="rId3" imgW="2006280" imgH="482400" progId="Equation.3">
                  <p:embed/>
                </p:oleObj>
              </mc:Choice>
              <mc:Fallback>
                <p:oleObj name="Équation" r:id="rId3" imgW="200628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2786065"/>
                        <a:ext cx="7429943" cy="17859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свойства определенного интеграла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00232" y="1428736"/>
          <a:ext cx="2549812" cy="1536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Équation" r:id="rId3" imgW="799920" imgH="482400" progId="Equation.3">
                  <p:embed/>
                </p:oleObj>
              </mc:Choice>
              <mc:Fallback>
                <p:oleObj name="Équation" r:id="rId3" imgW="7999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1428736"/>
                        <a:ext cx="2549812" cy="1536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000232" y="3071810"/>
          <a:ext cx="2307230" cy="1536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Équation" r:id="rId5" imgW="723600" imgH="482400" progId="Equation.3">
                  <p:embed/>
                </p:oleObj>
              </mc:Choice>
              <mc:Fallback>
                <p:oleObj name="Équation" r:id="rId5" imgW="7236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3071810"/>
                        <a:ext cx="2307230" cy="1536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995496" y="4678726"/>
          <a:ext cx="4291016" cy="1536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Équation" r:id="rId7" imgW="1346040" imgH="482400" progId="Equation.3">
                  <p:embed/>
                </p:oleObj>
              </mc:Choice>
              <mc:Fallback>
                <p:oleObj name="Équation" r:id="rId7" imgW="134604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96" y="4678726"/>
                        <a:ext cx="4291016" cy="1536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341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Equity</vt:lpstr>
      <vt:lpstr>Équation</vt:lpstr>
      <vt:lpstr>Первообразная и интеграл</vt:lpstr>
      <vt:lpstr>Первообразная</vt:lpstr>
      <vt:lpstr>Основное свойство первообразных</vt:lpstr>
      <vt:lpstr>Неопределенный интеграл</vt:lpstr>
      <vt:lpstr>Правила интегрирования</vt:lpstr>
      <vt:lpstr>Определенный интеграл</vt:lpstr>
      <vt:lpstr>Определенный интеграл</vt:lpstr>
      <vt:lpstr>Связь между определенным интегралом и первообразной (Формула Ньютона - Лейбница)</vt:lpstr>
      <vt:lpstr>Основные свойства определенного интеграла</vt:lpstr>
      <vt:lpstr>Основные свойства определенного интеграла</vt:lpstr>
      <vt:lpstr>Геометрический смысл определенного интеграла</vt:lpstr>
      <vt:lpstr>Геометрический смысл определенного интеграла</vt:lpstr>
      <vt:lpstr>Геометрический смысл определенного интеграла</vt:lpstr>
      <vt:lpstr>Физический смысл определенного интеграла</vt:lpstr>
      <vt:lpstr>Вычисление площадей и объемов</vt:lpstr>
      <vt:lpstr>Площадь фигуры,</vt:lpstr>
      <vt:lpstr>Объем тела,</vt:lpstr>
    </vt:vector>
  </TitlesOfParts>
  <Company>BearingPoint EMEA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beadmin</dc:creator>
  <cp:lastModifiedBy>User</cp:lastModifiedBy>
  <cp:revision>34</cp:revision>
  <dcterms:created xsi:type="dcterms:W3CDTF">2013-03-05T17:06:52Z</dcterms:created>
  <dcterms:modified xsi:type="dcterms:W3CDTF">2023-02-18T08:26:40Z</dcterms:modified>
</cp:coreProperties>
</file>