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61" r:id="rId5"/>
    <p:sldId id="263" r:id="rId6"/>
    <p:sldId id="258" r:id="rId7"/>
    <p:sldId id="260" r:id="rId8"/>
    <p:sldId id="259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>
      <p:cViewPr varScale="1">
        <p:scale>
          <a:sx n="87" d="100"/>
          <a:sy n="87" d="100"/>
        </p:scale>
        <p:origin x="-14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56992"/>
            <a:ext cx="6629400" cy="1219201"/>
          </a:xfrm>
        </p:spPr>
        <p:txBody>
          <a:bodyPr/>
          <a:lstStyle/>
          <a:p>
            <a:r>
              <a:rPr lang="ru-RU" dirty="0"/>
              <a:t>Влияние ультра- и инфразвука, ионизирующего излучения в помещениях на организм человека.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8436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373216"/>
            <a:ext cx="8168695" cy="1143000"/>
          </a:xfrm>
        </p:spPr>
        <p:txBody>
          <a:bodyPr/>
          <a:lstStyle/>
          <a:p>
            <a:r>
              <a:rPr lang="ru-RU" dirty="0">
                <a:effectLst/>
              </a:rPr>
              <a:t>Биологическое действие.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-14266" y="116632"/>
            <a:ext cx="8892480" cy="54006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Вредное воздействие инфразвука на организм человека усугубляется при совпадении частоты инфразвуковых колебаний с собственной частотой того или иного органа. Резонансные частоты для человека находятся в диапазоне 4…15 Гц. Инфразвук частотой до 10 Гц вызывает резонансные явления со стороны крупных внутренних органов – желудка, печени, сердца, легких.</a:t>
            </a:r>
          </a:p>
          <a:p>
            <a:r>
              <a:rPr lang="ru-RU" dirty="0"/>
              <a:t>Длительное воздействие инфразвука 4…10 Гц может вызвать, например, хронический гастрит, колит, сохраняющиеся длительное время после прекращения его воздействия.</a:t>
            </a:r>
          </a:p>
          <a:p>
            <a:r>
              <a:rPr lang="ru-RU" dirty="0"/>
              <a:t>При воздействии на человека повышенных уровней инфразвука наряду с указанными признаками наблюдается также затруднения дыхания, связанные, по-видимому, с вибрацией грудной клетки, с резонансными явлениями; тошнота вследствие раздражения рецепторов различных органов; расстройства терморегуляции, выражающиеся в возникновении озноба и </a:t>
            </a:r>
            <a:r>
              <a:rPr lang="ru-RU" dirty="0" err="1"/>
              <a:t>ознобоподобного</a:t>
            </a:r>
            <a:r>
              <a:rPr lang="ru-RU" dirty="0"/>
              <a:t> дрожания; нарушения зрительного восприятия; многообразные вегетативные реакции, вызванные нарушением функционирования гипоталамуса и другие.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2960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869160"/>
            <a:ext cx="8054280" cy="1143000"/>
          </a:xfrm>
        </p:spPr>
        <p:txBody>
          <a:bodyPr/>
          <a:lstStyle/>
          <a:p>
            <a:r>
              <a:rPr lang="ru-RU" sz="4000" b="0" dirty="0">
                <a:effectLst/>
              </a:rPr>
              <a:t>Система </a:t>
            </a:r>
            <a:r>
              <a:rPr lang="ru-RU" sz="4000" dirty="0">
                <a:effectLst/>
              </a:rPr>
              <a:t>профилактики</a:t>
            </a:r>
            <a:r>
              <a:rPr lang="ru-RU" sz="4000" b="0" dirty="0">
                <a:effectLst/>
              </a:rPr>
              <a:t> вредного действия инфразвука на производстве</a:t>
            </a:r>
            <a:endParaRPr lang="ru-RU" sz="4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957382"/>
              </p:ext>
            </p:extLst>
          </p:nvPr>
        </p:nvGraphicFramePr>
        <p:xfrm>
          <a:off x="539552" y="260649"/>
          <a:ext cx="7920880" cy="4242642"/>
        </p:xfrm>
        <a:graphic>
          <a:graphicData uri="http://schemas.openxmlformats.org/drawingml/2006/table">
            <a:tbl>
              <a:tblPr/>
              <a:tblGrid>
                <a:gridCol w="3960440"/>
                <a:gridCol w="3960440"/>
              </a:tblGrid>
              <a:tr h="720079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Группы</a:t>
                      </a:r>
                    </a:p>
                    <a:p>
                      <a:r>
                        <a:rPr lang="ru-RU" sz="1800" dirty="0">
                          <a:effectLst/>
                        </a:rPr>
                        <a:t>мероприятий</a:t>
                      </a:r>
                    </a:p>
                  </a:txBody>
                  <a:tcPr marL="20150" marR="20150" marT="20150" marB="201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Мероприятия</a:t>
                      </a:r>
                    </a:p>
                  </a:txBody>
                  <a:tcPr marL="20150" marR="20150" marT="20150" marB="201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5142">
                <a:tc rowSpan="2">
                  <a:txBody>
                    <a:bodyPr/>
                    <a:lstStyle/>
                    <a:p>
                      <a:r>
                        <a:rPr lang="ru-RU" sz="1800" i="1" dirty="0">
                          <a:effectLst/>
                        </a:rPr>
                        <a:t>Законодательные мероприятия</a:t>
                      </a:r>
                      <a:endParaRPr lang="ru-RU" sz="1800" dirty="0">
                        <a:effectLst/>
                      </a:endParaRPr>
                    </a:p>
                  </a:txBody>
                  <a:tcPr marL="20150" marR="20150" marT="20150" marB="20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Санитарное законодательство в области обеспечения санитарно-эпидемиологического благополучия и в области охраны труда на промышленных предприятиях (федеральные и региональные законы, нормативные правовые акты)</a:t>
                      </a:r>
                    </a:p>
                  </a:txBody>
                  <a:tcPr marL="20150" marR="20150" marT="20150" marB="20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7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Гигиеническое нормирование шума (одновременно санитарно-эпидемиологическое мероприятие)</a:t>
                      </a:r>
                    </a:p>
                  </a:txBody>
                  <a:tcPr marL="20150" marR="20150" marT="20150" marB="20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625">
                <a:tc rowSpan="3">
                  <a:txBody>
                    <a:bodyPr/>
                    <a:lstStyle/>
                    <a:p>
                      <a:r>
                        <a:rPr lang="ru-RU" sz="1800" i="1" dirty="0">
                          <a:effectLst/>
                        </a:rPr>
                        <a:t>Организационно-административные мероприятия</a:t>
                      </a:r>
                      <a:endParaRPr lang="ru-RU" sz="1800" dirty="0">
                        <a:effectLst/>
                      </a:endParaRPr>
                    </a:p>
                  </a:txBody>
                  <a:tcPr marL="20150" marR="20150" marT="20150" marB="20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Регламентирование организации труда и отдыха работающих с учетом уменьшения вредного воздействия инфразвука с помощью распорядительных актов</a:t>
                      </a:r>
                    </a:p>
                  </a:txBody>
                  <a:tcPr marL="20150" marR="20150" marT="20150" marB="20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9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Обучение работающих основам охраны труда при работе с источниками инфразвука</a:t>
                      </a:r>
                    </a:p>
                  </a:txBody>
                  <a:tcPr marL="20150" marR="20150" marT="20150" marB="20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35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Организация и проведение конкурсов на лучшую организацию защитных мероприятий и лучшие технические и технологические решения по снижению уровней воздействия инфразвука</a:t>
                      </a:r>
                    </a:p>
                  </a:txBody>
                  <a:tcPr marL="20150" marR="20150" marT="20150" marB="20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397250" y="7318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587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095205"/>
              </p:ext>
            </p:extLst>
          </p:nvPr>
        </p:nvGraphicFramePr>
        <p:xfrm>
          <a:off x="179512" y="109699"/>
          <a:ext cx="8280920" cy="6748301"/>
        </p:xfrm>
        <a:graphic>
          <a:graphicData uri="http://schemas.openxmlformats.org/drawingml/2006/table">
            <a:tbl>
              <a:tblPr/>
              <a:tblGrid>
                <a:gridCol w="1440160"/>
                <a:gridCol w="6840760"/>
              </a:tblGrid>
              <a:tr h="4126618">
                <a:tc rowSpan="2">
                  <a:txBody>
                    <a:bodyPr/>
                    <a:lstStyle/>
                    <a:p>
                      <a:r>
                        <a:rPr lang="ru-RU" sz="2400" i="1" dirty="0">
                          <a:effectLst/>
                        </a:rPr>
                        <a:t>Технические и технологические мероприятия</a:t>
                      </a:r>
                      <a:endParaRPr lang="ru-RU" sz="2400" dirty="0">
                        <a:effectLst/>
                      </a:endParaRPr>
                    </a:p>
                  </a:txBody>
                  <a:tcPr marL="16252" marR="16252" marT="16252" marB="162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Снижение уровня инфразвука в его источнике – наиболее эффективное и практически единственное средство борьбы с воздействием данного фактора:</a:t>
                      </a:r>
                    </a:p>
                    <a:p>
                      <a:r>
                        <a:rPr lang="ru-RU" sz="1800" dirty="0">
                          <a:effectLst/>
                        </a:rPr>
                        <a:t>- при выборе конструкций предпочтение должно отдаваться малогабаритным машинам большой жесткости, так как в конструкциях с плоскими поверхностями большой площади и малой жесткостью создаются условия для генерации инфразвука;</a:t>
                      </a:r>
                    </a:p>
                    <a:p>
                      <a:r>
                        <a:rPr lang="ru-RU" sz="1800" dirty="0">
                          <a:effectLst/>
                        </a:rPr>
                        <a:t>- изменение режима работы технологического оборудование – увеличение его быстроходности (например, увеличение числа рабочих ходов кузнечно-прессовых машин, чтобы основная частота следования силовых импульсов лежала за пределами инфразвукового диапазона);</a:t>
                      </a:r>
                    </a:p>
                    <a:p>
                      <a:r>
                        <a:rPr lang="ru-RU" sz="1800" dirty="0">
                          <a:effectLst/>
                        </a:rPr>
                        <a:t>- снижение интенсивности аэродинамических процессов – ограничение скоростей движения транспорта, снижение скоростей истечения жидкостей (авиационные и ракетные двигатели, двигатели внутреннего сгорания, системы сброса пара тепловых электростанций и т. д.).</a:t>
                      </a:r>
                    </a:p>
                  </a:txBody>
                  <a:tcPr marL="16252" marR="16252" marT="16252" marB="162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80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Применение поглотителей резонансного типа для конструирования звукопоглощающих панелей, кожухов, эффективных в области низких частот</a:t>
                      </a:r>
                    </a:p>
                  </a:txBody>
                  <a:tcPr marL="16252" marR="16252" marT="16252" marB="162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2012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692778"/>
              </p:ext>
            </p:extLst>
          </p:nvPr>
        </p:nvGraphicFramePr>
        <p:xfrm>
          <a:off x="827584" y="476672"/>
          <a:ext cx="6840761" cy="5689308"/>
        </p:xfrm>
        <a:graphic>
          <a:graphicData uri="http://schemas.openxmlformats.org/drawingml/2006/table">
            <a:tbl>
              <a:tblPr/>
              <a:tblGrid>
                <a:gridCol w="2808312"/>
                <a:gridCol w="4032449"/>
              </a:tblGrid>
              <a:tr h="77277">
                <a:tc rowSpan="7">
                  <a:txBody>
                    <a:bodyPr/>
                    <a:lstStyle/>
                    <a:p>
                      <a:r>
                        <a:rPr lang="ru-RU" sz="2800" i="1" dirty="0">
                          <a:effectLst/>
                        </a:rPr>
                        <a:t>Охрана труда и медико-профилактические мероприятия</a:t>
                      </a:r>
                      <a:endParaRPr lang="ru-RU" sz="2800" dirty="0">
                        <a:effectLst/>
                      </a:endParaRPr>
                    </a:p>
                  </a:txBody>
                  <a:tcPr marL="23202" marR="23202" marT="23202" marB="232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Использование СИЗ – наушников, вкладышей, защищающих ухо от сопутствующего шума</a:t>
                      </a:r>
                    </a:p>
                  </a:txBody>
                  <a:tcPr marL="23202" marR="23202" marT="23202" marB="232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2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Проведение предварительных и периодических медицинских осмотров</a:t>
                      </a:r>
                    </a:p>
                  </a:txBody>
                  <a:tcPr marL="23202" marR="23202" marT="23202" marB="232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37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Динамическое медицинское наблюдение за рабочими первого года работы в условиях действия инфразвука</a:t>
                      </a:r>
                    </a:p>
                  </a:txBody>
                  <a:tcPr marL="23202" marR="23202" marT="23202" marB="232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73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Повышение сопротивляемости (резистентности) организма рабочих к неблагоприятному воздействию ультразвука (витаминно-минеральные комплексы, адаптогены, облучение ультрафиолетом, водные процедуры, общие оздоровительные процедуры и т.д.)</a:t>
                      </a:r>
                    </a:p>
                  </a:txBody>
                  <a:tcPr marL="23202" marR="23202" marT="23202" marB="232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Устройство комнат психологической разгрузки</a:t>
                      </a:r>
                    </a:p>
                  </a:txBody>
                  <a:tcPr marL="23202" marR="23202" marT="23202" marB="232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7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Санаторно-курортное лечение и другие меры социальной защиты</a:t>
                      </a:r>
                    </a:p>
                  </a:txBody>
                  <a:tcPr marL="23202" marR="23202" marT="23202" marB="232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Гигиеническое образование и воспитание работающих</a:t>
                      </a:r>
                    </a:p>
                  </a:txBody>
                  <a:tcPr marL="23202" marR="23202" marT="23202" marB="232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3939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ультразвук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dirty="0"/>
              <a:t>Ультразвук</a:t>
            </a:r>
            <a:r>
              <a:rPr lang="ru-RU" dirty="0"/>
              <a:t> – это упругие колебания и волны с частотой выше 20 000 Гц, не слышимые </a:t>
            </a:r>
            <a:r>
              <a:rPr lang="ru-RU" dirty="0" smtClean="0"/>
              <a:t>человеческим </a:t>
            </a:r>
            <a:r>
              <a:rPr lang="ru-RU" dirty="0"/>
              <a:t>ухом. </a:t>
            </a:r>
            <a:endParaRPr lang="ru-RU" dirty="0" smtClean="0"/>
          </a:p>
          <a:p>
            <a:r>
              <a:rPr lang="ru-RU" dirty="0"/>
              <a:t>В настоящее время ультразвук широко применяется в разных отраслях хозяйства: машиностроении, металлургии, химии, ра­диоэлектронике, строительстве, геологии, легкой и пищевой про­мышленности, рыбном промысле, медицине и др.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7087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5229200"/>
            <a:ext cx="6512511" cy="1143000"/>
          </a:xfrm>
        </p:spPr>
        <p:txBody>
          <a:bodyPr/>
          <a:lstStyle/>
          <a:p>
            <a:r>
              <a:rPr lang="ru-RU" dirty="0"/>
              <a:t> два основных направления: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88640"/>
            <a:ext cx="8496944" cy="489654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1. Применение низкочастотных (до 100 кГц) ультразвуковых колебаний, распространяющихся контактным и воздушным пу­тем, для активного воздействия на вещества и технологические процессы (очистка, обеззараживание, сварка, пайка, механиче­ская и термическая обработка материалов, коагуляция аэрозолей) и в медицине (ультразвуковой хирургический инструментарий, стерилизация рук медперсонала и различных предметов) и др.</a:t>
            </a:r>
          </a:p>
          <a:p>
            <a:r>
              <a:rPr lang="ru-RU" dirty="0"/>
              <a:t>2. Применение высокочастотных (от 100 кГц до 100 МГц и выше) ультразвуковых колебаний, распространяющихся исключительно контактным путем, для неразрушающего контроля и измерений, а также в медицине для целей диагностики и лечения различных заболеваний.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6956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4372168"/>
            <a:ext cx="6038056" cy="785024"/>
          </a:xfrm>
        </p:spPr>
        <p:txBody>
          <a:bodyPr/>
          <a:lstStyle/>
          <a:p>
            <a:r>
              <a:rPr lang="ru-RU" sz="4000" dirty="0">
                <a:effectLst/>
              </a:rPr>
              <a:t>Биофизическая характеристика действия ультразвука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u="sng" dirty="0"/>
              <a:t>Взаимодействие ультразвука с веществом.</a:t>
            </a:r>
            <a:endParaRPr lang="ru-RU" dirty="0"/>
          </a:p>
          <a:p>
            <a:r>
              <a:rPr lang="ru-RU" dirty="0"/>
              <a:t>а) Акустические течения и кавитация.</a:t>
            </a:r>
          </a:p>
          <a:p>
            <a:r>
              <a:rPr lang="ru-RU" dirty="0"/>
              <a:t>б) Выделение теплоты и химические реакции. Поглощение ультразвука веществом сопровождается переходом механической энергии во внутреннюю энергию вещества, что ведет к его нагреванию.</a:t>
            </a:r>
          </a:p>
          <a:p>
            <a:r>
              <a:rPr lang="ru-RU" dirty="0"/>
              <a:t>в) Отражение звука. </a:t>
            </a:r>
            <a:r>
              <a:rPr lang="ru-RU" dirty="0" err="1"/>
              <a:t>Звуковидение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236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157192"/>
            <a:ext cx="8054280" cy="1143000"/>
          </a:xfrm>
        </p:spPr>
        <p:txBody>
          <a:bodyPr/>
          <a:lstStyle/>
          <a:p>
            <a:r>
              <a:rPr lang="ru-RU" dirty="0">
                <a:effectLst/>
              </a:rPr>
              <a:t>Биологическое действие ультразвука</a:t>
            </a:r>
            <a:r>
              <a:rPr lang="ru-RU" b="0" dirty="0">
                <a:effectLst/>
              </a:rPr>
              <a:t>,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260648"/>
            <a:ext cx="8623920" cy="4824536"/>
          </a:xfrm>
        </p:spPr>
        <p:txBody>
          <a:bodyPr>
            <a:normAutofit fontScale="92500"/>
          </a:bodyPr>
          <a:lstStyle/>
          <a:p>
            <a:r>
              <a:rPr lang="ru-RU" dirty="0"/>
              <a:t> изменения, вызываемые в жизнедеятельности и структурах биологических объектов при воздействии на них ультразвука, определяется, главным образом, его интенсивностью и длительностью воздействия и может оказывать как положительное так и отрицательное влияние на жизнедеятельность организмов. Так, возникающие при сравнительно небольших интенсивностях УЗ (до 1,5 Вт/м</a:t>
            </a:r>
            <a:r>
              <a:rPr lang="ru-RU" baseline="30000" dirty="0"/>
              <a:t>2</a:t>
            </a:r>
            <a:r>
              <a:rPr lang="ru-RU" dirty="0"/>
              <a:t>) механические колебания частиц производят своеобразный </a:t>
            </a:r>
            <a:r>
              <a:rPr lang="ru-RU" dirty="0" err="1"/>
              <a:t>микромассаж</a:t>
            </a:r>
            <a:r>
              <a:rPr lang="ru-RU" dirty="0"/>
              <a:t> тканей, способствующий лучшему обмену веществ и лучшему снабжению тканей кровью и лимфой. Локальный нагрев тканей на доли и единицы градусов, как правило, способствует жизнедеятельности биологических объектов, повышая интенсивность процессов обмена веществ. Ультразвуковые волны </a:t>
            </a:r>
            <a:r>
              <a:rPr lang="ru-RU" i="1" dirty="0"/>
              <a:t>малой и средней </a:t>
            </a:r>
            <a:r>
              <a:rPr lang="ru-RU" dirty="0"/>
              <a:t>интенсивности вызывают в живых тканях положительные биологические эффекты, стимулирующие протекание нормальных физиологических </a:t>
            </a:r>
            <a:r>
              <a:rPr lang="ru-RU" dirty="0" smtClean="0"/>
              <a:t>процессов.0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6512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712968" cy="6552728"/>
          </a:xfrm>
        </p:spPr>
        <p:txBody>
          <a:bodyPr>
            <a:normAutofit/>
          </a:bodyPr>
          <a:lstStyle/>
          <a:p>
            <a:r>
              <a:rPr lang="ru-RU" dirty="0"/>
              <a:t>Успешное применение УЗ указанных интенсивностей находит применение в неврологии при реабилитации таких заболеваний, как хронический радикулит, полиартрит, неврит, невралгия. Ультразвук используется при лечении болезней позвоночника, суставов и т.д.</a:t>
            </a:r>
          </a:p>
          <a:p>
            <a:r>
              <a:rPr lang="ru-RU" dirty="0"/>
              <a:t>УЗ большой интенсивности (3-10 Вт/см</a:t>
            </a:r>
            <a:r>
              <a:rPr lang="ru-RU" baseline="30000" dirty="0"/>
              <a:t>2</a:t>
            </a:r>
            <a:r>
              <a:rPr lang="ru-RU" dirty="0"/>
              <a:t>) оказывает вредное воздействие на отдельные органы и человеческий организм в целом. Высокая интенсивность ультразвука может привести к возникновению в биологических средах акустической кавитации, сопровождающейся механическим разрушением клеток и тканей. Длительные интенсивные воздействия ультразвуком могут привести к перегреву биологических структур и к их разрушению (денатурация белков и др.). Воздействие интенсивного ультразвука может иметь и к отдаленные последствия. </a:t>
            </a:r>
            <a:endParaRPr lang="ru-RU" dirty="0" smtClean="0"/>
          </a:p>
          <a:p>
            <a:r>
              <a:rPr lang="ru-RU" dirty="0"/>
              <a:t>Очень интенсивный УЗ для человека смертелен.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1741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294" y="5445224"/>
            <a:ext cx="8198296" cy="1143000"/>
          </a:xfrm>
        </p:spPr>
        <p:txBody>
          <a:bodyPr/>
          <a:lstStyle/>
          <a:p>
            <a:r>
              <a:rPr lang="ru-RU" dirty="0">
                <a:effectLst/>
              </a:rPr>
              <a:t>Действие ультразвука на клеточном уровне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0"/>
            <a:ext cx="8784976" cy="544522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 основе биологического действия УЗ могут лежать также </a:t>
            </a:r>
            <a:r>
              <a:rPr lang="ru-RU" i="1" dirty="0"/>
              <a:t>вторичные физико-химические эффекты</a:t>
            </a:r>
            <a:r>
              <a:rPr lang="ru-RU" dirty="0"/>
              <a:t>. Так, при образовании акустических потоков может происходить перемешивание внутриклеточных </a:t>
            </a:r>
            <a:r>
              <a:rPr lang="ru-RU" dirty="0" smtClean="0"/>
              <a:t>структур.</a:t>
            </a:r>
          </a:p>
          <a:p>
            <a:r>
              <a:rPr lang="ru-RU" dirty="0"/>
              <a:t>Ультразвук повышает проницаемость биологических мембран, вследствие чего происходит ускорение процессов и обмена веществ из-за диффузии. Изменение потока различных веществ через цитоплазматическую мембрану приводит к изменению состава внутриклеточной среды и микроокружения клетки. </a:t>
            </a:r>
            <a:endParaRPr lang="ru-RU" dirty="0" smtClean="0"/>
          </a:p>
          <a:p>
            <a:r>
              <a:rPr lang="ru-RU" dirty="0"/>
              <a:t>Многие внутриклеточные ферменты активируются ионами калия. Поэтому при повышении интенсивности ультразвука более вероятным становится эффект подавления ферментативных реакций в клетке, так как в результате деполяризации клеточных мембран концентрация ионов калия во внутриклеточной среде уменьшается.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5357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tudfile.net/html/66779/337/html_yogykmGzcL.h_6k/htmlconvd-OUsbrQ_html_a9ae5f7c8a2303b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090453" cy="6059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5298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784976" cy="5865832"/>
          </a:xfrm>
        </p:spPr>
        <p:txBody>
          <a:bodyPr>
            <a:normAutofit/>
          </a:bodyPr>
          <a:lstStyle/>
          <a:p>
            <a:r>
              <a:rPr lang="ru-RU" dirty="0"/>
              <a:t>К </a:t>
            </a:r>
            <a:r>
              <a:rPr lang="ru-RU" b="1" dirty="0"/>
              <a:t>инфразвукам</a:t>
            </a:r>
            <a:r>
              <a:rPr lang="ru-RU" dirty="0"/>
              <a:t> относят механические колебания и волны с частотами ниже 20 Гц.</a:t>
            </a:r>
          </a:p>
          <a:p>
            <a:r>
              <a:rPr lang="ru-RU" i="1" dirty="0"/>
              <a:t>Естественные источники</a:t>
            </a:r>
            <a:endParaRPr lang="ru-RU" dirty="0"/>
          </a:p>
          <a:p>
            <a:r>
              <a:rPr lang="ru-RU" dirty="0"/>
              <a:t>Возникает при землетрясениях, во время бурь и ураганов, цунами. При помощи достаточно сильных инфразвуков (более 60 дБ) общаются между собой киты.</a:t>
            </a:r>
          </a:p>
          <a:p>
            <a:r>
              <a:rPr lang="ru-RU" i="1" dirty="0"/>
              <a:t>Техногенные источники</a:t>
            </a:r>
            <a:endParaRPr lang="ru-RU" dirty="0"/>
          </a:p>
          <a:p>
            <a:r>
              <a:rPr lang="ru-RU" dirty="0"/>
              <a:t>К основным техногенным источникам инфразвука относится мощное оборудование — станки, котельные, транспорт, подводные и подземные взрывы.</a:t>
            </a:r>
          </a:p>
          <a:p>
            <a:r>
              <a:rPr lang="ru-RU" dirty="0"/>
              <a:t>Кроме того, инфразвук излучают ветряные электростанции и, в некоторых случаях, вентиляционные шахты.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669403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</TotalTime>
  <Words>616</Words>
  <Application>Microsoft Office PowerPoint</Application>
  <PresentationFormat>Экран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Влияние ультра- и инфразвука, ионизирующего излучения в помещениях на организм человека.</vt:lpstr>
      <vt:lpstr>ультразвук</vt:lpstr>
      <vt:lpstr> два основных направления:</vt:lpstr>
      <vt:lpstr>Биофизическая характеристика действия ультразвука</vt:lpstr>
      <vt:lpstr>Биологическое действие ультразвука,</vt:lpstr>
      <vt:lpstr>Презентация PowerPoint</vt:lpstr>
      <vt:lpstr>Действие ультразвука на клеточном уровне</vt:lpstr>
      <vt:lpstr>Презентация PowerPoint</vt:lpstr>
      <vt:lpstr>Презентация PowerPoint</vt:lpstr>
      <vt:lpstr>Биологическое действие.</vt:lpstr>
      <vt:lpstr>Система профилактики вредного действия инфразвука на производстве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ультра- и инфразвука, ионизирующего излучения в помещениях на организм человека.</dc:title>
  <dc:creator>Дима Князев</dc:creator>
  <cp:lastModifiedBy>Дмитрий</cp:lastModifiedBy>
  <cp:revision>2</cp:revision>
  <dcterms:created xsi:type="dcterms:W3CDTF">2023-01-28T12:48:42Z</dcterms:created>
  <dcterms:modified xsi:type="dcterms:W3CDTF">2023-02-03T06:29:41Z</dcterms:modified>
</cp:coreProperties>
</file>