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6" r:id="rId10"/>
    <p:sldId id="267" r:id="rId11"/>
    <p:sldId id="264" r:id="rId12"/>
    <p:sldId id="26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30BB42E-01D1-4A88-8FF6-143DF01C30AB}" type="datetimeFigureOut">
              <a:rPr lang="ru-RU" smtClean="0"/>
              <a:t>14.01.2022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712B6A6-B558-4944-9400-06DBE3E2F145}" type="slidenum">
              <a:rPr lang="ru-RU" smtClean="0"/>
              <a:t>‹#›</a:t>
            </a:fld>
            <a:endParaRPr lang="ru-RU"/>
          </a:p>
        </p:txBody>
      </p:sp>
    </p:spTree>
    <p:extLst>
      <p:ext uri="{BB962C8B-B14F-4D97-AF65-F5344CB8AC3E}">
        <p14:creationId xmlns:p14="http://schemas.microsoft.com/office/powerpoint/2010/main" val="1755422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30BB42E-01D1-4A88-8FF6-143DF01C30AB}" type="datetimeFigureOut">
              <a:rPr lang="ru-RU" smtClean="0"/>
              <a:t>14.01.2022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712B6A6-B558-4944-9400-06DBE3E2F145}" type="slidenum">
              <a:rPr lang="ru-RU" smtClean="0"/>
              <a:t>‹#›</a:t>
            </a:fld>
            <a:endParaRPr lang="ru-RU"/>
          </a:p>
        </p:txBody>
      </p:sp>
    </p:spTree>
    <p:extLst>
      <p:ext uri="{BB962C8B-B14F-4D97-AF65-F5344CB8AC3E}">
        <p14:creationId xmlns:p14="http://schemas.microsoft.com/office/powerpoint/2010/main" val="1177064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030BB42E-01D1-4A88-8FF6-143DF01C30AB}" type="datetimeFigureOut">
              <a:rPr lang="ru-RU" smtClean="0"/>
              <a:t>14.01.2022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712B6A6-B558-4944-9400-06DBE3E2F145}" type="slidenum">
              <a:rPr lang="ru-RU" smtClean="0"/>
              <a:t>‹#›</a:t>
            </a:fld>
            <a:endParaRPr lang="ru-RU"/>
          </a:p>
        </p:txBody>
      </p:sp>
    </p:spTree>
    <p:extLst>
      <p:ext uri="{BB962C8B-B14F-4D97-AF65-F5344CB8AC3E}">
        <p14:creationId xmlns:p14="http://schemas.microsoft.com/office/powerpoint/2010/main" val="35022363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smtClean="0"/>
              <a:t>Образец заголовка</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smtClean="0"/>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030BB42E-01D1-4A88-8FF6-143DF01C30AB}" type="datetimeFigureOut">
              <a:rPr lang="ru-RU" smtClean="0"/>
              <a:t>14.01.2022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712B6A6-B558-4944-9400-06DBE3E2F145}" type="slidenum">
              <a:rPr lang="ru-RU" smtClean="0"/>
              <a:t>‹#›</a:t>
            </a:fld>
            <a:endParaRPr lang="ru-RU"/>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5833398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30BB42E-01D1-4A88-8FF6-143DF01C30AB}" type="datetimeFigureOut">
              <a:rPr lang="ru-RU" smtClean="0"/>
              <a:t>14.01.2022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712B6A6-B558-4944-9400-06DBE3E2F145}" type="slidenum">
              <a:rPr lang="ru-RU" smtClean="0"/>
              <a:t>‹#›</a:t>
            </a:fld>
            <a:endParaRPr lang="ru-RU"/>
          </a:p>
        </p:txBody>
      </p:sp>
    </p:spTree>
    <p:extLst>
      <p:ext uri="{BB962C8B-B14F-4D97-AF65-F5344CB8AC3E}">
        <p14:creationId xmlns:p14="http://schemas.microsoft.com/office/powerpoint/2010/main" val="3705934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30BB42E-01D1-4A88-8FF6-143DF01C30AB}" type="datetimeFigureOut">
              <a:rPr lang="ru-RU" smtClean="0"/>
              <a:t>14.01.2022</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712B6A6-B558-4944-9400-06DBE3E2F145}" type="slidenum">
              <a:rPr lang="ru-RU" smtClean="0"/>
              <a:t>‹#›</a:t>
            </a:fld>
            <a:endParaRPr lang="ru-RU"/>
          </a:p>
        </p:txBody>
      </p:sp>
    </p:spTree>
    <p:extLst>
      <p:ext uri="{BB962C8B-B14F-4D97-AF65-F5344CB8AC3E}">
        <p14:creationId xmlns:p14="http://schemas.microsoft.com/office/powerpoint/2010/main" val="26172850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30BB42E-01D1-4A88-8FF6-143DF01C30AB}" type="datetimeFigureOut">
              <a:rPr lang="ru-RU" smtClean="0"/>
              <a:t>14.01.2022</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712B6A6-B558-4944-9400-06DBE3E2F145}" type="slidenum">
              <a:rPr lang="ru-RU" smtClean="0"/>
              <a:t>‹#›</a:t>
            </a:fld>
            <a:endParaRPr lang="ru-RU"/>
          </a:p>
        </p:txBody>
      </p:sp>
    </p:spTree>
    <p:extLst>
      <p:ext uri="{BB962C8B-B14F-4D97-AF65-F5344CB8AC3E}">
        <p14:creationId xmlns:p14="http://schemas.microsoft.com/office/powerpoint/2010/main" val="24990862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30BB42E-01D1-4A88-8FF6-143DF01C30AB}" type="datetimeFigureOut">
              <a:rPr lang="ru-RU" smtClean="0"/>
              <a:t>14.01.2022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712B6A6-B558-4944-9400-06DBE3E2F145}" type="slidenum">
              <a:rPr lang="ru-RU" smtClean="0"/>
              <a:t>‹#›</a:t>
            </a:fld>
            <a:endParaRPr lang="ru-RU"/>
          </a:p>
        </p:txBody>
      </p:sp>
    </p:spTree>
    <p:extLst>
      <p:ext uri="{BB962C8B-B14F-4D97-AF65-F5344CB8AC3E}">
        <p14:creationId xmlns:p14="http://schemas.microsoft.com/office/powerpoint/2010/main" val="7395261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30BB42E-01D1-4A88-8FF6-143DF01C30AB}" type="datetimeFigureOut">
              <a:rPr lang="ru-RU" smtClean="0"/>
              <a:t>14.01.2022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712B6A6-B558-4944-9400-06DBE3E2F145}" type="slidenum">
              <a:rPr lang="ru-RU" smtClean="0"/>
              <a:t>‹#›</a:t>
            </a:fld>
            <a:endParaRPr lang="ru-RU"/>
          </a:p>
        </p:txBody>
      </p:sp>
    </p:spTree>
    <p:extLst>
      <p:ext uri="{BB962C8B-B14F-4D97-AF65-F5344CB8AC3E}">
        <p14:creationId xmlns:p14="http://schemas.microsoft.com/office/powerpoint/2010/main" val="3491722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p>
            <a:fld id="{030BB42E-01D1-4A88-8FF6-143DF01C30AB}" type="datetimeFigureOut">
              <a:rPr lang="ru-RU" smtClean="0"/>
              <a:t>14.01.2022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712B6A6-B558-4944-9400-06DBE3E2F145}" type="slidenum">
              <a:rPr lang="ru-RU" smtClean="0"/>
              <a:t>‹#›</a:t>
            </a:fld>
            <a:endParaRPr lang="ru-RU"/>
          </a:p>
        </p:txBody>
      </p:sp>
    </p:spTree>
    <p:extLst>
      <p:ext uri="{BB962C8B-B14F-4D97-AF65-F5344CB8AC3E}">
        <p14:creationId xmlns:p14="http://schemas.microsoft.com/office/powerpoint/2010/main" val="1861944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30BB42E-01D1-4A88-8FF6-143DF01C30AB}" type="datetimeFigureOut">
              <a:rPr lang="ru-RU" smtClean="0"/>
              <a:t>14.01.2022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712B6A6-B558-4944-9400-06DBE3E2F145}" type="slidenum">
              <a:rPr lang="ru-RU" smtClean="0"/>
              <a:t>‹#›</a:t>
            </a:fld>
            <a:endParaRPr lang="ru-RU"/>
          </a:p>
        </p:txBody>
      </p:sp>
    </p:spTree>
    <p:extLst>
      <p:ext uri="{BB962C8B-B14F-4D97-AF65-F5344CB8AC3E}">
        <p14:creationId xmlns:p14="http://schemas.microsoft.com/office/powerpoint/2010/main" val="362263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30BB42E-01D1-4A88-8FF6-143DF01C30AB}" type="datetimeFigureOut">
              <a:rPr lang="ru-RU" smtClean="0"/>
              <a:t>14.01.2022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712B6A6-B558-4944-9400-06DBE3E2F145}" type="slidenum">
              <a:rPr lang="ru-RU" smtClean="0"/>
              <a:t>‹#›</a:t>
            </a:fld>
            <a:endParaRPr lang="ru-RU"/>
          </a:p>
        </p:txBody>
      </p:sp>
    </p:spTree>
    <p:extLst>
      <p:ext uri="{BB962C8B-B14F-4D97-AF65-F5344CB8AC3E}">
        <p14:creationId xmlns:p14="http://schemas.microsoft.com/office/powerpoint/2010/main" val="957338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30BB42E-01D1-4A88-8FF6-143DF01C30AB}" type="datetimeFigureOut">
              <a:rPr lang="ru-RU" smtClean="0"/>
              <a:t>14.01.2022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C712B6A6-B558-4944-9400-06DBE3E2F145}" type="slidenum">
              <a:rPr lang="ru-RU" smtClean="0"/>
              <a:t>‹#›</a:t>
            </a:fld>
            <a:endParaRPr lang="ru-RU"/>
          </a:p>
        </p:txBody>
      </p:sp>
    </p:spTree>
    <p:extLst>
      <p:ext uri="{BB962C8B-B14F-4D97-AF65-F5344CB8AC3E}">
        <p14:creationId xmlns:p14="http://schemas.microsoft.com/office/powerpoint/2010/main" val="3854406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030BB42E-01D1-4A88-8FF6-143DF01C30AB}" type="datetimeFigureOut">
              <a:rPr lang="ru-RU" smtClean="0"/>
              <a:t>14.01.2022</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C712B6A6-B558-4944-9400-06DBE3E2F145}" type="slidenum">
              <a:rPr lang="ru-RU" smtClean="0"/>
              <a:t>‹#›</a:t>
            </a:fld>
            <a:endParaRPr lang="ru-RU"/>
          </a:p>
        </p:txBody>
      </p:sp>
    </p:spTree>
    <p:extLst>
      <p:ext uri="{BB962C8B-B14F-4D97-AF65-F5344CB8AC3E}">
        <p14:creationId xmlns:p14="http://schemas.microsoft.com/office/powerpoint/2010/main" val="3192292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030BB42E-01D1-4A88-8FF6-143DF01C30AB}" type="datetimeFigureOut">
              <a:rPr lang="ru-RU" smtClean="0"/>
              <a:t>14.01.2022</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C712B6A6-B558-4944-9400-06DBE3E2F145}" type="slidenum">
              <a:rPr lang="ru-RU" smtClean="0"/>
              <a:t>‹#›</a:t>
            </a:fld>
            <a:endParaRPr lang="ru-RU"/>
          </a:p>
        </p:txBody>
      </p:sp>
    </p:spTree>
    <p:extLst>
      <p:ext uri="{BB962C8B-B14F-4D97-AF65-F5344CB8AC3E}">
        <p14:creationId xmlns:p14="http://schemas.microsoft.com/office/powerpoint/2010/main" val="53153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030BB42E-01D1-4A88-8FF6-143DF01C30AB}" type="datetimeFigureOut">
              <a:rPr lang="ru-RU" smtClean="0"/>
              <a:t>14.01.2022</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C712B6A6-B558-4944-9400-06DBE3E2F145}" type="slidenum">
              <a:rPr lang="ru-RU" smtClean="0"/>
              <a:t>‹#›</a:t>
            </a:fld>
            <a:endParaRPr lang="ru-RU"/>
          </a:p>
        </p:txBody>
      </p:sp>
    </p:spTree>
    <p:extLst>
      <p:ext uri="{BB962C8B-B14F-4D97-AF65-F5344CB8AC3E}">
        <p14:creationId xmlns:p14="http://schemas.microsoft.com/office/powerpoint/2010/main" val="307817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30BB42E-01D1-4A88-8FF6-143DF01C30AB}" type="datetimeFigureOut">
              <a:rPr lang="ru-RU" smtClean="0"/>
              <a:t>14.01.2022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712B6A6-B558-4944-9400-06DBE3E2F145}" type="slidenum">
              <a:rPr lang="ru-RU" smtClean="0"/>
              <a:t>‹#›</a:t>
            </a:fld>
            <a:endParaRPr lang="ru-RU"/>
          </a:p>
        </p:txBody>
      </p:sp>
    </p:spTree>
    <p:extLst>
      <p:ext uri="{BB962C8B-B14F-4D97-AF65-F5344CB8AC3E}">
        <p14:creationId xmlns:p14="http://schemas.microsoft.com/office/powerpoint/2010/main" val="3736000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030BB42E-01D1-4A88-8FF6-143DF01C30AB}" type="datetimeFigureOut">
              <a:rPr lang="ru-RU" smtClean="0"/>
              <a:t>14.01.2022</a:t>
            </a:fld>
            <a:endParaRPr lang="ru-RU"/>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712B6A6-B558-4944-9400-06DBE3E2F145}" type="slidenum">
              <a:rPr lang="ru-RU" smtClean="0"/>
              <a:t>‹#›</a:t>
            </a:fld>
            <a:endParaRPr lang="ru-RU"/>
          </a:p>
        </p:txBody>
      </p:sp>
    </p:spTree>
    <p:extLst>
      <p:ext uri="{BB962C8B-B14F-4D97-AF65-F5344CB8AC3E}">
        <p14:creationId xmlns:p14="http://schemas.microsoft.com/office/powerpoint/2010/main" val="261389312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ru-RU" dirty="0" smtClean="0"/>
              <a:t>Лекция №2: </a:t>
            </a:r>
            <a:r>
              <a:rPr lang="ru-RU" sz="4800" dirty="0" smtClean="0"/>
              <a:t>«Описание общего имущества»</a:t>
            </a:r>
            <a:endParaRPr lang="ru-RU" sz="4800" dirty="0"/>
          </a:p>
        </p:txBody>
      </p:sp>
      <p:sp>
        <p:nvSpPr>
          <p:cNvPr id="5" name="TextBox 4"/>
          <p:cNvSpPr txBox="1"/>
          <p:nvPr/>
        </p:nvSpPr>
        <p:spPr>
          <a:xfrm>
            <a:off x="7749766" y="5567881"/>
            <a:ext cx="4146487" cy="646331"/>
          </a:xfrm>
          <a:prstGeom prst="rect">
            <a:avLst/>
          </a:prstGeom>
          <a:noFill/>
        </p:spPr>
        <p:txBody>
          <a:bodyPr wrap="square" rtlCol="0">
            <a:spAutoFit/>
          </a:bodyPr>
          <a:lstStyle/>
          <a:p>
            <a:r>
              <a:rPr lang="ru-RU"/>
              <a:t>МДК 02.01.02 «Состав и состояние общего имущества МКД»</a:t>
            </a:r>
            <a:endParaRPr lang="ru-RU" dirty="0"/>
          </a:p>
        </p:txBody>
      </p:sp>
    </p:spTree>
    <p:extLst>
      <p:ext uri="{BB962C8B-B14F-4D97-AF65-F5344CB8AC3E}">
        <p14:creationId xmlns:p14="http://schemas.microsoft.com/office/powerpoint/2010/main" val="268870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2800" dirty="0"/>
              <a:t>В состав иных документов, связанных с управлением многоквартирным домом, включаются:</a:t>
            </a:r>
          </a:p>
        </p:txBody>
      </p:sp>
      <p:sp>
        <p:nvSpPr>
          <p:cNvPr id="3" name="Объект 2"/>
          <p:cNvSpPr>
            <a:spLocks noGrp="1"/>
          </p:cNvSpPr>
          <p:nvPr>
            <p:ph idx="1"/>
          </p:nvPr>
        </p:nvSpPr>
        <p:spPr/>
        <p:txBody>
          <a:bodyPr>
            <a:normAutofit fontScale="70000" lnSpcReduction="20000"/>
          </a:bodyPr>
          <a:lstStyle/>
          <a:p>
            <a:pPr marL="0" indent="0">
              <a:buNone/>
            </a:pPr>
            <a:r>
              <a:rPr lang="ru-RU" dirty="0"/>
              <a:t>а) копия кадастрового плана (карты) земельного участка, удостоверенная органом, осуществляющим деятельность по ведению государственного земельного кадастра;</a:t>
            </a:r>
          </a:p>
          <a:p>
            <a:pPr marL="0" indent="0">
              <a:buNone/>
            </a:pPr>
            <a:r>
              <a:rPr lang="ru-RU" dirty="0"/>
              <a:t>б) выписка из ЕГРП, содержащая сведения о зарегистрированных правах на объекты недвижимости, являющиеся общим имуществом;</a:t>
            </a:r>
          </a:p>
          <a:p>
            <a:pPr marL="0" indent="0">
              <a:buNone/>
            </a:pPr>
            <a:r>
              <a:rPr lang="ru-RU" dirty="0"/>
              <a:t>в) заверенная уполномоченным органом местного самоуправления копия градостроительного плана земельного участка по установленной форме (для многоквартирных домов, строительство, реконструкция или капитальный ремонт которых осуществлялись на основании разрешения на строительство, полученного после установления Правительством Российской Федерации формы градостроительного плана земельного участка);</a:t>
            </a:r>
          </a:p>
          <a:p>
            <a:pPr marL="0" indent="0">
              <a:buNone/>
            </a:pPr>
            <a:r>
              <a:rPr lang="ru-RU" dirty="0"/>
              <a:t>г) документы, в которых указываются содержание и сфера действия сервитута или иных обременений, с приложением заверенного соответствующей организацией (органом) по государственному учету объектов недвижимого имущества плана, на котором отмечены сфера действия и граница сервитута или иных обременений, относящегося к части земельного участка (при наличии сервитута);</a:t>
            </a:r>
          </a:p>
          <a:p>
            <a:pPr marL="0" indent="0">
              <a:buNone/>
            </a:pPr>
            <a:r>
              <a:rPr lang="ru-RU" dirty="0"/>
              <a:t>д) проектная документация (копия проектной документации) на многоквартирный дом, в соответствии с которой осуществлено строительство (реконструкция) многоквартирного дома (при наличии);</a:t>
            </a:r>
          </a:p>
          <a:p>
            <a:pPr marL="0" indent="0">
              <a:buNone/>
            </a:pPr>
            <a:r>
              <a:rPr lang="ru-RU" dirty="0"/>
              <a:t>е) иные связанные с управлением многоквартирным домом документы, перечень которых установлен решением общего собрания собственников помещений.</a:t>
            </a:r>
          </a:p>
          <a:p>
            <a:pPr marL="0" indent="0">
              <a:buNone/>
            </a:pPr>
            <a:endParaRPr lang="ru-RU" dirty="0"/>
          </a:p>
        </p:txBody>
      </p:sp>
    </p:spTree>
    <p:extLst>
      <p:ext uri="{BB962C8B-B14F-4D97-AF65-F5344CB8AC3E}">
        <p14:creationId xmlns:p14="http://schemas.microsoft.com/office/powerpoint/2010/main" val="1092310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0">
              <a:buNone/>
            </a:pPr>
            <a:r>
              <a:rPr lang="ru-RU" dirty="0" smtClean="0"/>
              <a:t>	Техническая </a:t>
            </a:r>
            <a:r>
              <a:rPr lang="ru-RU" dirty="0"/>
              <a:t>документация принадлежит собственникам помещений в многоквартирном доме. По договору управления многоквартирным домом на управляющую организацию целесообразно возложить хранение и актуализацию технической документации.</a:t>
            </a:r>
          </a:p>
        </p:txBody>
      </p:sp>
    </p:spTree>
    <p:extLst>
      <p:ext uri="{BB962C8B-B14F-4D97-AF65-F5344CB8AC3E}">
        <p14:creationId xmlns:p14="http://schemas.microsoft.com/office/powerpoint/2010/main" val="7801925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lnSpcReduction="10000"/>
          </a:bodyPr>
          <a:lstStyle/>
          <a:p>
            <a:pPr marL="0" indent="0">
              <a:buNone/>
            </a:pPr>
            <a:r>
              <a:rPr lang="ru-RU" dirty="0" smtClean="0"/>
              <a:t>	В </a:t>
            </a:r>
            <a:r>
              <a:rPr lang="ru-RU" dirty="0"/>
              <a:t>случае изменения способа управления или управляющей организации, прежняя управляющая организация за тридцать дней до прекращения договора управления многоквартирным домом обязана передать техническую документацию на многоквартирный дом и иные связанные с управлением таким домом документы вновь выбранной управляющей организации, товариществу собственников жилья либо жилищному кооперативу или иному специализированному потребительскому кооперативу либо в случае непосредственного управления таким домом собственниками помещений в таком доме одному из данных собственников, указанному в решении общего собрания данных собственников о выборе способа управления таким домом, или, если такой собственник не указан, любому собственнику помещения в таком доме.</a:t>
            </a:r>
          </a:p>
          <a:p>
            <a:pPr marL="0" indent="0">
              <a:buNone/>
            </a:pPr>
            <a:endParaRPr lang="ru-RU" dirty="0"/>
          </a:p>
          <a:p>
            <a:pPr marL="0" indent="0">
              <a:buNone/>
            </a:pPr>
            <a:endParaRPr lang="ru-RU" dirty="0"/>
          </a:p>
        </p:txBody>
      </p:sp>
    </p:spTree>
    <p:extLst>
      <p:ext uri="{BB962C8B-B14F-4D97-AF65-F5344CB8AC3E}">
        <p14:creationId xmlns:p14="http://schemas.microsoft.com/office/powerpoint/2010/main" val="1907925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0">
              <a:buNone/>
            </a:pPr>
            <a:r>
              <a:rPr lang="ru-RU" dirty="0"/>
              <a:t> </a:t>
            </a:r>
            <a:r>
              <a:rPr lang="ru-RU" dirty="0" smtClean="0"/>
              <a:t>	При </a:t>
            </a:r>
            <a:r>
              <a:rPr lang="ru-RU" dirty="0"/>
              <a:t>определении состава общего имущества используются содержащиеся в Едином государственном реестре прав на недвижимое имущество и сделок с ним (далее — ЕГРП) сведения о правах на объекты недвижимости, являющиеся общим имуществом, а также сведения, содержащиеся в государственном земельном кадастре.</a:t>
            </a:r>
          </a:p>
          <a:p>
            <a:pPr marL="0" indent="0">
              <a:buNone/>
            </a:pPr>
            <a:r>
              <a:rPr lang="ru-RU" dirty="0"/>
              <a:t>          В случае расхождения (противоречия) сведений о составе общего имущества, содержащихся в ЕГРП, документации государственного технического учета, бухгалтерского учета управляющих или иных организаций, технической документации на многоквартирный дом, приоритет имеют сведения, содержащиеся в ЕГРП.</a:t>
            </a:r>
          </a:p>
        </p:txBody>
      </p:sp>
    </p:spTree>
    <p:extLst>
      <p:ext uri="{BB962C8B-B14F-4D97-AF65-F5344CB8AC3E}">
        <p14:creationId xmlns:p14="http://schemas.microsoft.com/office/powerpoint/2010/main" val="1248060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0">
              <a:buNone/>
            </a:pPr>
            <a:r>
              <a:rPr lang="ru-RU" dirty="0" smtClean="0"/>
              <a:t>	В </a:t>
            </a:r>
            <a:r>
              <a:rPr lang="ru-RU" dirty="0"/>
              <a:t>состав общего имущества включаются внутридомовые инженерные системы холодного и горячего водоснабжения и газоснабжения, состоящие из стояков, ответвлений от стояков до первого отключающего устройства, расположенного на ответвлениях от стояков, указанных отключающих устройств, коллективных (общедомовых) приборов учета холодной и горячей воды, первых запорно-регулировочных кранов на отводах внутриквартирной разводки от стояков, а также механического, электрического, санитарно-технического и иного оборудования, расположенного на этих сетях.</a:t>
            </a:r>
          </a:p>
        </p:txBody>
      </p:sp>
    </p:spTree>
    <p:extLst>
      <p:ext uri="{BB962C8B-B14F-4D97-AF65-F5344CB8AC3E}">
        <p14:creationId xmlns:p14="http://schemas.microsoft.com/office/powerpoint/2010/main" val="2345931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0">
              <a:buNone/>
            </a:pPr>
            <a:r>
              <a:rPr lang="ru-RU" dirty="0" smtClean="0"/>
              <a:t>	В </a:t>
            </a:r>
            <a:r>
              <a:rPr lang="ru-RU" dirty="0"/>
              <a:t>состав общего имущества включается внутридомовая система отопления, состоящая из стояков, обогревающих элементов, регулирующей и запорной арматуры, коллективных (общедомовых) приборов учета тепловой энергии, а также другого оборудования, расположенного на этих сетях.</a:t>
            </a:r>
          </a:p>
        </p:txBody>
      </p:sp>
    </p:spTree>
    <p:extLst>
      <p:ext uri="{BB962C8B-B14F-4D97-AF65-F5344CB8AC3E}">
        <p14:creationId xmlns:p14="http://schemas.microsoft.com/office/powerpoint/2010/main" val="324109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66274" y="1618352"/>
            <a:ext cx="8946541" cy="4195481"/>
          </a:xfrm>
        </p:spPr>
        <p:txBody>
          <a:bodyPr>
            <a:normAutofit fontScale="92500"/>
          </a:bodyPr>
          <a:lstStyle/>
          <a:p>
            <a:pPr marL="0" indent="0">
              <a:buNone/>
            </a:pPr>
            <a:r>
              <a:rPr lang="ru-RU" dirty="0" smtClean="0"/>
              <a:t>	В </a:t>
            </a:r>
            <a:r>
              <a:rPr lang="ru-RU" dirty="0"/>
              <a:t>состав общего имущества включается внутридомовая система электроснабжения, состоящая из вводных шкафов, вводно-распределительных устройств, аппаратуры защиты, контроля и управления, коллективных (общедомовых) приборов учета электрической энергии, этажных щитков и шкафов, осветительных установок помещений общего пользования, электрических установок систем </a:t>
            </a:r>
            <a:r>
              <a:rPr lang="ru-RU" dirty="0" err="1"/>
              <a:t>дымоудаления</a:t>
            </a:r>
            <a:r>
              <a:rPr lang="ru-RU" dirty="0"/>
              <a:t>, систем автоматической пожарной сигнализации внутреннего противопожарного водопровода, грузовых, пассажирских и пожарных лифтов, автоматически запирающихся устройств дверей подъездов многоквартирного дома, сетей (кабелей) от внешней границы, установленной в соответствии с пунктом 8 Правил, до индивидуальных, общих (квартирных) приборов учета электрической энергии, а также другого электрического оборудования, расположенного на этих сетях.</a:t>
            </a:r>
          </a:p>
        </p:txBody>
      </p:sp>
    </p:spTree>
    <p:extLst>
      <p:ext uri="{BB962C8B-B14F-4D97-AF65-F5344CB8AC3E}">
        <p14:creationId xmlns:p14="http://schemas.microsoft.com/office/powerpoint/2010/main" val="1437482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1367074"/>
            <a:ext cx="8946541" cy="4881326"/>
          </a:xfrm>
        </p:spPr>
        <p:txBody>
          <a:bodyPr>
            <a:normAutofit fontScale="92500" lnSpcReduction="10000"/>
          </a:bodyPr>
          <a:lstStyle/>
          <a:p>
            <a:pPr marL="0" indent="0">
              <a:buNone/>
            </a:pPr>
            <a:r>
              <a:rPr lang="ru-RU" dirty="0" smtClean="0"/>
              <a:t>	Внешней </a:t>
            </a:r>
            <a:r>
              <a:rPr lang="ru-RU" dirty="0"/>
              <a:t>границей сетей электро-, тепло-, водоснабжения и водоотведения, информационно-телекоммуникационных сетей (в том числе сетей проводного радиовещания, кабельного телевидения, оптоволоконной сети, линий телефонной связи и других подобных сетей), входящих в состав общего имущества, если иное не установлено законодательством Российской Федерации, является внешняя граница стены многоквартирного дома, а границей эксплуатационной ответственности при наличии коллективного (общедомового) прибора учета соответствующего коммунального ресурса, если иное не установлено соглашением собственников помещений с исполнителем коммунальных услуг или </a:t>
            </a:r>
            <a:r>
              <a:rPr lang="ru-RU" dirty="0" err="1"/>
              <a:t>ресурсоснабжающей</a:t>
            </a:r>
            <a:r>
              <a:rPr lang="ru-RU" dirty="0"/>
              <a:t> организацией, является место соединения коллективного (общедомового) прибора учета с соответствующей инженерной сетью, входящей в многоквартирный дом.</a:t>
            </a:r>
          </a:p>
          <a:p>
            <a:pPr marL="0" indent="0">
              <a:buNone/>
            </a:pPr>
            <a:r>
              <a:rPr lang="ru-RU" dirty="0" smtClean="0"/>
              <a:t>	Внешней </a:t>
            </a:r>
            <a:r>
              <a:rPr lang="ru-RU" dirty="0"/>
              <a:t>границей сетей газоснабжения, входящих в состав общего имущества, является место соединения первого запорного устройства с внешней газораспределительной сетью.</a:t>
            </a:r>
          </a:p>
          <a:p>
            <a:pPr marL="0" indent="0">
              <a:buNone/>
            </a:pPr>
            <a:endParaRPr lang="ru-RU" dirty="0"/>
          </a:p>
        </p:txBody>
      </p:sp>
    </p:spTree>
    <p:extLst>
      <p:ext uri="{BB962C8B-B14F-4D97-AF65-F5344CB8AC3E}">
        <p14:creationId xmlns:p14="http://schemas.microsoft.com/office/powerpoint/2010/main" val="705620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0">
              <a:buNone/>
            </a:pPr>
            <a:r>
              <a:rPr lang="ru-RU" dirty="0"/>
              <a:t> </a:t>
            </a:r>
            <a:r>
              <a:rPr lang="ru-RU" dirty="0" smtClean="0"/>
              <a:t>	Земельный </a:t>
            </a:r>
            <a:r>
              <a:rPr lang="ru-RU" dirty="0"/>
              <a:t>участок, на котором расположены многоквартирный дом и иные входящие в состав такого дома объекты недвижимого имущества, который сформирован до введения в действие Жилищного кодекса Российской Федерации и в отношении которого проведен государственный кадастровый учет, переходит бесплатно в общую долевую собственность собственников помещений в многоквартирном доме.</a:t>
            </a:r>
          </a:p>
        </p:txBody>
      </p:sp>
    </p:spTree>
    <p:extLst>
      <p:ext uri="{BB962C8B-B14F-4D97-AF65-F5344CB8AC3E}">
        <p14:creationId xmlns:p14="http://schemas.microsoft.com/office/powerpoint/2010/main" val="358372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0">
              <a:buNone/>
            </a:pPr>
            <a:r>
              <a:rPr lang="ru-RU" dirty="0"/>
              <a:t> </a:t>
            </a:r>
            <a:r>
              <a:rPr lang="ru-RU" dirty="0" smtClean="0"/>
              <a:t>	Уборка </a:t>
            </a:r>
            <a:r>
              <a:rPr lang="ru-RU" dirty="0"/>
              <a:t>и очистка земельных участков, не входящих в состав общего имущества, а также озеленение территории и уход за элементами озеленения, находящимися на таких земельных участках, осуществляются собственниками соответствующих земельных участков.</a:t>
            </a:r>
          </a:p>
        </p:txBody>
      </p:sp>
    </p:spTree>
    <p:extLst>
      <p:ext uri="{BB962C8B-B14F-4D97-AF65-F5344CB8AC3E}">
        <p14:creationId xmlns:p14="http://schemas.microsoft.com/office/powerpoint/2010/main" val="1914069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2000" dirty="0"/>
              <a:t>Сведения о составе и состоянии общего имущества отражаются в технической документации на многоквартирный дом. Техническая документация на многоквартирный дом включает в себя:</a:t>
            </a:r>
          </a:p>
        </p:txBody>
      </p:sp>
      <p:sp>
        <p:nvSpPr>
          <p:cNvPr id="3" name="Объект 2"/>
          <p:cNvSpPr>
            <a:spLocks noGrp="1"/>
          </p:cNvSpPr>
          <p:nvPr>
            <p:ph idx="1"/>
          </p:nvPr>
        </p:nvSpPr>
        <p:spPr/>
        <p:txBody>
          <a:bodyPr>
            <a:normAutofit fontScale="85000" lnSpcReduction="20000"/>
          </a:bodyPr>
          <a:lstStyle/>
          <a:p>
            <a:pPr marL="0" indent="0">
              <a:buNone/>
            </a:pPr>
            <a:r>
              <a:rPr lang="ru-RU" dirty="0"/>
              <a:t>а) документы технического учета жилищного фонда, содержащие сведения о состоянии общего имущества;</a:t>
            </a:r>
          </a:p>
          <a:p>
            <a:pPr marL="0" indent="0">
              <a:buNone/>
            </a:pPr>
            <a:r>
              <a:rPr lang="ru-RU" dirty="0"/>
              <a:t>б) документы (акты) о приемке результатов работ;</a:t>
            </a:r>
          </a:p>
          <a:p>
            <a:pPr marL="0" indent="0">
              <a:buNone/>
            </a:pPr>
            <a:r>
              <a:rPr lang="ru-RU" dirty="0"/>
              <a:t>в) акты осмотра, проверки состояния (испытания) инженерных коммуникаций, приборов учета, механического, электрического, санитарно-технического и иного оборудования, обслуживающего более одного помещения в многоквартирном доме, конструктивных частей многоквартирного дома (крыши, ограждающих несущих и ненесущих конструкций многоквартирного дома, объектов, расположенных на земельном участке, и других частей общего имущества) на соответствие их эксплуатационных качеств установленным требованиям;</a:t>
            </a:r>
          </a:p>
          <a:p>
            <a:pPr marL="0" indent="0">
              <a:buNone/>
            </a:pPr>
            <a:r>
              <a:rPr lang="ru-RU" dirty="0"/>
              <a:t>г) инструкцию по эксплуатации многоквартирного дома по форме, установленной федеральным органом исполнительной власти, осуществляющим функции по выработке государственной политики и нормативному правовому регулированию в сфере строительства, архитектуры, градостроительства и жилищно-коммунального хозяйства (для домов, введенных в эксплуатацию после 1 июля 2007 г).</a:t>
            </a:r>
          </a:p>
          <a:p>
            <a:pPr marL="0" indent="0">
              <a:buNone/>
            </a:pPr>
            <a:endParaRPr lang="ru-RU" dirty="0"/>
          </a:p>
        </p:txBody>
      </p:sp>
    </p:spTree>
    <p:extLst>
      <p:ext uri="{BB962C8B-B14F-4D97-AF65-F5344CB8AC3E}">
        <p14:creationId xmlns:p14="http://schemas.microsoft.com/office/powerpoint/2010/main" val="6503970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36</TotalTime>
  <Words>391</Words>
  <Application>Microsoft Office PowerPoint</Application>
  <PresentationFormat>Широкоэкранный</PresentationFormat>
  <Paragraphs>25</Paragraphs>
  <Slides>12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Arial</vt:lpstr>
      <vt:lpstr>Century Gothic</vt:lpstr>
      <vt:lpstr>Wingdings 3</vt:lpstr>
      <vt:lpstr>Ион</vt:lpstr>
      <vt:lpstr>Лекция №2: «Описание общего имущества»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Сведения о составе и состоянии общего имущества отражаются в технической документации на многоквартирный дом. Техническая документация на многоквартирный дом включает в себя:</vt:lpstr>
      <vt:lpstr>В состав иных документов, связанных с управлением многоквартирным домом, включаются:</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№2: «Описание общего имущества»</dc:title>
  <dc:creator>Пользователь Windows</dc:creator>
  <cp:lastModifiedBy>Пользователь Windows</cp:lastModifiedBy>
  <cp:revision>2</cp:revision>
  <dcterms:created xsi:type="dcterms:W3CDTF">2022-01-14T13:12:54Z</dcterms:created>
  <dcterms:modified xsi:type="dcterms:W3CDTF">2022-01-14T13:49:54Z</dcterms:modified>
</cp:coreProperties>
</file>