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7" r:id="rId9"/>
    <p:sldId id="262" r:id="rId10"/>
    <p:sldId id="268" r:id="rId11"/>
    <p:sldId id="263" r:id="rId12"/>
    <p:sldId id="269" r:id="rId13"/>
    <p:sldId id="264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4F32E58-710E-4557-B399-CB1DB158445F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D16E761-0F66-46E3-932B-491195A0D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2E58-710E-4557-B399-CB1DB158445F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6E761-0F66-46E3-932B-491195A0D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2E58-710E-4557-B399-CB1DB158445F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6E761-0F66-46E3-932B-491195A0D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2E58-710E-4557-B399-CB1DB158445F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6E761-0F66-46E3-932B-491195A0D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2E58-710E-4557-B399-CB1DB158445F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6E761-0F66-46E3-932B-491195A0D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2E58-710E-4557-B399-CB1DB158445F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6E761-0F66-46E3-932B-491195A0DCB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2E58-710E-4557-B399-CB1DB158445F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6E761-0F66-46E3-932B-491195A0DCB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2E58-710E-4557-B399-CB1DB158445F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6E761-0F66-46E3-932B-491195A0D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2E58-710E-4557-B399-CB1DB158445F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6E761-0F66-46E3-932B-491195A0D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4F32E58-710E-4557-B399-CB1DB158445F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D16E761-0F66-46E3-932B-491195A0D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C4F32E58-710E-4557-B399-CB1DB158445F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D16E761-0F66-46E3-932B-491195A0D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4F32E58-710E-4557-B399-CB1DB158445F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D16E761-0F66-46E3-932B-491195A0DCB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800" b="1" dirty="0" smtClean="0"/>
              <a:t>Оксиды</a:t>
            </a:r>
            <a:endParaRPr lang="ru-RU" sz="8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5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63284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1.Взаимодействие с кислотными оксидами и кислотами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2.Взаимодействие с основными оксидами и основаниями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0005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817582"/>
            <a:ext cx="7016660" cy="5131698"/>
          </a:xfrm>
        </p:spPr>
        <p:txBody>
          <a:bodyPr/>
          <a:lstStyle/>
          <a:p>
            <a:r>
              <a:rPr lang="ru-RU" b="1" dirty="0" smtClean="0"/>
              <a:t>Получение оксидов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3827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836712"/>
            <a:ext cx="756084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1.Взаимодействие простых веществ с кислородом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2.Разложение некоторых кислот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3.Разложение нерастворимых оснований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4.Разложение некоторых солей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2277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Закончите уравнения реакции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132856"/>
            <a:ext cx="7776864" cy="417646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dirty="0" err="1" smtClean="0"/>
              <a:t>BaO</a:t>
            </a:r>
            <a:r>
              <a:rPr lang="en-US" sz="3600" dirty="0" smtClean="0"/>
              <a:t> + H</a:t>
            </a:r>
            <a:r>
              <a:rPr lang="en-US" sz="2000" b="1" dirty="0" smtClean="0"/>
              <a:t>2</a:t>
            </a:r>
            <a:r>
              <a:rPr lang="en-US" sz="3600" dirty="0" smtClean="0"/>
              <a:t>O=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/>
              <a:t>SO</a:t>
            </a:r>
            <a:r>
              <a:rPr lang="en-US" sz="2000" b="1" dirty="0" smtClean="0"/>
              <a:t>2</a:t>
            </a:r>
            <a:r>
              <a:rPr lang="en-US" sz="3600" dirty="0" smtClean="0"/>
              <a:t> + H</a:t>
            </a:r>
            <a:r>
              <a:rPr lang="en-US" sz="2000" b="1" dirty="0" smtClean="0"/>
              <a:t>2</a:t>
            </a:r>
            <a:r>
              <a:rPr lang="en-US" sz="3600" dirty="0" smtClean="0"/>
              <a:t>O =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/>
              <a:t>Li</a:t>
            </a:r>
            <a:r>
              <a:rPr lang="en-US" sz="2000" b="1" dirty="0" smtClean="0"/>
              <a:t>2</a:t>
            </a:r>
            <a:r>
              <a:rPr lang="en-US" sz="3600" dirty="0" smtClean="0"/>
              <a:t>O + H</a:t>
            </a:r>
            <a:r>
              <a:rPr lang="en-US" sz="2000" b="1" dirty="0" smtClean="0"/>
              <a:t>2</a:t>
            </a:r>
            <a:r>
              <a:rPr lang="en-US" sz="3600" dirty="0" smtClean="0"/>
              <a:t>0 =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/>
              <a:t>K</a:t>
            </a:r>
            <a:r>
              <a:rPr lang="en-US" sz="2000" b="1" dirty="0" smtClean="0"/>
              <a:t>2</a:t>
            </a:r>
            <a:r>
              <a:rPr lang="en-US" sz="3600" dirty="0" smtClean="0"/>
              <a:t>O + SO</a:t>
            </a:r>
            <a:r>
              <a:rPr lang="en-US" sz="2000" b="1" dirty="0" smtClean="0"/>
              <a:t>3</a:t>
            </a:r>
            <a:r>
              <a:rPr lang="en-US" sz="3600" dirty="0" smtClean="0"/>
              <a:t> =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/>
              <a:t>CO</a:t>
            </a:r>
            <a:r>
              <a:rPr lang="en-US" sz="2000" b="1" dirty="0" smtClean="0"/>
              <a:t>2</a:t>
            </a:r>
            <a:r>
              <a:rPr lang="en-US" sz="3600" dirty="0" smtClean="0"/>
              <a:t> + H</a:t>
            </a:r>
            <a:r>
              <a:rPr lang="en-US" sz="2000" b="1" dirty="0" smtClean="0"/>
              <a:t>2</a:t>
            </a:r>
            <a:r>
              <a:rPr lang="en-US" sz="3600" dirty="0" smtClean="0"/>
              <a:t>O =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/>
              <a:t>Ca(OH)</a:t>
            </a:r>
            <a:r>
              <a:rPr lang="en-US" sz="2000" b="1" dirty="0" smtClean="0"/>
              <a:t>2</a:t>
            </a:r>
            <a:r>
              <a:rPr lang="en-US" sz="3600" dirty="0" smtClean="0"/>
              <a:t> + CO</a:t>
            </a:r>
            <a:r>
              <a:rPr lang="en-US" sz="2000" b="1" dirty="0" smtClean="0"/>
              <a:t>2</a:t>
            </a:r>
            <a:r>
              <a:rPr lang="en-US" sz="3600" dirty="0" smtClean="0"/>
              <a:t> =</a:t>
            </a:r>
          </a:p>
        </p:txBody>
      </p:sp>
    </p:spTree>
    <p:extLst>
      <p:ext uri="{BB962C8B-B14F-4D97-AF65-F5344CB8AC3E}">
        <p14:creationId xmlns:p14="http://schemas.microsoft.com/office/powerpoint/2010/main" val="193955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908720"/>
            <a:ext cx="6687845" cy="481434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n-US" sz="3600" dirty="0" smtClean="0"/>
              <a:t>N</a:t>
            </a:r>
            <a:r>
              <a:rPr lang="en-US" sz="2000" dirty="0" smtClean="0"/>
              <a:t>2</a:t>
            </a:r>
            <a:r>
              <a:rPr lang="en-US" sz="3600" dirty="0" smtClean="0"/>
              <a:t>O</a:t>
            </a:r>
            <a:r>
              <a:rPr lang="en-US" sz="2000" dirty="0" smtClean="0"/>
              <a:t>3</a:t>
            </a:r>
            <a:r>
              <a:rPr lang="en-US" sz="3600" dirty="0" smtClean="0"/>
              <a:t> + H</a:t>
            </a:r>
            <a:r>
              <a:rPr lang="en-US" sz="2000" dirty="0" smtClean="0"/>
              <a:t>2</a:t>
            </a:r>
            <a:r>
              <a:rPr lang="en-US" sz="3600" dirty="0" smtClean="0"/>
              <a:t>0 =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3600" dirty="0" smtClean="0"/>
              <a:t>Al</a:t>
            </a:r>
            <a:r>
              <a:rPr lang="en-US" sz="2000" dirty="0" smtClean="0"/>
              <a:t>2</a:t>
            </a:r>
            <a:r>
              <a:rPr lang="en-US" sz="3600" dirty="0" smtClean="0"/>
              <a:t>O</a:t>
            </a:r>
            <a:r>
              <a:rPr lang="en-US" sz="2000" dirty="0" smtClean="0"/>
              <a:t>3</a:t>
            </a:r>
            <a:r>
              <a:rPr lang="en-US" sz="3600" dirty="0" smtClean="0"/>
              <a:t> + P</a:t>
            </a:r>
            <a:r>
              <a:rPr lang="en-US" sz="2000" dirty="0" smtClean="0"/>
              <a:t>2</a:t>
            </a:r>
            <a:r>
              <a:rPr lang="en-US" sz="3600" dirty="0" smtClean="0"/>
              <a:t>O</a:t>
            </a:r>
            <a:r>
              <a:rPr lang="en-US" sz="2000" dirty="0" smtClean="0"/>
              <a:t>5</a:t>
            </a:r>
            <a:r>
              <a:rPr lang="en-US" sz="3600" dirty="0" smtClean="0"/>
              <a:t> =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3600" dirty="0" err="1" smtClean="0"/>
              <a:t>CuO</a:t>
            </a:r>
            <a:r>
              <a:rPr lang="en-US" sz="3600" dirty="0" smtClean="0"/>
              <a:t> + H</a:t>
            </a:r>
            <a:r>
              <a:rPr lang="en-US" sz="2000" dirty="0" smtClean="0"/>
              <a:t>2</a:t>
            </a:r>
            <a:r>
              <a:rPr lang="en-US" sz="3600" dirty="0" smtClean="0"/>
              <a:t>SO</a:t>
            </a:r>
            <a:r>
              <a:rPr lang="en-US" sz="2000" dirty="0" smtClean="0"/>
              <a:t>4</a:t>
            </a:r>
            <a:r>
              <a:rPr lang="en-US" sz="3600" dirty="0" smtClean="0"/>
              <a:t> =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3600" dirty="0" err="1" smtClean="0"/>
              <a:t>SnO</a:t>
            </a:r>
            <a:r>
              <a:rPr lang="en-US" sz="3600" dirty="0" smtClean="0"/>
              <a:t> + HNO</a:t>
            </a:r>
            <a:r>
              <a:rPr lang="en-US" sz="2000" dirty="0" smtClean="0"/>
              <a:t>3</a:t>
            </a:r>
            <a:r>
              <a:rPr lang="en-US" sz="3600" dirty="0" smtClean="0"/>
              <a:t> =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3600" dirty="0" smtClean="0"/>
              <a:t>Na</a:t>
            </a:r>
            <a:r>
              <a:rPr lang="en-US" sz="2000" dirty="0" smtClean="0"/>
              <a:t>2</a:t>
            </a:r>
            <a:r>
              <a:rPr lang="en-US" sz="3600" dirty="0" smtClean="0"/>
              <a:t>O + N</a:t>
            </a:r>
            <a:r>
              <a:rPr lang="en-US" sz="2000" dirty="0" smtClean="0"/>
              <a:t>2</a:t>
            </a:r>
            <a:r>
              <a:rPr lang="en-US" sz="3600" dirty="0" smtClean="0"/>
              <a:t>O</a:t>
            </a:r>
            <a:r>
              <a:rPr lang="en-US" sz="2000" dirty="0" smtClean="0"/>
              <a:t>5</a:t>
            </a:r>
            <a:r>
              <a:rPr lang="ru-RU" sz="3600" dirty="0" smtClean="0"/>
              <a:t>=</a:t>
            </a:r>
            <a:r>
              <a:rPr lang="en-US" sz="3600" dirty="0" smtClean="0"/>
              <a:t> 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2956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99592" y="908720"/>
                <a:ext cx="7344816" cy="48143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4000" u="sng" dirty="0" smtClean="0"/>
                  <a:t>Оксиды </a:t>
                </a:r>
                <a:r>
                  <a:rPr lang="ru-RU" sz="4000" dirty="0" smtClean="0"/>
                  <a:t>– это бинарные соединения, степень окисления кислорода в которых -2.</a:t>
                </a:r>
              </a:p>
              <a:p>
                <a:pPr marL="0" indent="0">
                  <a:buNone/>
                </a:pPr>
                <a:endParaRPr lang="ru-RU" sz="4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5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5400" i="1">
                              <a:latin typeface="Cambria Math"/>
                            </a:rPr>
                            <m:t>Э</m:t>
                          </m:r>
                        </m:e>
                        <m:sub>
                          <m:r>
                            <a:rPr lang="ru-RU" sz="5400" i="1">
                              <a:latin typeface="Cambria Math"/>
                            </a:rPr>
                            <m:t>𝑛</m:t>
                          </m:r>
                        </m:sub>
                      </m:sSub>
                      <m:sSubSup>
                        <m:sSubSupPr>
                          <m:ctrlPr>
                            <a:rPr lang="ru-RU" sz="5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ru-RU" sz="5400" i="1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ru-RU" sz="5400" i="1">
                              <a:latin typeface="Cambria Math"/>
                            </a:rPr>
                            <m:t>𝑚</m:t>
                          </m:r>
                        </m:sub>
                        <m:sup>
                          <m:r>
                            <a:rPr lang="ru-RU" sz="5400" i="1">
                              <a:latin typeface="Cambria Math"/>
                            </a:rPr>
                            <m:t>−2</m:t>
                          </m:r>
                        </m:sup>
                      </m:sSubSup>
                    </m:oMath>
                  </m:oMathPara>
                </a14:m>
                <a:endParaRPr lang="ru-RU" sz="4000" dirty="0"/>
              </a:p>
              <a:p>
                <a:pPr marL="0" indent="0" algn="ctr">
                  <a:buNone/>
                </a:pP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9592" y="908720"/>
                <a:ext cx="7344816" cy="4814349"/>
              </a:xfrm>
              <a:blipFill rotWithShape="1">
                <a:blip r:embed="rId2"/>
                <a:stretch>
                  <a:fillRect l="-2990" t="-2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910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119257"/>
            <a:ext cx="7488832" cy="36038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ru-RU" sz="2800" dirty="0" smtClean="0"/>
              <a:t>солеобразующие         </a:t>
            </a:r>
            <a:r>
              <a:rPr lang="en-US" sz="2800" dirty="0" smtClean="0"/>
              <a:t>   </a:t>
            </a:r>
            <a:r>
              <a:rPr lang="ru-RU" sz="2800" dirty="0" smtClean="0"/>
              <a:t>несолеобразующие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                                      (</a:t>
            </a:r>
            <a:r>
              <a:rPr lang="en-US" sz="2800" dirty="0" smtClean="0"/>
              <a:t>NO, N</a:t>
            </a:r>
            <a:r>
              <a:rPr lang="en-US" sz="1800" b="1" dirty="0" smtClean="0"/>
              <a:t>2</a:t>
            </a:r>
            <a:r>
              <a:rPr lang="en-US" sz="2800" dirty="0" smtClean="0"/>
              <a:t>O, CO, SiO</a:t>
            </a:r>
            <a:r>
              <a:rPr lang="en-US" sz="1800" b="1" dirty="0" smtClean="0"/>
              <a:t>2</a:t>
            </a:r>
            <a:r>
              <a:rPr lang="en-US" sz="2800" dirty="0" smtClean="0"/>
              <a:t>)</a:t>
            </a:r>
          </a:p>
          <a:p>
            <a:pPr marL="0" indent="0">
              <a:buNone/>
            </a:pPr>
            <a:endParaRPr lang="ru-RU" sz="28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699792" y="1844824"/>
            <a:ext cx="122413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508104" y="1844824"/>
            <a:ext cx="108012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22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254955"/>
              </p:ext>
            </p:extLst>
          </p:nvPr>
        </p:nvGraphicFramePr>
        <p:xfrm>
          <a:off x="683569" y="764704"/>
          <a:ext cx="7776864" cy="5544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592288"/>
                <a:gridCol w="2592288"/>
              </a:tblGrid>
              <a:tr h="1806443">
                <a:tc gridSpan="3"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Солеобразующие</a:t>
                      </a:r>
                      <a:r>
                        <a:rPr lang="ru-RU" sz="4000" baseline="0" dirty="0" smtClean="0"/>
                        <a:t> оксиды</a:t>
                      </a:r>
                      <a:endParaRPr lang="ru-RU" sz="4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93172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Основные – это оксиды, которым соответствуют</a:t>
                      </a:r>
                      <a:r>
                        <a:rPr lang="ru-RU" sz="2000" baseline="0" dirty="0" smtClean="0"/>
                        <a:t> основания</a:t>
                      </a:r>
                    </a:p>
                    <a:p>
                      <a:r>
                        <a:rPr lang="ru-RU" sz="2000" baseline="0" dirty="0" smtClean="0"/>
                        <a:t> (1-2 группы)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Амфотерные</a:t>
                      </a:r>
                      <a:r>
                        <a:rPr lang="ru-RU" sz="2000" baseline="0" dirty="0" smtClean="0"/>
                        <a:t> – оксиды, которым соответствуют кислоты и основания (3-4 группы)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Кислотные – оксиды, которым соответствуют кислоты </a:t>
                      </a:r>
                    </a:p>
                    <a:p>
                      <a:r>
                        <a:rPr lang="ru-RU" sz="2000" dirty="0" smtClean="0"/>
                        <a:t>(5-7 группы)</a:t>
                      </a:r>
                      <a:endParaRPr lang="ru-RU" sz="2000" dirty="0"/>
                    </a:p>
                  </a:txBody>
                  <a:tcPr/>
                </a:tc>
              </a:tr>
              <a:tr h="1806443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Искл</a:t>
                      </a:r>
                      <a:r>
                        <a:rPr lang="ru-RU" sz="2000" dirty="0" smtClean="0"/>
                        <a:t>: </a:t>
                      </a:r>
                      <a:r>
                        <a:rPr lang="en-US" sz="2000" dirty="0" err="1" smtClean="0"/>
                        <a:t>ZnO</a:t>
                      </a:r>
                      <a:r>
                        <a:rPr lang="en-US" sz="2000" dirty="0" smtClean="0"/>
                        <a:t>, </a:t>
                      </a:r>
                      <a:r>
                        <a:rPr lang="en-US" sz="2000" dirty="0" err="1" smtClean="0"/>
                        <a:t>BeO</a:t>
                      </a:r>
                      <a:r>
                        <a:rPr lang="en-US" sz="2000" dirty="0" smtClean="0"/>
                        <a:t>, </a:t>
                      </a:r>
                      <a:r>
                        <a:rPr lang="en-US" sz="2000" dirty="0" err="1" smtClean="0"/>
                        <a:t>PbO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ZnO</a:t>
                      </a:r>
                      <a:r>
                        <a:rPr lang="en-US" sz="2000" dirty="0" smtClean="0"/>
                        <a:t>, </a:t>
                      </a:r>
                      <a:r>
                        <a:rPr lang="en-US" sz="2000" dirty="0" err="1" smtClean="0"/>
                        <a:t>BeO</a:t>
                      </a:r>
                      <a:r>
                        <a:rPr lang="en-US" sz="2000" dirty="0" smtClean="0"/>
                        <a:t>, </a:t>
                      </a:r>
                      <a:r>
                        <a:rPr lang="en-US" sz="2000" dirty="0" err="1" smtClean="0"/>
                        <a:t>PbO</a:t>
                      </a:r>
                      <a:endParaRPr lang="en-US" sz="2000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65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1" y="817582"/>
            <a:ext cx="7088668" cy="4051578"/>
          </a:xfrm>
        </p:spPr>
        <p:txBody>
          <a:bodyPr>
            <a:normAutofit/>
          </a:bodyPr>
          <a:lstStyle/>
          <a:p>
            <a:r>
              <a:rPr lang="ru-RU" b="1" dirty="0" smtClean="0"/>
              <a:t>Химические  свойства основных оксидов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4479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704856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1.Основный оксид + вода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2. Основный оксид + кислотный оксид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3. Основный оксид + кислота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7562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817582"/>
            <a:ext cx="6944652" cy="5059690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Химические свойства кислотных оксидов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50287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20688"/>
            <a:ext cx="7632848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1.Кислотный оксид + вода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2.Кислотный оксид + основный оксид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3.Кислотный оксид + основание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1828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3" y="817582"/>
            <a:ext cx="7160676" cy="4699650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Химические свойства амфотерных оксидов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45740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217</TotalTime>
  <Words>208</Words>
  <Application>Microsoft Office PowerPoint</Application>
  <PresentationFormat>Экран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Кнопка</vt:lpstr>
      <vt:lpstr>Оксиды</vt:lpstr>
      <vt:lpstr>Презентация PowerPoint</vt:lpstr>
      <vt:lpstr>Классификация </vt:lpstr>
      <vt:lpstr>Презентация PowerPoint</vt:lpstr>
      <vt:lpstr>Химические  свойства основных оксидов</vt:lpstr>
      <vt:lpstr>Презентация PowerPoint</vt:lpstr>
      <vt:lpstr>Химические свойства кислотных оксидов</vt:lpstr>
      <vt:lpstr>Презентация PowerPoint</vt:lpstr>
      <vt:lpstr>Химические свойства амфотерных оксидов</vt:lpstr>
      <vt:lpstr>Презентация PowerPoint</vt:lpstr>
      <vt:lpstr>Получение оксидов</vt:lpstr>
      <vt:lpstr>Презентация PowerPoint</vt:lpstr>
      <vt:lpstr>Закончите уравнения реакции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Оксиды</dc:title>
  <dc:creator>User</dc:creator>
  <cp:lastModifiedBy>User</cp:lastModifiedBy>
  <cp:revision>9</cp:revision>
  <dcterms:created xsi:type="dcterms:W3CDTF">2018-04-28T05:19:04Z</dcterms:created>
  <dcterms:modified xsi:type="dcterms:W3CDTF">2018-05-05T08:34:50Z</dcterms:modified>
</cp:coreProperties>
</file>