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61" r:id="rId4"/>
    <p:sldId id="258" r:id="rId5"/>
    <p:sldId id="259" r:id="rId6"/>
    <p:sldId id="262" r:id="rId7"/>
    <p:sldId id="265" r:id="rId8"/>
    <p:sldId id="264" r:id="rId9"/>
    <p:sldId id="263"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45" autoAdjust="0"/>
    <p:restoredTop sz="94660"/>
  </p:normalViewPr>
  <p:slideViewPr>
    <p:cSldViewPr>
      <p:cViewPr varScale="1">
        <p:scale>
          <a:sx n="87" d="100"/>
          <a:sy n="87" d="100"/>
        </p:scale>
        <p:origin x="-148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30408C-20DF-4112-9E3B-793ED18395E3}" type="datetimeFigureOut">
              <a:rPr lang="ru-RU" smtClean="0"/>
              <a:t>24.01.2023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3A84B-C760-4B14-A411-AA7651F266C2}" type="slidenum">
              <a:rPr lang="ru-RU" smtClean="0"/>
              <a:t>‹#›</a:t>
            </a:fld>
            <a:endParaRPr lang="ru-RU"/>
          </a:p>
        </p:txBody>
      </p:sp>
    </p:spTree>
    <p:extLst>
      <p:ext uri="{BB962C8B-B14F-4D97-AF65-F5344CB8AC3E}">
        <p14:creationId xmlns:p14="http://schemas.microsoft.com/office/powerpoint/2010/main" val="3863995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173A84B-C760-4B14-A411-AA7651F266C2}" type="slidenum">
              <a:rPr lang="ru-RU" smtClean="0"/>
              <a:t>4</a:t>
            </a:fld>
            <a:endParaRPr lang="ru-RU"/>
          </a:p>
        </p:txBody>
      </p:sp>
    </p:spTree>
    <p:extLst>
      <p:ext uri="{BB962C8B-B14F-4D97-AF65-F5344CB8AC3E}">
        <p14:creationId xmlns:p14="http://schemas.microsoft.com/office/powerpoint/2010/main" val="420246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24.01.2023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t>24.01.2023</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5517232"/>
            <a:ext cx="7200800" cy="792088"/>
          </a:xfrm>
        </p:spPr>
        <p:txBody>
          <a:bodyPr>
            <a:normAutofit/>
          </a:bodyPr>
          <a:lstStyle/>
          <a:p>
            <a:r>
              <a:rPr lang="ru-RU" dirty="0" smtClean="0">
                <a:effectLst/>
              </a:rPr>
              <a:t>.</a:t>
            </a:r>
            <a:endParaRPr lang="ru-RU" dirty="0">
              <a:solidFill>
                <a:schemeClr val="accent2">
                  <a:lumMod val="50000"/>
                </a:schemeClr>
              </a:solidFill>
            </a:endParaRPr>
          </a:p>
        </p:txBody>
      </p:sp>
      <p:sp>
        <p:nvSpPr>
          <p:cNvPr id="3" name="Прямоугольник 2"/>
          <p:cNvSpPr/>
          <p:nvPr/>
        </p:nvSpPr>
        <p:spPr>
          <a:xfrm>
            <a:off x="611560" y="260648"/>
            <a:ext cx="7182544" cy="5016758"/>
          </a:xfrm>
          <a:prstGeom prst="rect">
            <a:avLst/>
          </a:prstGeom>
        </p:spPr>
        <p:txBody>
          <a:bodyPr wrap="square">
            <a:spAutoFit/>
          </a:bodyPr>
          <a:lstStyle/>
          <a:p>
            <a:r>
              <a:rPr lang="ru-RU" sz="4000" b="1" dirty="0"/>
              <a:t>Допустимые уровни шума, вибрации, ультра- и инфразвука, электрических и электромагнитных полей, ионизирующего излучения в помещениях.</a:t>
            </a:r>
            <a:endParaRPr lang="ru-RU" sz="4000" b="1" dirty="0"/>
          </a:p>
        </p:txBody>
      </p:sp>
    </p:spTree>
    <p:extLst>
      <p:ext uri="{BB962C8B-B14F-4D97-AF65-F5344CB8AC3E}">
        <p14:creationId xmlns:p14="http://schemas.microsoft.com/office/powerpoint/2010/main" val="953261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Ð ÐÐ¡Ð§ÐÐ¢Ð« ÐÐÐ¡ÐÐÐ¯Ð¦ÐÐ Ð ÐÐÐÐ«Ð¥ ÐÐÐÐÐ©ÐÐÐÐ¯Ð¥ Ñ Ð¿ÑÐ¸Ð¼ÐµÐ½ÐµÐ½Ð¸ÐµÐ¼ Ð¸Ð½ÑÐ¾Ð³ÑÐ°ÑÐ¸ÐºÐ° Ð´Ð»Ñ 55"/>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4" descr="Ð ÐÐ¡Ð§ÐÐ¢Ð« ÐÐÐ¡ÐÐÐ¯Ð¦ÐÐ Ð ÐÐÐÐ«Ð¥ ÐÐÐÐÐ©ÐÐÐÐ¯Ð¥ Ñ Ð¿ÑÐ¸Ð¼ÐµÐ½ÐµÐ½Ð¸ÐµÐ¼ Ð¸Ð½ÑÐ¾Ð³ÑÐ°ÑÐ¸ÐºÐ° Ð´Ð»Ñ 55"/>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Объект 1"/>
          <p:cNvSpPr>
            <a:spLocks noGrp="1"/>
          </p:cNvSpPr>
          <p:nvPr>
            <p:ph idx="1"/>
          </p:nvPr>
        </p:nvSpPr>
        <p:spPr/>
        <p:txBody>
          <a:bodyPr>
            <a:normAutofit fontScale="85000" lnSpcReduction="20000"/>
          </a:bodyPr>
          <a:lstStyle/>
          <a:p>
            <a:r>
              <a:rPr lang="ru-RU" b="1" dirty="0"/>
              <a:t>6.5. Допустимые уровни ионизирующего излучения</a:t>
            </a:r>
          </a:p>
          <a:p>
            <a:r>
              <a:rPr lang="ru-RU" dirty="0"/>
              <a:t>6.5.1. Мощность эффективной дозы гамма-излучения внутри зданий не должна превышать мощности дозы на открытой местности более чем на 0,2 </a:t>
            </a:r>
            <a:r>
              <a:rPr lang="ru-RU" dirty="0" err="1"/>
              <a:t>мкЗв</a:t>
            </a:r>
            <a:r>
              <a:rPr lang="ru-RU" dirty="0"/>
              <a:t>/час.</a:t>
            </a:r>
          </a:p>
          <a:p>
            <a:r>
              <a:rPr lang="ru-RU" dirty="0"/>
              <a:t>6.5.2. Среднегодовая эквивалентная равновесная объемная активность дочерних продуктов радона и </a:t>
            </a:r>
            <a:r>
              <a:rPr lang="ru-RU" dirty="0" err="1"/>
              <a:t>торона</a:t>
            </a:r>
            <a:r>
              <a:rPr lang="ru-RU" dirty="0"/>
              <a:t> в воздухе помещений ЭРОАRn+4,6ЭРОАTn не должна превышать 100 Бк/м3 для строящихся и реконструируемых зданий и 200 Бк/м3 для эксплуатируемых.</a:t>
            </a:r>
          </a:p>
          <a:p>
            <a:endParaRPr lang="ru-RU" dirty="0"/>
          </a:p>
        </p:txBody>
      </p:sp>
    </p:spTree>
    <p:extLst>
      <p:ext uri="{BB962C8B-B14F-4D97-AF65-F5344CB8AC3E}">
        <p14:creationId xmlns:p14="http://schemas.microsoft.com/office/powerpoint/2010/main" val="335190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476671"/>
            <a:ext cx="8352928" cy="4524315"/>
          </a:xfrm>
          <a:prstGeom prst="rect">
            <a:avLst/>
          </a:prstGeom>
        </p:spPr>
        <p:txBody>
          <a:bodyPr wrap="square">
            <a:spAutoFit/>
          </a:bodyPr>
          <a:lstStyle/>
          <a:p>
            <a:r>
              <a:rPr lang="ru-RU" dirty="0"/>
              <a:t>6.1. Допустимые уровни шума</a:t>
            </a:r>
          </a:p>
          <a:p>
            <a:r>
              <a:rPr lang="ru-RU" dirty="0"/>
              <a:t>6.1.1. Допустимые уровни шума, а также требования к их измерению в жилых помещениях должны соответствовать гигиеническим требованиям к уровням шума на рабочих местах, в помещениях жилых, общественных зданий и на территории жилой застройки.</a:t>
            </a:r>
          </a:p>
          <a:p>
            <a:r>
              <a:rPr lang="ru-RU" dirty="0"/>
              <a:t>6.1.2. Допустимые уровни звукового давления в октавных полосах частот, эквивалентных и максимальных уровней звука проникающего шума в помещения жилых зданий следует принимать по приложению 3 к настоящим санитарным правилам.</a:t>
            </a:r>
          </a:p>
          <a:p>
            <a:r>
              <a:rPr lang="ru-RU" dirty="0"/>
              <a:t>6.1.3. Допустимые уровни шума, создаваемого в помещениях зданий системами вентиляции и другим инженерным и технологическим оборудованием, установленным для жизнеобеспечения здания, следует принимать на 5 </a:t>
            </a:r>
            <a:r>
              <a:rPr lang="ru-RU" dirty="0" err="1"/>
              <a:t>дБА</a:t>
            </a:r>
            <a:r>
              <a:rPr lang="ru-RU" dirty="0"/>
              <a:t> ниже (поправка минус (-) 5 </a:t>
            </a:r>
            <a:r>
              <a:rPr lang="ru-RU" dirty="0" err="1"/>
              <a:t>дБА</a:t>
            </a:r>
            <a:r>
              <a:rPr lang="ru-RU" dirty="0"/>
              <a:t>), указанных в приложении 3 к настоящим санитарным правилам.</a:t>
            </a:r>
          </a:p>
        </p:txBody>
      </p:sp>
    </p:spTree>
    <p:extLst>
      <p:ext uri="{BB962C8B-B14F-4D97-AF65-F5344CB8AC3E}">
        <p14:creationId xmlns:p14="http://schemas.microsoft.com/office/powerpoint/2010/main" val="326756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39952" y="548680"/>
            <a:ext cx="4572000" cy="5078313"/>
          </a:xfrm>
          <a:prstGeom prst="rect">
            <a:avLst/>
          </a:prstGeom>
        </p:spPr>
        <p:txBody>
          <a:bodyPr>
            <a:spAutoFit/>
          </a:bodyPr>
          <a:lstStyle/>
          <a:p>
            <a:r>
              <a:rPr lang="ru-RU" dirty="0"/>
              <a:t>6.1.5. Для жилых зданий, окна которых выходят на магистрали, при уровне шума выше предельно допустимого уровня, необходимо предусматривать </a:t>
            </a:r>
            <a:r>
              <a:rPr lang="ru-RU" dirty="0" err="1"/>
              <a:t>шумозащитные</a:t>
            </a:r>
            <a:r>
              <a:rPr lang="ru-RU" dirty="0"/>
              <a:t> меры.</a:t>
            </a:r>
          </a:p>
          <a:p>
            <a:r>
              <a:rPr lang="ru-RU" dirty="0"/>
              <a:t>6.1.6. Уровни шума при эксплуатации инженерного и технологического оборудования, установленных в помещениях общественного назначения (торговое, холодильное оборудование, звуковоспроизводящая аппаратура) не должны превышать предельно допустимые уровни шума и вибрации, установленные для жилых помещений.</a:t>
            </a:r>
          </a:p>
        </p:txBody>
      </p:sp>
    </p:spTree>
    <p:extLst>
      <p:ext uri="{BB962C8B-B14F-4D97-AF65-F5344CB8AC3E}">
        <p14:creationId xmlns:p14="http://schemas.microsoft.com/office/powerpoint/2010/main" val="1265307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174105"/>
            <a:ext cx="8229600" cy="4921895"/>
          </a:xfrm>
        </p:spPr>
        <p:txBody>
          <a:bodyPr>
            <a:normAutofit/>
          </a:bodyPr>
          <a:lstStyle/>
          <a:p>
            <a:pPr marL="0" indent="0">
              <a:buNone/>
            </a:pPr>
            <a:r>
              <a:rPr lang="ru-RU" dirty="0"/>
              <a:t/>
            </a:r>
            <a:br>
              <a:rPr lang="ru-RU" dirty="0"/>
            </a:br>
            <a:endParaRPr lang="ru-RU" dirty="0"/>
          </a:p>
        </p:txBody>
      </p:sp>
      <p:pic>
        <p:nvPicPr>
          <p:cNvPr id="1026" name="Picture 2" descr="Характеристики освещения и световой среды"/>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4150" y="182563"/>
            <a:ext cx="676275" cy="4191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72252" y="392113"/>
            <a:ext cx="7608173" cy="584775"/>
          </a:xfrm>
          <a:prstGeom prst="rect">
            <a:avLst/>
          </a:prstGeom>
        </p:spPr>
        <p:txBody>
          <a:bodyPr wrap="none">
            <a:spAutoFit/>
          </a:bodyPr>
          <a:lstStyle/>
          <a:p>
            <a:r>
              <a:rPr lang="ru-RU" sz="3200" dirty="0"/>
              <a:t>6.2. Допустимые уровни вибрации</a:t>
            </a:r>
            <a:endParaRPr lang="ru-RU" sz="3200" dirty="0"/>
          </a:p>
        </p:txBody>
      </p:sp>
      <p:sp>
        <p:nvSpPr>
          <p:cNvPr id="5" name="Прямоугольник 4"/>
          <p:cNvSpPr/>
          <p:nvPr/>
        </p:nvSpPr>
        <p:spPr>
          <a:xfrm>
            <a:off x="179512" y="948690"/>
            <a:ext cx="8659937" cy="6001643"/>
          </a:xfrm>
          <a:prstGeom prst="rect">
            <a:avLst/>
          </a:prstGeom>
        </p:spPr>
        <p:txBody>
          <a:bodyPr wrap="square">
            <a:spAutoFit/>
          </a:bodyPr>
          <a:lstStyle/>
          <a:p>
            <a:r>
              <a:rPr lang="ru-RU" sz="1700" b="1" dirty="0">
                <a:solidFill>
                  <a:srgbClr val="FF0000"/>
                </a:solidFill>
              </a:rPr>
              <a:t>6.2.1. Допустимые уровни вибрации, а также требования к их измерению в жилых помещениях должны отвечать гигиеническим требованиям к уровням производственной вибрации, вибрации в помещениях жилых и общественных зданий.</a:t>
            </a:r>
          </a:p>
          <a:p>
            <a:r>
              <a:rPr lang="ru-RU" sz="1700" b="1" dirty="0"/>
              <a:t>6.2.2. При измерении непостоянных вибраций (уровни </a:t>
            </a:r>
            <a:r>
              <a:rPr lang="ru-RU" sz="1700" b="1" dirty="0" err="1"/>
              <a:t>виброскорости</a:t>
            </a:r>
            <a:r>
              <a:rPr lang="ru-RU" sz="1700" b="1" dirty="0"/>
              <a:t> и </a:t>
            </a:r>
            <a:r>
              <a:rPr lang="ru-RU" sz="1700" b="1" dirty="0" err="1"/>
              <a:t>виброускорения</a:t>
            </a:r>
            <a:r>
              <a:rPr lang="ru-RU" sz="1700" b="1" dirty="0"/>
              <a:t> у которых при измерении прибором на характеристиках "Медленно" и "Лин" или коррекции "К" за 10-минутный период меняется более чем на 6 дБ) следует определять эквивалентные корректированные значения </a:t>
            </a:r>
            <a:r>
              <a:rPr lang="ru-RU" sz="1700" b="1" dirty="0" err="1"/>
              <a:t>виброскорости</a:t>
            </a:r>
            <a:r>
              <a:rPr lang="ru-RU" sz="1700" b="1" dirty="0"/>
              <a:t>, </a:t>
            </a:r>
            <a:r>
              <a:rPr lang="ru-RU" sz="1700" b="1" dirty="0" err="1"/>
              <a:t>виброускорения</a:t>
            </a:r>
            <a:r>
              <a:rPr lang="ru-RU" sz="1700" b="1" dirty="0"/>
              <a:t> или их логарифмических уровней. При этом максимальные значения измеряемых уровней вибрации не должны превышать допустимые более чем на 10 дБ.</a:t>
            </a:r>
          </a:p>
          <a:p>
            <a:r>
              <a:rPr lang="ru-RU" sz="1700" i="1" dirty="0">
                <a:solidFill>
                  <a:srgbClr val="002060"/>
                </a:solidFill>
              </a:rPr>
              <a:t>6.2.3. В помещениях жилых домов уровни вибрации от внутренних и внешних источников не должны превышать величин, указанных в приложении 4 к настоящим санитарным правилам.</a:t>
            </a:r>
          </a:p>
          <a:p>
            <a:r>
              <a:rPr lang="ru-RU" sz="1700" i="1" dirty="0">
                <a:solidFill>
                  <a:srgbClr val="002060"/>
                </a:solidFill>
              </a:rPr>
              <a:t>6.2.4. В дневное время в помещениях допустимо превышение уровней вибрации на 5 дБ.</a:t>
            </a:r>
          </a:p>
          <a:p>
            <a:r>
              <a:rPr lang="ru-RU" sz="1700" b="1" dirty="0"/>
              <a:t>6.2.5. Для непостоянной вибрации к допустимым значениям уровней, приведенным в таблице, вводится поправка минус (-) 10 дБ, а абсолютные значения </a:t>
            </a:r>
            <a:r>
              <a:rPr lang="ru-RU" sz="1700" b="1" dirty="0" err="1"/>
              <a:t>виброскорости</a:t>
            </a:r>
            <a:r>
              <a:rPr lang="ru-RU" sz="1700" b="1" dirty="0"/>
              <a:t> и </a:t>
            </a:r>
            <a:r>
              <a:rPr lang="ru-RU" sz="1700" b="1" dirty="0" err="1"/>
              <a:t>виброускорения</a:t>
            </a:r>
            <a:r>
              <a:rPr lang="ru-RU" sz="1700" b="1" dirty="0"/>
              <a:t> умножаются на 0,32.</a:t>
            </a:r>
          </a:p>
        </p:txBody>
      </p:sp>
    </p:spTree>
    <p:extLst>
      <p:ext uri="{BB962C8B-B14F-4D97-AF65-F5344CB8AC3E}">
        <p14:creationId xmlns:p14="http://schemas.microsoft.com/office/powerpoint/2010/main" val="3977088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764704"/>
            <a:ext cx="6750496" cy="5878532"/>
          </a:xfrm>
          <a:prstGeom prst="rect">
            <a:avLst/>
          </a:prstGeom>
        </p:spPr>
        <p:txBody>
          <a:bodyPr wrap="square">
            <a:spAutoFit/>
          </a:bodyPr>
          <a:lstStyle/>
          <a:p>
            <a:r>
              <a:rPr lang="ru-RU" b="1" dirty="0"/>
              <a:t>6.3. Допустимые уровни ультразвука и инфразвука</a:t>
            </a:r>
          </a:p>
          <a:p>
            <a:r>
              <a:rPr lang="ru-RU" sz="2000" dirty="0"/>
              <a:t>6.3.1. Допустимые уровни ультразвука, а также требования к их измерению в жилых помещениях регламентируются действующими гигиеническими требованиями при работах с источниками воздушного и контактного ультразвука промышленного, медицинского и бытового назначения.</a:t>
            </a:r>
          </a:p>
          <a:p>
            <a:r>
              <a:rPr lang="ru-RU" sz="2000" dirty="0"/>
              <a:t>6.3.2. Допустимыми уровнями постоянного инфразвука являются уровни звукового давления в октавных полосах со среднегеометрическими частотами 2, 4, 8, 16 Гц.</a:t>
            </a:r>
          </a:p>
          <a:p>
            <a:r>
              <a:rPr lang="ru-RU" sz="2000" dirty="0"/>
              <a:t>6.3.3. Допустимые уровни инфразвука для жилых зданий и на территории жилой застройки приведены в приложении 5 к настоящим санитарным правилам.</a:t>
            </a:r>
          </a:p>
          <a:p>
            <a:r>
              <a:rPr lang="ru-RU" sz="2000" dirty="0"/>
              <a:t/>
            </a:r>
            <a:br>
              <a:rPr lang="ru-RU" sz="2000" dirty="0"/>
            </a:br>
            <a:endParaRPr lang="ru-RU" sz="2000" dirty="0"/>
          </a:p>
        </p:txBody>
      </p:sp>
    </p:spTree>
    <p:extLst>
      <p:ext uri="{BB962C8B-B14F-4D97-AF65-F5344CB8AC3E}">
        <p14:creationId xmlns:p14="http://schemas.microsoft.com/office/powerpoint/2010/main" val="383709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619672" y="404664"/>
            <a:ext cx="7632848" cy="830997"/>
          </a:xfrm>
          <a:prstGeom prst="rect">
            <a:avLst/>
          </a:prstGeom>
        </p:spPr>
        <p:txBody>
          <a:bodyPr wrap="square">
            <a:spAutoFit/>
          </a:bodyPr>
          <a:lstStyle/>
          <a:p>
            <a:r>
              <a:rPr lang="ru-RU" sz="2400" b="1" dirty="0"/>
              <a:t>6.4. Допустимые уровни электромагнитного излучения</a:t>
            </a:r>
            <a:endParaRPr lang="ru-RU" sz="2400" b="1" dirty="0"/>
          </a:p>
        </p:txBody>
      </p:sp>
      <p:sp>
        <p:nvSpPr>
          <p:cNvPr id="4" name="Прямоугольник 3"/>
          <p:cNvSpPr/>
          <p:nvPr/>
        </p:nvSpPr>
        <p:spPr>
          <a:xfrm>
            <a:off x="395536" y="1166843"/>
            <a:ext cx="8280920" cy="2585323"/>
          </a:xfrm>
          <a:prstGeom prst="rect">
            <a:avLst/>
          </a:prstGeom>
        </p:spPr>
        <p:txBody>
          <a:bodyPr wrap="square">
            <a:spAutoFit/>
          </a:bodyPr>
          <a:lstStyle/>
          <a:p>
            <a:r>
              <a:rPr lang="ru-RU" dirty="0"/>
              <a:t>6.4.1. Допустимые уровни электромагнитного излучения радиочастотного диапазона (30 кГц - 300 ГГц)</a:t>
            </a:r>
          </a:p>
          <a:p>
            <a:r>
              <a:rPr lang="ru-RU" dirty="0"/>
              <a:t>6.4.1.1. Интенсивность электромагнитного излучения радиочастотного диапазона (далее - ЭМИ РЧ) в жилых помещениях, включая балконы и лоджии (в том числе прерывистое и вторичное излучение) от стационарных передающих радиотехнических объектов, не должна превышать значения, приведенные в Приложении 6 к настоящим санитарным правилам.</a:t>
            </a:r>
          </a:p>
        </p:txBody>
      </p:sp>
    </p:spTree>
    <p:extLst>
      <p:ext uri="{BB962C8B-B14F-4D97-AF65-F5344CB8AC3E}">
        <p14:creationId xmlns:p14="http://schemas.microsoft.com/office/powerpoint/2010/main" val="166399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descr="ÐÐ¸Ð´Ñ Ð¾ÑÐ²ÐµÑÐµÐ½Ð¸Ñ Ð¿Ð¾ Ð½Ð°Ð·Ð½Ð°ÑÐµÐ½Ð¸Ñ Ð¸ Ð¸ÑÑÐ¾ÑÐ½Ð¸ÐºÑ ÑÐ²ÐµÑÐ°"/>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4" descr="ÐÐ¸Ð´Ñ Ð¾ÑÐ²ÐµÑÐµÐ½Ð¸Ñ Ð¿Ð¾ Ð½Ð°Ð·Ð½Ð°ÑÐµÐ½Ð¸Ñ Ð¸ Ð¸ÑÑÐ¾ÑÐ½Ð¸ÐºÑ ÑÐ²ÐµÑÐ°"/>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6" descr="ÐÐ¸Ð´Ñ Ð¾ÑÐ²ÐµÑÐµÐ½Ð¸Ñ Ð¿Ð¾ Ð½Ð°Ð·Ð½Ð°ÑÐµÐ½Ð¸Ñ Ð¸ Ð¸ÑÑÐ¾ÑÐ½Ð¸ÐºÑ ÑÐ²ÐµÑÐ°"/>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8" descr="ÐÐ¸Ð´Ñ Ð¾ÑÐ²ÐµÑÐµÐ½Ð¸Ñ Ð¿Ð¾ Ð½Ð°Ð·Ð½Ð°ÑÐµÐ½Ð¸Ñ Ð¸ Ð¸ÑÑÐ¾ÑÐ½Ð¸ÐºÑ ÑÐ²ÐµÑÐ°"/>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10" descr="ÐÐ¸Ð´Ñ Ð¾ÑÐ²ÐµÑÐµÐ½Ð¸Ñ Ð¿Ð¾ Ð½Ð°Ð·Ð½Ð°ÑÐµÐ½Ð¸Ñ Ð¸ Ð¸ÑÑÐ¾ÑÐ½Ð¸ÐºÑ ÑÐ²ÐµÑÐ°"/>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765175" y="354716"/>
            <a:ext cx="7440761" cy="5909310"/>
          </a:xfrm>
          <a:prstGeom prst="rect">
            <a:avLst/>
          </a:prstGeom>
        </p:spPr>
        <p:txBody>
          <a:bodyPr wrap="square">
            <a:spAutoFit/>
          </a:bodyPr>
          <a:lstStyle/>
          <a:p>
            <a:r>
              <a:rPr lang="ru-RU" dirty="0"/>
              <a:t>6.4.1.3. При установке антенн передающих радиотехнических объектов на жилых зданиях интенсивность ЭМИ РЧ непосредственно на крышах жилых зданий может превышать допустимые уровни, установленные для населения, при условии недопущения пребывания лиц, профессионально не связанных с воздействием ЭМИ РЧ на крышах при работающих передатчиках. На крышах, где установлены передающие антенны, должна иметься соответствующая маркировка с обозначением границы, где пребывание людей при работающих передатчиках запрещено.</a:t>
            </a:r>
          </a:p>
          <a:p>
            <a:r>
              <a:rPr lang="ru-RU" dirty="0"/>
              <a:t>6.4.1.4. Измерения уровня излучения следует производить при условии работы источника ЭМИ на полной мощности в точках помещения, наиболее приближенных к источнику (на балконах, лоджиях, у окон), а также у металлических изделий, находящихся в помещениях, которые могут являться пассивными ретрансляторами ЭМИ и при полностью отключенных изделиях бытовой техники, являющихся источниками ЭМИ РЧ. Минимальное расстояние до металлических предметов определяется инструкцией по эксплуатации средства измерения.</a:t>
            </a:r>
          </a:p>
        </p:txBody>
      </p:sp>
    </p:spTree>
    <p:extLst>
      <p:ext uri="{BB962C8B-B14F-4D97-AF65-F5344CB8AC3E}">
        <p14:creationId xmlns:p14="http://schemas.microsoft.com/office/powerpoint/2010/main" val="564312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836712"/>
            <a:ext cx="6543829" cy="4886357"/>
          </a:xfrm>
        </p:spPr>
        <p:txBody>
          <a:bodyPr>
            <a:normAutofit/>
          </a:bodyPr>
          <a:lstStyle/>
          <a:p>
            <a:endParaRPr lang="ru-RU" sz="2800" dirty="0"/>
          </a:p>
          <a:p>
            <a:endParaRPr lang="ru-RU" dirty="0"/>
          </a:p>
        </p:txBody>
      </p:sp>
      <p:sp>
        <p:nvSpPr>
          <p:cNvPr id="2" name="Прямоугольник 1"/>
          <p:cNvSpPr/>
          <p:nvPr/>
        </p:nvSpPr>
        <p:spPr>
          <a:xfrm>
            <a:off x="899592" y="404664"/>
            <a:ext cx="7704856" cy="6186309"/>
          </a:xfrm>
          <a:prstGeom prst="rect">
            <a:avLst/>
          </a:prstGeom>
        </p:spPr>
        <p:txBody>
          <a:bodyPr wrap="square">
            <a:spAutoFit/>
          </a:bodyPr>
          <a:lstStyle/>
          <a:p>
            <a:r>
              <a:rPr lang="ru-RU" dirty="0"/>
              <a:t>Измерения ЭМИ РЧ в жилых помещениях от внешних источников целесообразно проводить при открытых окнах.</a:t>
            </a:r>
          </a:p>
          <a:p>
            <a:r>
              <a:rPr lang="ru-RU" dirty="0"/>
              <a:t>6.4.1.5. Требования настоящих санитарных правил не распространяются на электромагнитное воздействие случайного характера, а также создаваемое передвижными передающими радиотехническими объектами.</a:t>
            </a:r>
          </a:p>
          <a:p>
            <a:r>
              <a:rPr lang="ru-RU" dirty="0"/>
              <a:t>6.4.1.6. Размещение всех передающих радиотехнических объектов, расположенных на жилых зданиях, в том числе и радиолюбительских радиостанций и радиостанций, работающих в диапазоне 27 МГц, производится в соответствии с гигиеническими требованиями к размещению и эксплуатации сухопутной подвижной радиосвязи.</a:t>
            </a:r>
          </a:p>
          <a:p>
            <a:r>
              <a:rPr lang="ru-RU" dirty="0"/>
              <a:t>6.4.2. Допустимые уровни электромагнитного излучения промышленной частоты 50 Гц</a:t>
            </a:r>
          </a:p>
          <a:p>
            <a:r>
              <a:rPr lang="ru-RU" dirty="0"/>
              <a:t>6.4.2.1. Напряженность электрического поля промышленной частоты 50 Гц в жилых помещениях на расстоянии от 0,2 м от стен и окон и на высоте 0,5-1,8 м от пола не должна превышать 0,5 </a:t>
            </a:r>
            <a:r>
              <a:rPr lang="ru-RU" dirty="0" err="1"/>
              <a:t>кВ</a:t>
            </a:r>
            <a:r>
              <a:rPr lang="ru-RU" dirty="0"/>
              <a:t>/м.</a:t>
            </a:r>
          </a:p>
          <a:p>
            <a:r>
              <a:rPr lang="ru-RU" dirty="0"/>
              <a:t>6.4.2.2. Индукция магнитного поля промышленной частоты 50 Гц в жилых помещениях на расстоянии от 0,2 м от стен и окон и на высоте 0,5-1,5 м от пола и не должна превышать 5 </a:t>
            </a:r>
            <a:r>
              <a:rPr lang="ru-RU" dirty="0" err="1"/>
              <a:t>мкТл</a:t>
            </a:r>
            <a:r>
              <a:rPr lang="ru-RU" dirty="0"/>
              <a:t> (4 А/м).</a:t>
            </a:r>
          </a:p>
        </p:txBody>
      </p:sp>
    </p:spTree>
    <p:extLst>
      <p:ext uri="{BB962C8B-B14F-4D97-AF65-F5344CB8AC3E}">
        <p14:creationId xmlns:p14="http://schemas.microsoft.com/office/powerpoint/2010/main" val="2852281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3284984"/>
            <a:ext cx="7704856" cy="3416320"/>
          </a:xfrm>
          <a:prstGeom prst="rect">
            <a:avLst/>
          </a:prstGeom>
        </p:spPr>
        <p:txBody>
          <a:bodyPr wrap="square">
            <a:spAutoFit/>
          </a:bodyPr>
          <a:lstStyle/>
          <a:p>
            <a:r>
              <a:rPr lang="ru-RU" dirty="0"/>
              <a:t>6.4.2.3. Электрическое и магнитное поля промышленной частоты 50 Гц в жилых помещениях оцениваются при полностью отключенных изделиях бытовой техники, включая устройства местного освещения. Электрическое поле оценивается при полностью выключенном общем освещении, а магнитное поле - при полностью включенном общем освещении.</a:t>
            </a:r>
          </a:p>
          <a:p>
            <a:r>
              <a:rPr lang="ru-RU" dirty="0"/>
              <a:t>6.4.2.4. Напряженность электрического поля промышленной частоты 50 Гц на территории жилой застройки от воздушных линий электропередачи переменного тока и других объектов не должна превышать 1 </a:t>
            </a:r>
            <a:r>
              <a:rPr lang="ru-RU" dirty="0" err="1"/>
              <a:t>кВ</a:t>
            </a:r>
            <a:r>
              <a:rPr lang="ru-RU" dirty="0"/>
              <a:t>/м на высоте 1,8 м от поверхности земли.</a:t>
            </a:r>
          </a:p>
        </p:txBody>
      </p:sp>
    </p:spTree>
    <p:extLst>
      <p:ext uri="{BB962C8B-B14F-4D97-AF65-F5344CB8AC3E}">
        <p14:creationId xmlns:p14="http://schemas.microsoft.com/office/powerpoint/2010/main" val="3511273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223</TotalTime>
  <Words>992</Words>
  <Application>Microsoft Office PowerPoint</Application>
  <PresentationFormat>Экран (4:3)</PresentationFormat>
  <Paragraphs>37</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Аспект</vt:lpstr>
      <vt:lpst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Микроклимат помещений и здоровье человека. Терморегуляция организма человека. Влияние различных микроклиматов на организм человека.</dc:title>
  <dc:creator>Дима Князев</dc:creator>
  <cp:lastModifiedBy>Дмитрий</cp:lastModifiedBy>
  <cp:revision>21</cp:revision>
  <dcterms:created xsi:type="dcterms:W3CDTF">2023-01-03T13:13:53Z</dcterms:created>
  <dcterms:modified xsi:type="dcterms:W3CDTF">2023-01-24T08:53:46Z</dcterms:modified>
</cp:coreProperties>
</file>