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5" r:id="rId10"/>
    <p:sldId id="268" r:id="rId11"/>
    <p:sldId id="266" r:id="rId12"/>
    <p:sldId id="269" r:id="rId13"/>
    <p:sldId id="270" r:id="rId14"/>
    <p:sldId id="267" r:id="rId15"/>
    <p:sldId id="272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/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/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Оксиды, кислоты, основания, соли.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свойства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0166" y="3286124"/>
            <a:ext cx="157163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071802" y="3643314"/>
            <a:ext cx="714380" cy="241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714877" y="3714355"/>
            <a:ext cx="414340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786182" y="1643050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786182" y="307181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86182" y="4214818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86182" y="1357298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металл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расположенный в ряду напряжений до водорода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86446" y="1428736"/>
            <a:ext cx="16430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Соль +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ru-RU" dirty="0"/>
              <a:t> </a:t>
            </a:r>
            <a:r>
              <a:rPr lang="ru-RU" dirty="0">
                <a:latin typeface="Century Schoolbook"/>
              </a:rPr>
              <a:t>↑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857620" y="2714620"/>
            <a:ext cx="17145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оксид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(основный,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амфотерный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57884" y="2786058"/>
            <a:ext cx="171451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Соль +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857620" y="3857628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основание (растворимое, нерастворимое)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857884" y="5357803"/>
            <a:ext cx="300039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соль + Новая кислота (возможно ее разложение на оксид и воду)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3786182" y="5786454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57620" y="5429264"/>
            <a:ext cx="2143140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соль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(слабой кислоты)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57884" y="4000504"/>
            <a:ext cx="171451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Соль +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Специфические свойства 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(</a:t>
            </a:r>
            <a:r>
              <a:rPr lang="ru-RU" sz="3200" b="0" baseline="-25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0" baseline="-25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1714488"/>
            <a:ext cx="178595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429256" y="1928802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14744" y="2571744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2714612" y="2571744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143504" y="2571744"/>
            <a:ext cx="100013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3679819" y="3250405"/>
            <a:ext cx="135652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29256" y="1643050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взаимодействует на холоде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3768" y="1643050"/>
            <a:ext cx="164307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Al, Fe, Cr, Ni, </a:t>
            </a:r>
            <a:r>
              <a:rPr lang="en-US" dirty="0" err="1"/>
              <a:t>Pb</a:t>
            </a:r>
            <a:r>
              <a:rPr lang="en-US" dirty="0"/>
              <a:t>, Au, Pt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500694" y="2428868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Cu-Au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15074" y="3357563"/>
            <a:ext cx="2357454" cy="6429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 </a:t>
            </a:r>
            <a:r>
              <a:rPr lang="en-US" dirty="0"/>
              <a:t>S</a:t>
            </a:r>
            <a:r>
              <a:rPr lang="en-US" baseline="30000" dirty="0"/>
              <a:t>+4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>
                <a:latin typeface="Century Schoolbook"/>
              </a:rPr>
              <a:t>↑</a:t>
            </a:r>
            <a:endParaRPr lang="ru-RU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3714744" y="2928934"/>
            <a:ext cx="1428760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57554" y="4000504"/>
            <a:ext cx="235745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 либо </a:t>
            </a:r>
            <a:r>
              <a:rPr lang="en-US" dirty="0"/>
              <a:t>S, S</a:t>
            </a:r>
            <a:r>
              <a:rPr lang="en-US" baseline="30000" dirty="0"/>
              <a:t>+4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>
                <a:latin typeface="Century Schoolbook"/>
              </a:rPr>
              <a:t>↑, H</a:t>
            </a:r>
            <a:r>
              <a:rPr lang="en-US" baseline="-25000" dirty="0">
                <a:latin typeface="Century Schoolbook"/>
              </a:rPr>
              <a:t>2</a:t>
            </a:r>
            <a:r>
              <a:rPr lang="en-US" dirty="0">
                <a:latin typeface="Century Schoolbook"/>
              </a:rPr>
              <a:t>S</a:t>
            </a:r>
            <a:r>
              <a:rPr lang="en-US" baseline="30000" dirty="0">
                <a:latin typeface="Century Schoolbook"/>
              </a:rPr>
              <a:t>-2</a:t>
            </a:r>
            <a:r>
              <a:rPr lang="en-US" dirty="0">
                <a:latin typeface="Century Schoolbook"/>
              </a:rPr>
              <a:t>↑</a:t>
            </a:r>
            <a:endParaRPr lang="ru-RU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1785918" y="250030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- Al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2910" y="3500438"/>
            <a:ext cx="235745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</a:t>
            </a:r>
            <a:r>
              <a:rPr lang="en-US" dirty="0"/>
              <a:t> </a:t>
            </a:r>
            <a:r>
              <a:rPr lang="en-US" dirty="0">
                <a:latin typeface="Century Schoolbook"/>
              </a:rPr>
              <a:t>H</a:t>
            </a:r>
            <a:r>
              <a:rPr lang="en-US" baseline="-25000" dirty="0">
                <a:latin typeface="Century Schoolbook"/>
              </a:rPr>
              <a:t>2</a:t>
            </a:r>
            <a:r>
              <a:rPr lang="en-US" dirty="0">
                <a:latin typeface="Century Schoolbook"/>
              </a:rPr>
              <a:t>S</a:t>
            </a:r>
            <a:r>
              <a:rPr lang="en-US" baseline="30000" dirty="0">
                <a:latin typeface="Century Schoolbook"/>
              </a:rPr>
              <a:t>-2</a:t>
            </a:r>
            <a:r>
              <a:rPr lang="en-US" dirty="0">
                <a:latin typeface="Century Schoolbook"/>
              </a:rPr>
              <a:t>↑</a:t>
            </a:r>
            <a:endParaRPr lang="ru-RU" baseline="-25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Специфические свойства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(</a:t>
            </a:r>
            <a:r>
              <a:rPr lang="ru-RU" sz="3200" b="0" baseline="-25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0" baseline="-25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1714488"/>
            <a:ext cx="178595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429256" y="1928802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14744" y="2571744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2714612" y="2571744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143504" y="2571744"/>
            <a:ext cx="100013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3679819" y="3250405"/>
            <a:ext cx="135652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29256" y="1643050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взаимодействует на холоде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3768" y="1643050"/>
            <a:ext cx="164307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Al, Fe, Cr, </a:t>
            </a:r>
            <a:r>
              <a:rPr lang="en-US" dirty="0" err="1"/>
              <a:t>Ni,Au</a:t>
            </a:r>
            <a:r>
              <a:rPr lang="en-US" dirty="0"/>
              <a:t>, Pt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500694" y="2428868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Cu-Au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15074" y="3357563"/>
            <a:ext cx="2357454" cy="6429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 </a:t>
            </a:r>
            <a:r>
              <a:rPr lang="en-US" dirty="0"/>
              <a:t>N</a:t>
            </a:r>
            <a:r>
              <a:rPr lang="en-US" baseline="72000" dirty="0"/>
              <a:t>+4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>
                <a:latin typeface="Century Schoolbook"/>
              </a:rPr>
              <a:t>↑</a:t>
            </a:r>
            <a:endParaRPr lang="ru-RU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3714744" y="2928934"/>
            <a:ext cx="1428760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57554" y="4000504"/>
            <a:ext cx="235745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 либо</a:t>
            </a:r>
            <a:endParaRPr lang="en-US" dirty="0"/>
          </a:p>
          <a:p>
            <a:r>
              <a:rPr lang="ru-RU" dirty="0"/>
              <a:t> </a:t>
            </a:r>
            <a:r>
              <a:rPr lang="en-US" dirty="0"/>
              <a:t>N</a:t>
            </a:r>
            <a:r>
              <a:rPr lang="en-US" baseline="70000" dirty="0"/>
              <a:t>+2</a:t>
            </a:r>
            <a:r>
              <a:rPr lang="en-US" dirty="0"/>
              <a:t>O</a:t>
            </a:r>
            <a:r>
              <a:rPr lang="ru-RU" dirty="0" err="1">
                <a:latin typeface="Century Schoolbook"/>
              </a:rPr>
              <a:t>↑</a:t>
            </a:r>
            <a:r>
              <a:rPr lang="ru-RU" dirty="0" err="1"/>
              <a:t>или</a:t>
            </a:r>
            <a:r>
              <a:rPr lang="ru-RU" dirty="0"/>
              <a:t> </a:t>
            </a:r>
            <a:r>
              <a:rPr lang="en-US" dirty="0"/>
              <a:t>N</a:t>
            </a:r>
            <a:r>
              <a:rPr lang="en-US" baseline="72000" dirty="0"/>
              <a:t>+4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>
                <a:latin typeface="Century Schoolbook"/>
              </a:rPr>
              <a:t>↑</a:t>
            </a:r>
            <a:endParaRPr lang="ru-RU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1785918" y="250030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- Al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2910" y="3500438"/>
            <a:ext cx="235745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</a:t>
            </a:r>
            <a:r>
              <a:rPr lang="en-US" dirty="0"/>
              <a:t> </a:t>
            </a:r>
            <a:r>
              <a:rPr lang="en-US" dirty="0">
                <a:latin typeface="Century Schoolbook"/>
              </a:rPr>
              <a:t>N</a:t>
            </a:r>
            <a:r>
              <a:rPr lang="en-US" baseline="52000" dirty="0">
                <a:latin typeface="Century Schoolbook"/>
              </a:rPr>
              <a:t>+2</a:t>
            </a:r>
            <a:r>
              <a:rPr lang="en-US" dirty="0">
                <a:latin typeface="Century Schoolbook"/>
              </a:rPr>
              <a:t>O↑</a:t>
            </a:r>
            <a:endParaRPr lang="ru-RU" baseline="-2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Специфические свойства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(</a:t>
            </a:r>
            <a:r>
              <a:rPr lang="ru-RU" sz="3200" b="0" baseline="-25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3200" b="0" baseline="-25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0" baseline="-25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1714488"/>
            <a:ext cx="178595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429256" y="1928802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14744" y="2571744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 flipV="1">
            <a:off x="2714612" y="2571744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143504" y="2571744"/>
            <a:ext cx="100013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3679819" y="3250405"/>
            <a:ext cx="135652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29256" y="1643050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взаимодействует на холоде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3768" y="1643050"/>
            <a:ext cx="16430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Au, Pt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500694" y="2428868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Cu-Au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15074" y="3357563"/>
            <a:ext cx="2357454" cy="6429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 </a:t>
            </a:r>
            <a:r>
              <a:rPr lang="en-US" dirty="0"/>
              <a:t>N</a:t>
            </a:r>
            <a:r>
              <a:rPr lang="en-US" baseline="72000" dirty="0"/>
              <a:t>+4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>
                <a:latin typeface="Century Schoolbook"/>
              </a:rPr>
              <a:t>↑</a:t>
            </a:r>
            <a:endParaRPr lang="ru-RU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3714744" y="2928934"/>
            <a:ext cx="1428760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57554" y="4000504"/>
            <a:ext cx="235745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 либо</a:t>
            </a:r>
            <a:endParaRPr lang="en-US" dirty="0"/>
          </a:p>
          <a:p>
            <a:r>
              <a:rPr lang="ru-RU" dirty="0"/>
              <a:t> </a:t>
            </a:r>
            <a:r>
              <a:rPr lang="en-US" dirty="0"/>
              <a:t>NO</a:t>
            </a:r>
            <a:r>
              <a:rPr lang="ru-RU" dirty="0">
                <a:latin typeface="Century Schoolbook"/>
              </a:rPr>
              <a:t>↑, либо</a:t>
            </a:r>
            <a:r>
              <a:rPr lang="ru-RU" dirty="0"/>
              <a:t>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dirty="0">
                <a:latin typeface="Century Schoolbook"/>
              </a:rPr>
              <a:t>↑</a:t>
            </a:r>
            <a:r>
              <a:rPr lang="ru-RU" dirty="0">
                <a:latin typeface="Century Schoolbook"/>
              </a:rPr>
              <a:t>, либо </a:t>
            </a:r>
            <a:r>
              <a:rPr lang="en-US" dirty="0">
                <a:latin typeface="Century Schoolbook"/>
              </a:rPr>
              <a:t>NH</a:t>
            </a:r>
            <a:r>
              <a:rPr lang="en-US" baseline="-25000" dirty="0">
                <a:latin typeface="Century Schoolbook"/>
              </a:rPr>
              <a:t>3  </a:t>
            </a:r>
            <a:r>
              <a:rPr lang="en-US" dirty="0">
                <a:latin typeface="Century Schoolbook"/>
              </a:rPr>
              <a:t>↑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785918" y="250030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Металлы от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- Al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7158" y="3429000"/>
            <a:ext cx="2286016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Продукты </a:t>
            </a:r>
            <a:endParaRPr lang="en-US" dirty="0"/>
          </a:p>
          <a:p>
            <a:r>
              <a:rPr lang="ru-RU" dirty="0"/>
              <a:t>соль, вода,</a:t>
            </a:r>
            <a:r>
              <a:rPr lang="en-US" dirty="0"/>
              <a:t> </a:t>
            </a:r>
            <a:r>
              <a:rPr lang="en-US" dirty="0">
                <a:latin typeface="Century Schoolbook"/>
              </a:rPr>
              <a:t>NH</a:t>
            </a:r>
            <a:r>
              <a:rPr lang="en-US" baseline="-25000" dirty="0">
                <a:latin typeface="Century Schoolbook"/>
              </a:rPr>
              <a:t>3</a:t>
            </a:r>
            <a:r>
              <a:rPr lang="en-US" dirty="0">
                <a:latin typeface="Century Schoolbook"/>
              </a:rPr>
              <a:t>↑(NH</a:t>
            </a:r>
            <a:r>
              <a:rPr lang="en-US" baseline="-25000" dirty="0">
                <a:latin typeface="Century Schoolbook"/>
              </a:rPr>
              <a:t>4</a:t>
            </a:r>
            <a:r>
              <a:rPr lang="en-US" dirty="0">
                <a:latin typeface="Century Schoolbook"/>
              </a:rPr>
              <a:t>NO</a:t>
            </a:r>
            <a:r>
              <a:rPr lang="en-US" baseline="-25000" dirty="0">
                <a:latin typeface="Century Schoolbook"/>
              </a:rPr>
              <a:t>3</a:t>
            </a:r>
            <a:r>
              <a:rPr lang="en-US" dirty="0">
                <a:latin typeface="Century Schoolbook"/>
              </a:rPr>
              <a:t>)</a:t>
            </a:r>
            <a:endParaRPr lang="ru-RU" baseline="-25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3654428"/>
          </a:xfrm>
        </p:spPr>
        <p:txBody>
          <a:bodyPr>
            <a:normAutofit/>
          </a:bodyPr>
          <a:lstStyle/>
          <a:p>
            <a:r>
              <a:rPr lang="ru-RU" sz="3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вещества, в состав которых входят атомы металла, связанные с одной или несколькими гидроксогруппами.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072462" cy="857272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свойства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1928802"/>
            <a:ext cx="2786082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растворимое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071802" y="2500306"/>
            <a:ext cx="714380" cy="241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2107786" y="2535628"/>
            <a:ext cx="321471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714744" y="1000108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714744" y="164305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86182" y="2500306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14744" y="64291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кислота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72132" y="714356"/>
            <a:ext cx="2000264" cy="6155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Соль +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ru-RU" dirty="0"/>
              <a:t> </a:t>
            </a:r>
            <a:r>
              <a:rPr lang="ru-RU" dirty="0">
                <a:latin typeface="Century Schoolbook"/>
              </a:rPr>
              <a:t>↑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(средняя, основная)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86182" y="1285860"/>
            <a:ext cx="1714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соль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8" y="1500174"/>
            <a:ext cx="314327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нов.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нов.основание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786182" y="1785926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кислотный оксид</a:t>
            </a:r>
            <a:endParaRPr lang="ru-RU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3714744" y="3071810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14744" y="271462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амфотерный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оксид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86446" y="2071678"/>
            <a:ext cx="2428892" cy="7143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Соль +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средняя, основная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857884" y="2928934"/>
            <a:ext cx="2428892" cy="7143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Соль +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средняя, кислая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3714744" y="414338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786182" y="3571876"/>
            <a:ext cx="1928826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Амфотерное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основание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86446" y="3786190"/>
            <a:ext cx="2428892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Соль +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комплексная соль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285720" y="5072074"/>
            <a:ext cx="4071966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нерастворимое при нагревании разлагаются</a:t>
            </a:r>
          </a:p>
        </p:txBody>
      </p:sp>
      <p:cxnSp>
        <p:nvCxnSpPr>
          <p:cNvPr id="37" name="Прямая со стрелкой 36"/>
          <p:cNvCxnSpPr>
            <a:stCxn id="35" idx="3"/>
          </p:cNvCxnSpPr>
          <p:nvPr/>
        </p:nvCxnSpPr>
        <p:spPr>
          <a:xfrm>
            <a:off x="4357686" y="5487573"/>
            <a:ext cx="1285884" cy="13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715008" y="5286388"/>
            <a:ext cx="271464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Оксид металла + вода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642918"/>
            <a:ext cx="8186766" cy="1725602"/>
          </a:xfrm>
        </p:spPr>
        <p:txBody>
          <a:bodyPr>
            <a:noAutofit/>
          </a:bodyPr>
          <a:lstStyle/>
          <a:p>
            <a:r>
              <a:rPr lang="ru-RU" sz="40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Соли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 сложные вещества, которые состоят из атомов металла и кислотного остатка.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Параграф 27-33(читать)</a:t>
            </a:r>
          </a:p>
          <a:p>
            <a:r>
              <a:rPr lang="ru-RU" dirty="0"/>
              <a:t>Упражнения</a:t>
            </a:r>
          </a:p>
          <a:p>
            <a:r>
              <a:rPr lang="ru-RU" i="1" u="sng" dirty="0"/>
              <a:t>Подготовиться к самостоятельной работе!!!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439850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Оксиды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сложные вещества, состоящие из атомов двух элементов, один из которых кислород со с.о. -2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2214546" y="2214554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3894133" y="3035297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5036347" y="2321711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286380" y="2000240"/>
            <a:ext cx="1143008" cy="142876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71472" y="3286124"/>
            <a:ext cx="178595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Основные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3240" y="1928802"/>
            <a:ext cx="228601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Классификация оксидов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0430" y="3643314"/>
            <a:ext cx="207170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/>
              <a:t>Амфотерные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929322" y="3143248"/>
            <a:ext cx="16430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Кислотные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15140" y="1643050"/>
            <a:ext cx="185738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несолеобразующие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00892" y="235743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CO,N</a:t>
            </a:r>
            <a:r>
              <a:rPr lang="en-US" baseline="-25000" dirty="0"/>
              <a:t>2</a:t>
            </a:r>
            <a:r>
              <a:rPr lang="en-US" dirty="0"/>
              <a:t>O,NO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85720" y="4071942"/>
            <a:ext cx="22860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Могут быть образованны </a:t>
            </a:r>
            <a:r>
              <a:rPr lang="ru-RU" dirty="0" err="1"/>
              <a:t>Ме</a:t>
            </a:r>
            <a:r>
              <a:rPr lang="ru-RU" dirty="0"/>
              <a:t>, проявляющими валентность </a:t>
            </a:r>
            <a:r>
              <a:rPr lang="en-US" dirty="0"/>
              <a:t>I </a:t>
            </a:r>
            <a:r>
              <a:rPr lang="ru-RU" dirty="0"/>
              <a:t>и </a:t>
            </a:r>
            <a:r>
              <a:rPr lang="en-US" dirty="0"/>
              <a:t>II</a:t>
            </a:r>
            <a:endParaRPr lang="ru-RU" dirty="0"/>
          </a:p>
          <a:p>
            <a:r>
              <a:rPr lang="en-US" dirty="0"/>
              <a:t>Na</a:t>
            </a:r>
            <a:r>
              <a:rPr lang="en-US" baseline="-25000" dirty="0"/>
              <a:t>2</a:t>
            </a:r>
            <a:r>
              <a:rPr lang="en-US" dirty="0"/>
              <a:t>O, </a:t>
            </a:r>
            <a:r>
              <a:rPr lang="en-US" dirty="0" err="1"/>
              <a:t>CaO</a:t>
            </a:r>
            <a:r>
              <a:rPr lang="en-US" dirty="0"/>
              <a:t>, </a:t>
            </a:r>
            <a:r>
              <a:rPr lang="en-US" dirty="0" err="1"/>
              <a:t>BaO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500430" y="4143380"/>
            <a:ext cx="2214578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Металлы, проявляющие валентность </a:t>
            </a:r>
            <a:r>
              <a:rPr lang="en-US" dirty="0"/>
              <a:t>III</a:t>
            </a:r>
            <a:r>
              <a:rPr lang="ru-RU" dirty="0"/>
              <a:t> и</a:t>
            </a:r>
            <a:r>
              <a:rPr lang="en-US" dirty="0"/>
              <a:t> IV</a:t>
            </a:r>
            <a:r>
              <a:rPr lang="ru-RU" dirty="0"/>
              <a:t>, а иногда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215074" y="3571876"/>
            <a:ext cx="2571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Почти все оксиды, в состав которых входят, помимо кислорода, атомы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оксиды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проявляющих валентность более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(V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,CrO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,Mn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58204" cy="1876234"/>
          </a:xfrm>
        </p:spPr>
        <p:txBody>
          <a:bodyPr/>
          <a:lstStyle/>
          <a:p>
            <a:r>
              <a:rPr lang="ru-RU" dirty="0"/>
              <a:t>Газообразные: </a:t>
            </a:r>
            <a:r>
              <a:rPr lang="en-US" dirty="0"/>
              <a:t>SO</a:t>
            </a:r>
            <a:r>
              <a:rPr lang="en-US" baseline="-25000" dirty="0"/>
              <a:t>2</a:t>
            </a:r>
            <a:r>
              <a:rPr lang="en-US" dirty="0"/>
              <a:t>,CO,N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r>
              <a:rPr lang="ru-RU" dirty="0"/>
              <a:t>Жидкие:</a:t>
            </a:r>
            <a:r>
              <a:rPr lang="en-US" dirty="0"/>
              <a:t> Mn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7</a:t>
            </a:r>
            <a:r>
              <a:rPr lang="en-US" dirty="0"/>
              <a:t>,CrO</a:t>
            </a:r>
            <a:r>
              <a:rPr lang="en-US" baseline="-25000" dirty="0"/>
              <a:t>3</a:t>
            </a:r>
            <a:endParaRPr lang="ru-RU" baseline="-25000" dirty="0"/>
          </a:p>
          <a:p>
            <a:r>
              <a:rPr lang="ru-RU" dirty="0"/>
              <a:t>Твердые: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5</a:t>
            </a:r>
            <a:r>
              <a:rPr lang="en-US" dirty="0"/>
              <a:t>,Fe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</a:t>
            </a:r>
            <a:r>
              <a:rPr lang="en-US" dirty="0"/>
              <a:t>,CaO,P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5</a:t>
            </a:r>
            <a:endParaRPr lang="ru-RU" baseline="-25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физических свойств оксидов: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429684" cy="3786214"/>
          </a:xfrm>
        </p:spPr>
        <p:txBody>
          <a:bodyPr/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строению, виду химической связи: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ковалентная полярная связь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,CO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т.д., ионная связь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</a:t>
            </a:r>
          </a:p>
          <a:p>
            <a:pPr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кристаллической решетки: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ионные, атомные, молекулярные.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свойства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86" y="2857496"/>
            <a:ext cx="242889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Основный оксид</a:t>
            </a:r>
          </a:p>
        </p:txBody>
      </p:sp>
      <p:cxnSp>
        <p:nvCxnSpPr>
          <p:cNvPr id="6" name="Прямая соединительная линия 5"/>
          <p:cNvCxnSpPr>
            <a:stCxn id="4" idx="3"/>
          </p:cNvCxnSpPr>
          <p:nvPr/>
        </p:nvCxnSpPr>
        <p:spPr>
          <a:xfrm>
            <a:off x="3214678" y="3042162"/>
            <a:ext cx="928694" cy="2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2822563" y="2964653"/>
            <a:ext cx="264241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43372" y="164305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143372" y="3071810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143372" y="4286256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14810" y="1357299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+кислота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72132" y="1500174"/>
            <a:ext cx="16430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Соль +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071934" y="2428868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+кислотный оксид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2132" y="2786058"/>
            <a:ext cx="107157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Соль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14810" y="385762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572132" y="4143380"/>
            <a:ext cx="2643206" cy="15001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Щелочь (если основный оксид щелочных и щелочноземельных металлов)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2857496"/>
            <a:ext cx="242889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Кислотный оксид</a:t>
            </a:r>
          </a:p>
        </p:txBody>
      </p:sp>
      <p:cxnSp>
        <p:nvCxnSpPr>
          <p:cNvPr id="6" name="Прямая соединительная линия 5"/>
          <p:cNvCxnSpPr>
            <a:stCxn id="4" idx="3"/>
          </p:cNvCxnSpPr>
          <p:nvPr/>
        </p:nvCxnSpPr>
        <p:spPr>
          <a:xfrm>
            <a:off x="3214678" y="3042162"/>
            <a:ext cx="928694" cy="2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2822563" y="2964653"/>
            <a:ext cx="264241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43372" y="164305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143372" y="3071810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143372" y="4286256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071934" y="121442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+основание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72132" y="1500174"/>
            <a:ext cx="16430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Соль +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071934" y="2428869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основный  оксид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72132" y="2786058"/>
            <a:ext cx="114300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Соль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14810" y="385762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572132" y="4143380"/>
            <a:ext cx="135732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/>
              <a:t>Кислота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5786" y="5000636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Амфотерные</a:t>
            </a:r>
            <a:r>
              <a:rPr lang="ru-RU" dirty="0"/>
              <a:t> оксиды. Проявляют свойства основных оксидов и кислотных оксидов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2000240"/>
            <a:ext cx="8258204" cy="2733490"/>
          </a:xfrm>
        </p:spPr>
        <p:txBody>
          <a:bodyPr/>
          <a:lstStyle/>
          <a:p>
            <a:r>
              <a:rPr lang="ru-RU" dirty="0" err="1"/>
              <a:t>неМе</a:t>
            </a:r>
            <a:r>
              <a:rPr lang="ru-RU" dirty="0"/>
              <a:t> или </a:t>
            </a:r>
            <a:r>
              <a:rPr lang="ru-RU" dirty="0" err="1"/>
              <a:t>Ме</a:t>
            </a:r>
            <a:r>
              <a:rPr lang="ru-RU" dirty="0"/>
              <a:t> + О</a:t>
            </a:r>
            <a:r>
              <a:rPr lang="ru-RU" baseline="-25000" dirty="0"/>
              <a:t>2</a:t>
            </a:r>
            <a:r>
              <a:rPr lang="ru-RU" dirty="0"/>
              <a:t> = оксид</a:t>
            </a:r>
          </a:p>
          <a:p>
            <a:r>
              <a:rPr lang="ru-RU" dirty="0"/>
              <a:t>Кислота = кислотный оксид +вода</a:t>
            </a:r>
          </a:p>
          <a:p>
            <a:r>
              <a:rPr lang="ru-RU" dirty="0"/>
              <a:t>Основание </a:t>
            </a:r>
            <a:r>
              <a:rPr lang="en-US" baseline="30000" dirty="0"/>
              <a:t>t</a:t>
            </a:r>
            <a:r>
              <a:rPr lang="ru-RU" dirty="0"/>
              <a:t>= основный оксид +вода</a:t>
            </a:r>
          </a:p>
          <a:p>
            <a:r>
              <a:rPr lang="ru-RU" dirty="0"/>
              <a:t>Соль </a:t>
            </a:r>
            <a:r>
              <a:rPr lang="en-US" baseline="30000" dirty="0"/>
              <a:t>t</a:t>
            </a:r>
            <a:r>
              <a:rPr lang="ru-RU" dirty="0"/>
              <a:t>= основный оксид + кислотный оксид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оксидов: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15328" cy="5869006"/>
          </a:xfrm>
        </p:spPr>
        <p:txBody>
          <a:bodyPr>
            <a:normAutofit/>
          </a:bodyPr>
          <a:lstStyle/>
          <a:p>
            <a:r>
              <a:rPr lang="ru-RU" sz="36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Кислоты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это сложные вещества, которые состоят из атомов водорода, способных замещаться на атомы </a:t>
            </a:r>
            <a:r>
              <a:rPr lang="ru-RU" sz="3600" b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ru-RU" sz="3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кислотного остатка.</a:t>
            </a:r>
            <a:br>
              <a:rPr lang="ru-RU" sz="3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Кислоты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это электролиты, в водных растворах которых в качестве катиона присутствует катион водорода.</a:t>
            </a:r>
            <a:br>
              <a:rPr lang="ru-RU" sz="3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Согласно классификации опишите кислоты:</a:t>
            </a:r>
          </a:p>
          <a:p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ru-RU" baseline="-25000" dirty="0"/>
              <a:t> </a:t>
            </a:r>
            <a:r>
              <a:rPr lang="ru-RU" dirty="0"/>
              <a:t> - серная кислота, кислородсодержащая, двухосновная, растворимая, нелетучая, сильная, стабильная.</a:t>
            </a:r>
            <a:endParaRPr lang="ru-RU" baseline="-25000" dirty="0"/>
          </a:p>
          <a:p>
            <a:pPr>
              <a:buNone/>
            </a:pPr>
            <a:endParaRPr lang="en-US" baseline="-25000" dirty="0"/>
          </a:p>
          <a:p>
            <a:r>
              <a:rPr lang="en-US" dirty="0" err="1"/>
              <a:t>HCl</a:t>
            </a:r>
            <a:r>
              <a:rPr lang="ru-RU" dirty="0"/>
              <a:t> – соляная кислота, </a:t>
            </a:r>
            <a:r>
              <a:rPr lang="ru-RU" dirty="0" err="1"/>
              <a:t>бескислородная</a:t>
            </a:r>
            <a:r>
              <a:rPr lang="ru-RU" dirty="0"/>
              <a:t>, одноосновная, растворимая, сильная, летучая, стабильная</a:t>
            </a:r>
            <a:endParaRPr lang="en-US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кислот: см. таб.16 на стр. 142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724</Words>
  <Application>Microsoft Office PowerPoint</Application>
  <PresentationFormat>Экран (4:3)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Century Schoolbook</vt:lpstr>
      <vt:lpstr>Lucida Sans Unicode</vt:lpstr>
      <vt:lpstr>Times New Roman</vt:lpstr>
      <vt:lpstr>Verdana</vt:lpstr>
      <vt:lpstr>Wingdings 2</vt:lpstr>
      <vt:lpstr>Wingdings 3</vt:lpstr>
      <vt:lpstr>Открытая</vt:lpstr>
      <vt:lpstr>Оксиды, кислоты, основания, соли.</vt:lpstr>
      <vt:lpstr>Оксиды – это сложные вещества, состоящие из атомов двух элементов, один из которых кислород со с.о. -2</vt:lpstr>
      <vt:lpstr>Особенности физических свойств оксидов:</vt:lpstr>
      <vt:lpstr>Презентация PowerPoint</vt:lpstr>
      <vt:lpstr>Химические свойства</vt:lpstr>
      <vt:lpstr>Презентация PowerPoint</vt:lpstr>
      <vt:lpstr>Получение оксидов:</vt:lpstr>
      <vt:lpstr>Кислоты – это сложные вещества, которые состоят из атомов водорода, способных замещаться на атомы Ме и кислотного остатка. Кислоты – это электролиты, в водных растворах которых в качестве катиона присутствует катион водорода. </vt:lpstr>
      <vt:lpstr>Классификация кислот: см. таб.16 на стр. 142</vt:lpstr>
      <vt:lpstr>Химические свойства</vt:lpstr>
      <vt:lpstr>Специфические свойства H2SO4 (к),HNO3 (к), (р)</vt:lpstr>
      <vt:lpstr>Специфические свойства HNO3 (к), (р)</vt:lpstr>
      <vt:lpstr>Специфические свойства HNO3 (к), (р)</vt:lpstr>
      <vt:lpstr>Основания – сложные вещества, в состав которых входят атомы металла, связанные с одной или несколькими гидроксогруппами.</vt:lpstr>
      <vt:lpstr>Химические свойства</vt:lpstr>
      <vt:lpstr>Соли – это сложные вещества, которые состоят из атомов металла и кислотного остатка.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Оксиды, кислоты, основания, соли.</dc:title>
  <dc:creator>Ksenia</dc:creator>
  <cp:lastModifiedBy>Ксения Сидорова</cp:lastModifiedBy>
  <cp:revision>20</cp:revision>
  <dcterms:created xsi:type="dcterms:W3CDTF">2023-04-02T14:03:59Z</dcterms:created>
  <dcterms:modified xsi:type="dcterms:W3CDTF">2025-05-14T04:52:09Z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FD59FB608DC54CDD81CC90E6A887130E</vt:lpwstr>
  </property>
  <property fmtid="{D5CDD505-2E9C-101B-9397-08002B2CF9AE}" pid="3" name="KSOProductBuildVer">
    <vt:lpwstr>1049-11.2.0.11498</vt:lpwstr>
  </property>
</Properties>
</file>