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7" r:id="rId3"/>
    <p:sldId id="273" r:id="rId4"/>
    <p:sldId id="279" r:id="rId5"/>
    <p:sldId id="274" r:id="rId6"/>
    <p:sldId id="277" r:id="rId7"/>
    <p:sldId id="278" r:id="rId8"/>
    <p:sldId id="282" r:id="rId9"/>
    <p:sldId id="28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4033-A6F3-454A-8D96-78740461468C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AAD35-A8C2-4147-B87F-8B9DC5268D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23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B148E-0969-49C9-9625-52F8B5DC087E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142852"/>
            <a:ext cx="7772400" cy="1470025"/>
          </a:xfrm>
        </p:spPr>
        <p:txBody>
          <a:bodyPr/>
          <a:lstStyle/>
          <a:p>
            <a:r>
              <a:rPr lang="ru-RU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Занимательная математика</a:t>
            </a:r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1428736"/>
            <a:ext cx="7000924" cy="3286148"/>
          </a:xfrm>
        </p:spPr>
        <p:txBody>
          <a:bodyPr>
            <a:normAutofit/>
          </a:bodyPr>
          <a:lstStyle/>
          <a:p>
            <a:r>
              <a:rPr lang="ru-RU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Алгебра и начала математического анализа, 11 класс.</a:t>
            </a:r>
          </a:p>
          <a:p>
            <a:endParaRPr lang="ru-RU" sz="1600" b="1" cap="all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4214818"/>
            <a:ext cx="50006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Урок на тему:</a:t>
            </a:r>
          </a:p>
          <a:p>
            <a:pPr algn="ctr"/>
            <a:r>
              <a:rPr lang="ru-RU" sz="2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Вычисление площадей</a:t>
            </a:r>
          </a:p>
          <a:p>
            <a:pPr algn="ctr"/>
            <a:r>
              <a:rPr lang="ru-RU" sz="2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 помощью интеграла.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Рисунок 23" descr="6546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5000628" y="3929066"/>
            <a:ext cx="3945436" cy="192882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214422"/>
            <a:ext cx="90011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		Давайте рассмотрим произвольную фигуру, которая ограничена сверху графиком функции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), и снизу графиком функции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), а так же прямыми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Так же стоит учесть, что на отрезке [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] выполняется неравенство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)≥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0" y="1390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0" y="1866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8" name="Рисунок 57" descr="6546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1849199" y="3212976"/>
            <a:ext cx="5302758" cy="24979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214422"/>
            <a:ext cx="90011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smtClean="0"/>
              <a:t>	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До сих пор мы вычисляли площади фигур, которые были расположены выше оси абсцисс. Давайте нашу фигуру параллельно перенесем на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m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единиц вверх, площадь фигуры от такой операции не изменится, изменится только общий вид заданных функций. Сверху наша фигура будет ограничена функцией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)+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m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, снизу не трудно догадаться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g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)+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m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ru-RU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9" name="Rectangle 19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0" name="Rectangle 20"/>
          <p:cNvSpPr>
            <a:spLocks noChangeArrowheads="1"/>
          </p:cNvSpPr>
          <p:nvPr/>
        </p:nvSpPr>
        <p:spPr bwMode="auto">
          <a:xfrm>
            <a:off x="0" y="1800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3" name="Rectangle 2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9" name="Рисунок 48" descr="C:\Users\апачай\Desktop\Презентации\11 класс\Первообразная\32545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3143248"/>
            <a:ext cx="5500726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214422"/>
            <a:ext cx="90011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smtClean="0"/>
              <a:t>	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Площадь требуемой фигуры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S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можно вычислить как разность двух площадей двух фигур: первая фигура ограничена прямыми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и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, осью абсцисс и функцией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)+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m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, обозначим как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S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1.  Вторая фигура ограничена прямыми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и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, осью абсцисс и функцией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g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)+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m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, обозначим как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S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2.  Тогда </a:t>
            </a:r>
          </a:p>
          <a:p>
            <a:pPr algn="just"/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endParaRPr lang="ru-RU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9" name="Rectangle 19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0" name="Rectangle 20"/>
          <p:cNvSpPr>
            <a:spLocks noChangeArrowheads="1"/>
          </p:cNvSpPr>
          <p:nvPr/>
        </p:nvSpPr>
        <p:spPr bwMode="auto">
          <a:xfrm>
            <a:off x="0" y="1800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3" name="Rectangle 2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303" name="Picture 1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3000372"/>
            <a:ext cx="2249794" cy="928694"/>
          </a:xfrm>
          <a:prstGeom prst="rect">
            <a:avLst/>
          </a:prstGeom>
          <a:noFill/>
        </p:spPr>
      </p:pic>
      <p:pic>
        <p:nvPicPr>
          <p:cNvPr id="12302" name="Picture 1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3000372"/>
            <a:ext cx="2262874" cy="928694"/>
          </a:xfrm>
          <a:prstGeom prst="rect">
            <a:avLst/>
          </a:prstGeom>
          <a:noFill/>
        </p:spPr>
      </p:pic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0" y="2266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0" y="5000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311" name="Picture 2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4000504"/>
            <a:ext cx="7215238" cy="2669415"/>
          </a:xfrm>
          <a:prstGeom prst="rect">
            <a:avLst/>
          </a:prstGeom>
          <a:noFill/>
        </p:spPr>
      </p:pic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0" y="2733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51" name="Rectangle 15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0" y="1214422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mtClean="0"/>
              <a:t>	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Площадь фигуры ограниченной прямыми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и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и графиками функций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 и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g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), непрерывных на отрезке [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], и таких, что для любого х из отрезка [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] выполняется неравенство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g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)≤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), вычисляется по формуле</a:t>
            </a:r>
            <a:endParaRPr lang="ru-RU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1390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81" name="Picture 1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2428868"/>
            <a:ext cx="2591891" cy="100013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6" name="Рисунок 65" descr="6546.png"/>
          <p:cNvPicPr/>
          <p:nvPr/>
        </p:nvPicPr>
        <p:blipFill>
          <a:blip r:embed="rId3"/>
          <a:stretch>
            <a:fillRect/>
          </a:stretch>
        </p:blipFill>
        <p:spPr>
          <a:xfrm>
            <a:off x="1571604" y="3643314"/>
            <a:ext cx="6000792" cy="29289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214422"/>
            <a:ext cx="90011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smtClean="0"/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Пример.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Вычислить площадь фигуры, ограниченной линиями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Решение.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Построим графики наших функций на одной координатной плоскости.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Ответ:</a:t>
            </a:r>
            <a:endParaRPr lang="ru-RU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4787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2705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4787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0" y="2781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0" y="3019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20" name="Rectangle 28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221" name="Picture 2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1571612"/>
            <a:ext cx="3286148" cy="678333"/>
          </a:xfrm>
          <a:prstGeom prst="rect">
            <a:avLst/>
          </a:prstGeom>
          <a:noFill/>
        </p:spPr>
      </p:pic>
      <p:sp>
        <p:nvSpPr>
          <p:cNvPr id="8223" name="Rectangle 31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5" name="Рисунок 94" descr="567.png"/>
          <p:cNvPicPr/>
          <p:nvPr/>
        </p:nvPicPr>
        <p:blipFill>
          <a:blip r:embed="rId3"/>
          <a:stretch>
            <a:fillRect/>
          </a:stretch>
        </p:blipFill>
        <p:spPr>
          <a:xfrm>
            <a:off x="4786314" y="2928934"/>
            <a:ext cx="4242054" cy="3327439"/>
          </a:xfrm>
          <a:prstGeom prst="rect">
            <a:avLst/>
          </a:prstGeom>
        </p:spPr>
      </p:pic>
      <p:sp>
        <p:nvSpPr>
          <p:cNvPr id="96" name="TextBox 95"/>
          <p:cNvSpPr txBox="1"/>
          <p:nvPr/>
        </p:nvSpPr>
        <p:spPr>
          <a:xfrm>
            <a:off x="0" y="3000372"/>
            <a:ext cx="464343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mtClean="0">
                <a:latin typeface="Arial" pitchFamily="34" charset="0"/>
                <a:cs typeface="Arial" pitchFamily="34" charset="0"/>
              </a:rPr>
              <a:t>Сверху наша фигура ограничена графиком функции </a:t>
            </a:r>
          </a:p>
          <a:p>
            <a:pPr algn="just"/>
            <a:endParaRPr lang="ru-RU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mtClean="0">
                <a:latin typeface="Arial" pitchFamily="34" charset="0"/>
                <a:cs typeface="Arial" pitchFamily="34" charset="0"/>
              </a:rPr>
              <a:t>Снизу наша фигура ограничена графиком функции</a:t>
            </a:r>
          </a:p>
          <a:p>
            <a:pPr algn="just"/>
            <a:endParaRPr lang="ru-RU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mtClean="0">
                <a:latin typeface="Arial" pitchFamily="34" charset="0"/>
                <a:cs typeface="Arial" pitchFamily="34" charset="0"/>
              </a:rPr>
              <a:t>Воспользуемся формулой вычисления площадей:</a:t>
            </a:r>
          </a:p>
          <a:p>
            <a:endParaRPr lang="ru-RU"/>
          </a:p>
        </p:txBody>
      </p:sp>
      <p:sp>
        <p:nvSpPr>
          <p:cNvPr id="8225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24" name="Picture 3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3286124"/>
            <a:ext cx="785818" cy="357190"/>
          </a:xfrm>
          <a:prstGeom prst="rect">
            <a:avLst/>
          </a:prstGeom>
          <a:noFill/>
        </p:spPr>
      </p:pic>
      <p:sp>
        <p:nvSpPr>
          <p:cNvPr id="8227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26" name="Picture 3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1" y="4143380"/>
            <a:ext cx="511179" cy="500066"/>
          </a:xfrm>
          <a:prstGeom prst="rect">
            <a:avLst/>
          </a:prstGeom>
          <a:noFill/>
        </p:spPr>
      </p:pic>
      <p:sp>
        <p:nvSpPr>
          <p:cNvPr id="8229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30" name="Rectangle 38"/>
          <p:cNvSpPr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236" name="Picture 4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7" y="5286388"/>
            <a:ext cx="3449435" cy="714380"/>
          </a:xfrm>
          <a:prstGeom prst="rect">
            <a:avLst/>
          </a:prstGeom>
          <a:noFill/>
        </p:spPr>
      </p:pic>
      <p:sp>
        <p:nvSpPr>
          <p:cNvPr id="8237" name="Rectangle 4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38" name="Rectangle 46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39" name="Rectangle 47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40" name="Rectangle 48"/>
          <p:cNvSpPr>
            <a:spLocks noChangeArrowheads="1"/>
          </p:cNvSpPr>
          <p:nvPr/>
        </p:nvSpPr>
        <p:spPr bwMode="auto">
          <a:xfrm>
            <a:off x="0" y="1685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42" name="Rectangle 5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43" name="Rectangle 51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45" name="Rectangle 5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44" name="Picture 5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072206"/>
            <a:ext cx="4717009" cy="357190"/>
          </a:xfrm>
          <a:prstGeom prst="rect">
            <a:avLst/>
          </a:prstGeom>
          <a:noFill/>
        </p:spPr>
      </p:pic>
      <p:sp>
        <p:nvSpPr>
          <p:cNvPr id="8248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47" name="Picture 5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6429396"/>
            <a:ext cx="1657362" cy="285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214422"/>
            <a:ext cx="900115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smtClean="0"/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Пример.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Вычислить площадь фигуры, ограниченной линиями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Решение.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Построим графики наших функций.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График первой функции - парабола, ее вершину легко найти, прировняв уравнение производной к нулю 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Вычислим значение самой функции в вершине </a:t>
            </a:r>
          </a:p>
          <a:p>
            <a:pPr algn="just"/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Дальше график параболы легко построить по точкам.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График второй функции – прямая. Такие графики мы умеем легко строить.</a:t>
            </a:r>
            <a:endParaRPr lang="ru-RU" sz="2000" b="1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1800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2038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227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3209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80" name="Picture 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1643050"/>
            <a:ext cx="3086122" cy="357190"/>
          </a:xfrm>
          <a:prstGeom prst="rect">
            <a:avLst/>
          </a:prstGeom>
          <a:noFill/>
        </p:spPr>
      </p:pic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85" name="Picture 1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44" y="3214686"/>
            <a:ext cx="3357586" cy="357190"/>
          </a:xfrm>
          <a:prstGeom prst="rect">
            <a:avLst/>
          </a:prstGeom>
          <a:noFill/>
        </p:spPr>
      </p:pic>
      <p:pic>
        <p:nvPicPr>
          <p:cNvPr id="7184" name="Picture 1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3214686"/>
            <a:ext cx="1257309" cy="357190"/>
          </a:xfrm>
          <a:prstGeom prst="rect">
            <a:avLst/>
          </a:prstGeom>
          <a:noFill/>
        </p:spPr>
      </p:pic>
      <p:pic>
        <p:nvPicPr>
          <p:cNvPr id="7183" name="Picture 1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3214686"/>
            <a:ext cx="842968" cy="357190"/>
          </a:xfrm>
          <a:prstGeom prst="rect">
            <a:avLst/>
          </a:prstGeom>
          <a:noFill/>
        </p:spPr>
      </p:pic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90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89" name="Picture 2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4143380"/>
            <a:ext cx="6823758" cy="428628"/>
          </a:xfrm>
          <a:prstGeom prst="rect">
            <a:avLst/>
          </a:prstGeom>
          <a:noFill/>
        </p:spPr>
      </p:pic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214422"/>
            <a:ext cx="900115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smtClean="0"/>
              <a:t>	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Оба графика построим на одной координатной плоскости</a:t>
            </a: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smtClean="0"/>
              <a:t>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Площадь требуемой фигуры закрашена. Давайте вычислим ее.</a:t>
            </a:r>
            <a:endParaRPr lang="ru-RU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1800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2038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227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3209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90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7" name="Рисунок 96" descr="356789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2857488" y="1571612"/>
            <a:ext cx="3143272" cy="2714644"/>
          </a:xfrm>
          <a:prstGeom prst="rect">
            <a:avLst/>
          </a:prstGeom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4714884"/>
            <a:ext cx="4295775" cy="676275"/>
          </a:xfrm>
          <a:prstGeom prst="rect">
            <a:avLst/>
          </a:prstGeom>
          <a:noFill/>
        </p:spPr>
      </p:pic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5357826"/>
            <a:ext cx="4943475" cy="676275"/>
          </a:xfrm>
          <a:prstGeom prst="rect">
            <a:avLst/>
          </a:prstGeom>
          <a:noFill/>
        </p:spPr>
      </p:pic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6143644"/>
            <a:ext cx="4524375" cy="438150"/>
          </a:xfrm>
          <a:prstGeom prst="rect">
            <a:avLst/>
          </a:prstGeom>
          <a:noFill/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0" y="2247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785926"/>
            <a:ext cx="90011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smtClean="0"/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Задачи для самостоятельного решения.</a:t>
            </a:r>
          </a:p>
          <a:p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sz="2000" smtClean="0"/>
              <a:t>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1. Вычислить площадь фигуры, ограниченной линиями</a:t>
            </a: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r>
              <a:rPr lang="ru-RU" sz="2000" smtClean="0">
                <a:latin typeface="Arial" pitchFamily="34" charset="0"/>
                <a:cs typeface="Arial" pitchFamily="34" charset="0"/>
              </a:rPr>
              <a:t>	2.</a:t>
            </a:r>
            <a:r>
              <a:rPr lang="ru-RU" sz="2000" smtClean="0"/>
              <a:t>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Вычислить площадь фигуры, ограниченной линиями</a:t>
            </a:r>
          </a:p>
          <a:p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endParaRPr lang="ru-RU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2428868"/>
            <a:ext cx="3730651" cy="714380"/>
          </a:xfrm>
          <a:prstGeom prst="rect">
            <a:avLst/>
          </a:prstGeom>
          <a:noFill/>
        </p:spPr>
      </p:pic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3786190"/>
            <a:ext cx="3357586" cy="456194"/>
          </a:xfrm>
          <a:prstGeom prst="rect">
            <a:avLst/>
          </a:prstGeom>
          <a:noFill/>
        </p:spPr>
      </p:pic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1475</TotalTime>
  <Words>85</Words>
  <Application>Microsoft Office PowerPoint</Application>
  <PresentationFormat>Экран (4:3)</PresentationFormat>
  <Paragraphs>96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Занимательная математика</vt:lpstr>
      <vt:lpstr>Определенный интеграл.</vt:lpstr>
      <vt:lpstr>Определенный интеграл.</vt:lpstr>
      <vt:lpstr>Определенный интеграл.</vt:lpstr>
      <vt:lpstr>Определенный интеграл.</vt:lpstr>
      <vt:lpstr>Определенный интеграл.</vt:lpstr>
      <vt:lpstr>Определенный интеграл.</vt:lpstr>
      <vt:lpstr>Определенный интеграл.</vt:lpstr>
      <vt:lpstr>Определенный интеграл.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Занимательная математика</dc:title>
  <dc:creator>апачай</dc:creator>
  <cp:lastModifiedBy>130</cp:lastModifiedBy>
  <cp:revision>222</cp:revision>
  <dcterms:created xsi:type="dcterms:W3CDTF">2014-11-11T08:01:01Z</dcterms:created>
  <dcterms:modified xsi:type="dcterms:W3CDTF">2025-03-10T11:44:35Z</dcterms:modified>
</cp:coreProperties>
</file>