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1014" y="-2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E4FF92B-5D11-41CE-902F-2B8E65076C89}" type="datetimeFigureOut">
              <a:rPr lang="ru-RU" smtClean="0"/>
              <a:t>22.08.2014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65059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4FF92B-5D11-41CE-902F-2B8E65076C89}" type="datetimeFigureOut">
              <a:rPr lang="ru-RU" smtClean="0"/>
              <a:t>22.08.2014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61164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1"/>
            <a:ext cx="2057400" cy="32908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4781"/>
            <a:ext cx="6019800" cy="32908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4FF92B-5D11-41CE-902F-2B8E65076C89}" type="datetimeFigureOut">
              <a:rPr lang="ru-RU" smtClean="0"/>
              <a:t>22.08.2014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378532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4FF92B-5D11-41CE-902F-2B8E65076C89}" type="datetimeFigureOut">
              <a:rPr lang="ru-RU" smtClean="0"/>
              <a:t>22.08.2014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130288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E4FF92B-5D11-41CE-902F-2B8E65076C89}" type="datetimeFigureOut">
              <a:rPr lang="ru-RU" smtClean="0"/>
              <a:t>22.08.2014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6452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E4FF92B-5D11-41CE-902F-2B8E65076C89}" type="datetimeFigureOut">
              <a:rPr lang="ru-RU" smtClean="0"/>
              <a:t>22.08.2014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589143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E4FF92B-5D11-41CE-902F-2B8E65076C89}" type="datetimeFigureOut">
              <a:rPr lang="ru-RU" smtClean="0"/>
              <a:t>22.08.2014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1154237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E4FF92B-5D11-41CE-902F-2B8E65076C89}" type="datetimeFigureOut">
              <a:rPr lang="ru-RU" smtClean="0"/>
              <a:t>22.08.2014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2835554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4FF92B-5D11-41CE-902F-2B8E65076C89}" type="datetimeFigureOut">
              <a:rPr lang="ru-RU" smtClean="0"/>
              <a:t>22.08.2014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1056516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E4FF92B-5D11-41CE-902F-2B8E65076C89}" type="datetimeFigureOut">
              <a:rPr lang="ru-RU" smtClean="0"/>
              <a:t>22.08.2014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3042453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E4FF92B-5D11-41CE-902F-2B8E65076C89}" type="datetimeFigureOut">
              <a:rPr lang="ru-RU" smtClean="0"/>
              <a:t>22.08.2014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FFCEB4-E285-4A56-8B22-2B4195E88253}" type="slidenum">
              <a:rPr lang="ru-RU" smtClean="0"/>
              <a:t>‹#›</a:t>
            </a:fld>
            <a:endParaRPr lang="ru-RU"/>
          </a:p>
        </p:txBody>
      </p:sp>
    </p:spTree>
    <p:extLst>
      <p:ext uri="{BB962C8B-B14F-4D97-AF65-F5344CB8AC3E}">
        <p14:creationId xmlns:p14="http://schemas.microsoft.com/office/powerpoint/2010/main" val="305724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E4FF92B-5D11-41CE-902F-2B8E65076C89}" type="datetimeFigureOut">
              <a:rPr lang="ru-RU" smtClean="0"/>
              <a:t>22.08.2014</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CFFCEB4-E285-4A56-8B22-2B4195E88253}" type="slidenum">
              <a:rPr lang="ru-RU" smtClean="0"/>
              <a:t>‹#›</a:t>
            </a:fld>
            <a:endParaRPr lang="ru-RU"/>
          </a:p>
        </p:txBody>
      </p:sp>
    </p:spTree>
    <p:extLst>
      <p:ext uri="{BB962C8B-B14F-4D97-AF65-F5344CB8AC3E}">
        <p14:creationId xmlns:p14="http://schemas.microsoft.com/office/powerpoint/2010/main" val="141480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65.png"/><Relationship Id="rId13" Type="http://schemas.openxmlformats.org/officeDocument/2006/relationships/image" Target="../media/image69.png"/><Relationship Id="rId18" Type="http://schemas.openxmlformats.org/officeDocument/2006/relationships/image" Target="../media/image55.png"/><Relationship Id="rId3" Type="http://schemas.openxmlformats.org/officeDocument/2006/relationships/image" Target="../media/image60.png"/><Relationship Id="rId7" Type="http://schemas.openxmlformats.org/officeDocument/2006/relationships/image" Target="../media/image64.png"/><Relationship Id="rId12" Type="http://schemas.openxmlformats.org/officeDocument/2006/relationships/image" Target="../media/image68.png"/><Relationship Id="rId17" Type="http://schemas.openxmlformats.org/officeDocument/2006/relationships/image" Target="../media/image54.png"/><Relationship Id="rId2" Type="http://schemas.openxmlformats.org/officeDocument/2006/relationships/image" Target="../media/image400.png"/><Relationship Id="rId16" Type="http://schemas.openxmlformats.org/officeDocument/2006/relationships/image" Target="../media/image53.png"/><Relationship Id="rId1" Type="http://schemas.openxmlformats.org/officeDocument/2006/relationships/slideLayout" Target="../slideLayouts/slideLayout2.xml"/><Relationship Id="rId6" Type="http://schemas.openxmlformats.org/officeDocument/2006/relationships/image" Target="../media/image63.png"/><Relationship Id="rId11" Type="http://schemas.openxmlformats.org/officeDocument/2006/relationships/image" Target="../media/image67.png"/><Relationship Id="rId5" Type="http://schemas.openxmlformats.org/officeDocument/2006/relationships/image" Target="../media/image62.png"/><Relationship Id="rId15" Type="http://schemas.openxmlformats.org/officeDocument/2006/relationships/image" Target="../media/image71.png"/><Relationship Id="rId10" Type="http://schemas.openxmlformats.org/officeDocument/2006/relationships/image" Target="../media/image2.png"/><Relationship Id="rId19" Type="http://schemas.openxmlformats.org/officeDocument/2006/relationships/image" Target="../media/image56.png"/><Relationship Id="rId4" Type="http://schemas.openxmlformats.org/officeDocument/2006/relationships/image" Target="../media/image61.png"/><Relationship Id="rId9" Type="http://schemas.openxmlformats.org/officeDocument/2006/relationships/image" Target="../media/image66.png"/><Relationship Id="rId14" Type="http://schemas.openxmlformats.org/officeDocument/2006/relationships/image" Target="../media/image70.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microsoft.com/office/2007/relationships/hdphoto" Target="../media/hdphoto1.wdp"/><Relationship Id="rId7"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36.png"/><Relationship Id="rId2" Type="http://schemas.openxmlformats.org/officeDocument/2006/relationships/image" Target="../media/image26.png"/><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5" Type="http://schemas.openxmlformats.org/officeDocument/2006/relationships/image" Target="../media/image39.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 Id="rId14" Type="http://schemas.openxmlformats.org/officeDocument/2006/relationships/image" Target="../media/image38.png"/></Relationships>
</file>

<file path=ppt/slides/_rels/slide9.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51.png"/><Relationship Id="rId18" Type="http://schemas.openxmlformats.org/officeDocument/2006/relationships/image" Target="../media/image56.png"/><Relationship Id="rId3" Type="http://schemas.openxmlformats.org/officeDocument/2006/relationships/image" Target="../media/image41.png"/><Relationship Id="rId21" Type="http://schemas.openxmlformats.org/officeDocument/2006/relationships/image" Target="../media/image59.png"/><Relationship Id="rId7" Type="http://schemas.openxmlformats.org/officeDocument/2006/relationships/image" Target="../media/image45.png"/><Relationship Id="rId12" Type="http://schemas.openxmlformats.org/officeDocument/2006/relationships/image" Target="../media/image50.png"/><Relationship Id="rId17" Type="http://schemas.openxmlformats.org/officeDocument/2006/relationships/image" Target="../media/image55.png"/><Relationship Id="rId2" Type="http://schemas.openxmlformats.org/officeDocument/2006/relationships/image" Target="../media/image40.png"/><Relationship Id="rId16" Type="http://schemas.openxmlformats.org/officeDocument/2006/relationships/image" Target="../media/image54.png"/><Relationship Id="rId20"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49.png"/><Relationship Id="rId5" Type="http://schemas.openxmlformats.org/officeDocument/2006/relationships/image" Target="../media/image43.png"/><Relationship Id="rId15" Type="http://schemas.openxmlformats.org/officeDocument/2006/relationships/image" Target="../media/image53.png"/><Relationship Id="rId10" Type="http://schemas.openxmlformats.org/officeDocument/2006/relationships/image" Target="../media/image48.png"/><Relationship Id="rId19" Type="http://schemas.openxmlformats.org/officeDocument/2006/relationships/image" Target="../media/image57.png"/><Relationship Id="rId4" Type="http://schemas.openxmlformats.org/officeDocument/2006/relationships/image" Target="../media/image42.png"/><Relationship Id="rId9" Type="http://schemas.openxmlformats.org/officeDocument/2006/relationships/image" Target="../media/image47.png"/><Relationship Id="rId14" Type="http://schemas.openxmlformats.org/officeDocument/2006/relationships/image" Target="../media/image52.png"/><Relationship Id="rId2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430216" y="1381795"/>
            <a:ext cx="4462264" cy="2414091"/>
          </a:xfrm>
        </p:spPr>
        <p:txBody>
          <a:bodyPr>
            <a:noAutofit/>
          </a:bodyPr>
          <a:lstStyle/>
          <a:p>
            <a:r>
              <a:rPr lang="ru-RU" sz="3000" b="1" dirty="0">
                <a:solidFill>
                  <a:schemeClr val="tx2">
                    <a:lumMod val="75000"/>
                  </a:schemeClr>
                </a:solidFill>
                <a:latin typeface="Arial" pitchFamily="34" charset="0"/>
                <a:cs typeface="Arial" pitchFamily="34" charset="0"/>
              </a:rPr>
              <a:t>Силовые линии электрического поля. Напряженность заряженного </a:t>
            </a:r>
            <a:r>
              <a:rPr lang="ru-RU" sz="3000" b="1" dirty="0" smtClean="0">
                <a:solidFill>
                  <a:schemeClr val="tx2">
                    <a:lumMod val="75000"/>
                  </a:schemeClr>
                </a:solidFill>
                <a:latin typeface="Arial" pitchFamily="34" charset="0"/>
                <a:cs typeface="Arial" pitchFamily="34" charset="0"/>
              </a:rPr>
              <a:t>шара</a:t>
            </a:r>
            <a:endParaRPr lang="ru-RU" sz="3000" b="1" dirty="0">
              <a:solidFill>
                <a:schemeClr val="tx2">
                  <a:lumMod val="75000"/>
                </a:schemeClr>
              </a:solidFill>
              <a:latin typeface="Arial" pitchFamily="34" charset="0"/>
              <a:cs typeface="Arial" pitchFamily="34" charset="0"/>
            </a:endParaRPr>
          </a:p>
        </p:txBody>
      </p:sp>
      <p:sp>
        <p:nvSpPr>
          <p:cNvPr id="5" name="Овал 4"/>
          <p:cNvSpPr/>
          <p:nvPr/>
        </p:nvSpPr>
        <p:spPr>
          <a:xfrm>
            <a:off x="539552" y="912343"/>
            <a:ext cx="3240360" cy="3240360"/>
          </a:xfrm>
          <a:prstGeom prst="ellipse">
            <a:avLst/>
          </a:prstGeom>
          <a:gradFill flip="none" rotWithShape="1">
            <a:gsLst>
              <a:gs pos="33000">
                <a:srgbClr val="C00000"/>
              </a:gs>
              <a:gs pos="52000">
                <a:srgbClr val="D45050"/>
              </a:gs>
              <a:gs pos="80000">
                <a:schemeClr val="accent2">
                  <a:lumMod val="60000"/>
                  <a:lumOff val="40000"/>
                </a:schemeClr>
              </a:gs>
              <a:gs pos="100000">
                <a:schemeClr val="accent2">
                  <a:tint val="15000"/>
                  <a:satMod val="350000"/>
                </a:schemeClr>
              </a:gs>
            </a:gsLst>
            <a:path path="shape">
              <a:fillToRect l="50000" t="50000" r="50000" b="50000"/>
            </a:path>
            <a:tileRect/>
          </a:gra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6" name="Овал 5"/>
          <p:cNvSpPr/>
          <p:nvPr/>
        </p:nvSpPr>
        <p:spPr>
          <a:xfrm>
            <a:off x="1563154" y="1935945"/>
            <a:ext cx="1193156" cy="1193156"/>
          </a:xfrm>
          <a:prstGeom prst="ellipse">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p:cNvSpPr/>
          <p:nvPr/>
        </p:nvSpPr>
        <p:spPr>
          <a:xfrm>
            <a:off x="1364537" y="1737328"/>
            <a:ext cx="1590389" cy="1590389"/>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p:cNvSpPr/>
          <p:nvPr/>
        </p:nvSpPr>
        <p:spPr>
          <a:xfrm>
            <a:off x="1112279" y="1429628"/>
            <a:ext cx="2094906" cy="2094906"/>
          </a:xfrm>
          <a:prstGeom prst="ellipse">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вал 8"/>
          <p:cNvSpPr/>
          <p:nvPr/>
        </p:nvSpPr>
        <p:spPr>
          <a:xfrm>
            <a:off x="834029" y="1203597"/>
            <a:ext cx="2657851" cy="2657851"/>
          </a:xfrm>
          <a:prstGeom prst="ellipse">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0" name="Прямая со стрелкой 9"/>
          <p:cNvCxnSpPr>
            <a:stCxn id="5" idx="0"/>
            <a:endCxn id="5" idx="4"/>
          </p:cNvCxnSpPr>
          <p:nvPr/>
        </p:nvCxnSpPr>
        <p:spPr>
          <a:xfrm>
            <a:off x="2159732" y="912343"/>
            <a:ext cx="0" cy="324036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1" name="Прямая со стрелкой 10"/>
          <p:cNvCxnSpPr>
            <a:stCxn id="5" idx="6"/>
            <a:endCxn id="5" idx="2"/>
          </p:cNvCxnSpPr>
          <p:nvPr/>
        </p:nvCxnSpPr>
        <p:spPr>
          <a:xfrm flipH="1">
            <a:off x="539552" y="2532523"/>
            <a:ext cx="324036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2" name="Прямая со стрелкой 11"/>
          <p:cNvCxnSpPr>
            <a:stCxn id="5" idx="7"/>
            <a:endCxn id="5" idx="3"/>
          </p:cNvCxnSpPr>
          <p:nvPr/>
        </p:nvCxnSpPr>
        <p:spPr>
          <a:xfrm flipH="1">
            <a:off x="1014092" y="1386883"/>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13" name="Прямая со стрелкой 12"/>
          <p:cNvCxnSpPr>
            <a:stCxn id="5" idx="5"/>
            <a:endCxn id="5" idx="1"/>
          </p:cNvCxnSpPr>
          <p:nvPr/>
        </p:nvCxnSpPr>
        <p:spPr>
          <a:xfrm flipH="1" flipV="1">
            <a:off x="1014092" y="1386883"/>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pic>
        <p:nvPicPr>
          <p:cNvPr id="18" name="Рисунок 17"/>
          <p:cNvPicPr>
            <a:picLocks noChangeAspect="1"/>
          </p:cNvPicPr>
          <p:nvPr/>
        </p:nvPicPr>
        <p:blipFill>
          <a:blip r:embed="rId2">
            <a:duotone>
              <a:prstClr val="black"/>
              <a:schemeClr val="accent2">
                <a:tint val="45000"/>
                <a:satMod val="400000"/>
              </a:schemeClr>
            </a:duotone>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1456018" y="1818827"/>
            <a:ext cx="1407426" cy="1416448"/>
          </a:xfrm>
          <a:prstGeom prst="rect">
            <a:avLst/>
          </a:prstGeom>
        </p:spPr>
      </p:pic>
      <p:grpSp>
        <p:nvGrpSpPr>
          <p:cNvPr id="17" name="Группа 16"/>
          <p:cNvGrpSpPr/>
          <p:nvPr/>
        </p:nvGrpSpPr>
        <p:grpSpPr>
          <a:xfrm>
            <a:off x="1702532" y="2075323"/>
            <a:ext cx="914400" cy="914400"/>
            <a:chOff x="1702532" y="2075323"/>
            <a:chExt cx="914400" cy="914400"/>
          </a:xfrm>
        </p:grpSpPr>
        <p:sp>
          <p:nvSpPr>
            <p:cNvPr id="14" name="Овал 13"/>
            <p:cNvSpPr/>
            <p:nvPr/>
          </p:nvSpPr>
          <p:spPr>
            <a:xfrm>
              <a:off x="1727684" y="2100475"/>
              <a:ext cx="864096" cy="864096"/>
            </a:xfrm>
            <a:prstGeom prst="ellipse">
              <a:avLst/>
            </a:prstGeom>
            <a:gradFill flip="none" rotWithShape="1">
              <a:gsLst>
                <a:gs pos="0">
                  <a:schemeClr val="accent2">
                    <a:lumMod val="75000"/>
                  </a:schemeClr>
                </a:gs>
                <a:gs pos="30000">
                  <a:srgbClr val="E08785"/>
                </a:gs>
                <a:gs pos="60000">
                  <a:schemeClr val="accent2">
                    <a:tint val="37000"/>
                    <a:satMod val="300000"/>
                  </a:schemeClr>
                </a:gs>
                <a:gs pos="100000">
                  <a:schemeClr val="accent2">
                    <a:lumMod val="100000"/>
                  </a:schemeClr>
                </a:gs>
              </a:gsLst>
              <a:path path="shape">
                <a:fillToRect l="50000" t="50000" r="50000" b="50000"/>
              </a:path>
              <a:tileRect/>
            </a:gradFill>
            <a:ln w="1905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5" name="Плюс 14"/>
            <p:cNvSpPr/>
            <p:nvPr/>
          </p:nvSpPr>
          <p:spPr>
            <a:xfrm>
              <a:off x="1702532" y="2075323"/>
              <a:ext cx="914400" cy="914400"/>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grpSp>
      <p:grpSp>
        <p:nvGrpSpPr>
          <p:cNvPr id="19" name="Группа 18"/>
          <p:cNvGrpSpPr/>
          <p:nvPr/>
        </p:nvGrpSpPr>
        <p:grpSpPr>
          <a:xfrm>
            <a:off x="6691345" y="4796378"/>
            <a:ext cx="2455100" cy="347122"/>
            <a:chOff x="6691345" y="4796378"/>
            <a:chExt cx="2455100" cy="347122"/>
          </a:xfrm>
        </p:grpSpPr>
        <p:sp>
          <p:nvSpPr>
            <p:cNvPr id="20"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1" name="Picture 4" descr="E:\РАБОЧИЕ ПРОЕКТЫ\FREE-LANCE\2013\октябрь\Логотип_варианты_цвета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84563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2352" y="123478"/>
            <a:ext cx="8579296" cy="1872208"/>
          </a:xfrm>
        </p:spPr>
        <p:txBody>
          <a:bodyPr>
            <a:noAutofit/>
          </a:bodyPr>
          <a:lstStyle/>
          <a:p>
            <a:pPr algn="l"/>
            <a:r>
              <a:rPr lang="ru-RU" sz="2000" b="1" dirty="0">
                <a:solidFill>
                  <a:schemeClr val="tx2">
                    <a:lumMod val="75000"/>
                  </a:schemeClr>
                </a:solidFill>
                <a:latin typeface="Times New Roman" pitchFamily="18" charset="0"/>
              </a:rPr>
              <a:t>Шар обладает зарядом 0,4 </a:t>
            </a:r>
            <a:r>
              <a:rPr lang="ru-RU" sz="2000" b="1" dirty="0" err="1" smtClean="0">
                <a:solidFill>
                  <a:schemeClr val="tx2">
                    <a:lumMod val="75000"/>
                  </a:schemeClr>
                </a:solidFill>
                <a:latin typeface="Times New Roman" pitchFamily="18" charset="0"/>
              </a:rPr>
              <a:t>мкКл</a:t>
            </a:r>
            <a:r>
              <a:rPr lang="ru-RU" sz="2000" b="1" dirty="0" smtClean="0">
                <a:solidFill>
                  <a:schemeClr val="tx2">
                    <a:lumMod val="75000"/>
                  </a:schemeClr>
                </a:solidFill>
                <a:latin typeface="Times New Roman" pitchFamily="18" charset="0"/>
              </a:rPr>
              <a:t>, </a:t>
            </a:r>
            <a:r>
              <a:rPr lang="ru-RU" sz="2000" b="1" dirty="0">
                <a:solidFill>
                  <a:schemeClr val="tx2">
                    <a:lumMod val="75000"/>
                  </a:schemeClr>
                </a:solidFill>
                <a:latin typeface="Times New Roman" pitchFamily="18" charset="0"/>
              </a:rPr>
              <a:t>который равномерно распределен по всему объёму шара. На точечный заряд, равный 800 </a:t>
            </a:r>
            <a:r>
              <a:rPr lang="ru-RU" sz="2000" b="1" dirty="0" err="1" smtClean="0">
                <a:solidFill>
                  <a:schemeClr val="tx2">
                    <a:lumMod val="75000"/>
                  </a:schemeClr>
                </a:solidFill>
                <a:latin typeface="Times New Roman" pitchFamily="18" charset="0"/>
              </a:rPr>
              <a:t>нКл</a:t>
            </a:r>
            <a:r>
              <a:rPr lang="ru-RU" sz="2000" b="1" dirty="0" smtClean="0">
                <a:solidFill>
                  <a:schemeClr val="tx2">
                    <a:lumMod val="75000"/>
                  </a:schemeClr>
                </a:solidFill>
                <a:latin typeface="Times New Roman" pitchFamily="18" charset="0"/>
              </a:rPr>
              <a:t>, </a:t>
            </a:r>
            <a:r>
              <a:rPr lang="ru-RU" sz="2000" b="1" dirty="0">
                <a:solidFill>
                  <a:schemeClr val="tx2">
                    <a:lumMod val="75000"/>
                  </a:schemeClr>
                </a:solidFill>
                <a:latin typeface="Times New Roman" pitchFamily="18" charset="0"/>
              </a:rPr>
              <a:t>действует кулоновская сила, модуль которой равен </a:t>
            </a:r>
            <a:r>
              <a:rPr lang="ru-RU" sz="2000" b="1" dirty="0" smtClean="0">
                <a:solidFill>
                  <a:schemeClr val="tx2">
                    <a:lumMod val="75000"/>
                  </a:schemeClr>
                </a:solidFill>
                <a:latin typeface="Times New Roman" pitchFamily="18" charset="0"/>
              </a:rPr>
              <a:t>0,2 </a:t>
            </a:r>
            <a:r>
              <a:rPr lang="ru-RU" sz="2000" b="1" dirty="0" err="1" smtClean="0">
                <a:solidFill>
                  <a:schemeClr val="tx2">
                    <a:lumMod val="75000"/>
                  </a:schemeClr>
                </a:solidFill>
                <a:latin typeface="Times New Roman" pitchFamily="18" charset="0"/>
              </a:rPr>
              <a:t>мН.</a:t>
            </a:r>
            <a:r>
              <a:rPr lang="ru-RU" sz="2000" b="1" dirty="0" smtClean="0">
                <a:solidFill>
                  <a:schemeClr val="tx2">
                    <a:lumMod val="75000"/>
                  </a:schemeClr>
                </a:solidFill>
                <a:latin typeface="Times New Roman" pitchFamily="18" charset="0"/>
              </a:rPr>
              <a:t> </a:t>
            </a:r>
            <a:r>
              <a:rPr lang="ru-RU" sz="2000" b="1" dirty="0">
                <a:solidFill>
                  <a:schemeClr val="tx2">
                    <a:lumMod val="75000"/>
                  </a:schemeClr>
                </a:solidFill>
                <a:latin typeface="Times New Roman" pitchFamily="18" charset="0"/>
              </a:rPr>
              <a:t>Определите, находится ли данный заряд внутри шара или нет? Расстояние между центром шара и точечным зарядом составляет </a:t>
            </a:r>
            <a:r>
              <a:rPr lang="ru-RU" sz="2000" b="1" dirty="0" smtClean="0">
                <a:solidFill>
                  <a:schemeClr val="tx2">
                    <a:lumMod val="75000"/>
                  </a:schemeClr>
                </a:solidFill>
                <a:latin typeface="Times New Roman" pitchFamily="18" charset="0"/>
              </a:rPr>
              <a:t>60 см.</a:t>
            </a:r>
            <a:endParaRPr lang="ru-RU" sz="2000" b="1" dirty="0">
              <a:solidFill>
                <a:schemeClr val="tx2">
                  <a:lumMod val="75000"/>
                </a:schemeClr>
              </a:solidFill>
              <a:latin typeface="Times New Roman" pitchFamily="18" charset="0"/>
            </a:endParaRPr>
          </a:p>
        </p:txBody>
      </p:sp>
      <p:sp>
        <p:nvSpPr>
          <p:cNvPr id="4" name="Прямоугольник 21"/>
          <p:cNvSpPr/>
          <p:nvPr/>
        </p:nvSpPr>
        <p:spPr>
          <a:xfrm>
            <a:off x="179512" y="1862703"/>
            <a:ext cx="2130015" cy="430887"/>
          </a:xfrm>
          <a:prstGeom prst="rect">
            <a:avLst/>
          </a:prstGeom>
        </p:spPr>
        <p:txBody>
          <a:bodyPr wrap="square">
            <a:spAutoFit/>
          </a:bodyPr>
          <a:lstStyle/>
          <a:p>
            <a:r>
              <a:rPr lang="ru-RU" sz="2200" dirty="0" smtClean="0">
                <a:latin typeface="Times New Roman" panose="02020603050405020304" pitchFamily="18" charset="0"/>
              </a:rPr>
              <a:t>Дано: </a:t>
            </a:r>
            <a:endParaRPr lang="en-CA" sz="2200" dirty="0" smtClean="0">
              <a:latin typeface="Cambria Math" panose="02040503050406030204" pitchFamily="18" charset="0"/>
            </a:endParaRPr>
          </a:p>
        </p:txBody>
      </p:sp>
      <p:cxnSp>
        <p:nvCxnSpPr>
          <p:cNvPr id="5" name="Straight Connector 42"/>
          <p:cNvCxnSpPr/>
          <p:nvPr/>
        </p:nvCxnSpPr>
        <p:spPr>
          <a:xfrm flipH="1">
            <a:off x="251526" y="4011910"/>
            <a:ext cx="2160234" cy="0"/>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6" name="Прямоугольник 5"/>
              <p:cNvSpPr/>
              <p:nvPr/>
            </p:nvSpPr>
            <p:spPr>
              <a:xfrm>
                <a:off x="395536" y="4011910"/>
                <a:ext cx="1224136" cy="43088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𝑟</m:t>
                      </m:r>
                      <m:r>
                        <a:rPr lang="en-US" sz="2200" b="0" i="1" smtClean="0">
                          <a:solidFill>
                            <a:schemeClr val="tx1"/>
                          </a:solidFill>
                          <a:latin typeface="Cambria Math"/>
                        </a:rPr>
                        <m:t>&gt;</m:t>
                      </m:r>
                      <m:r>
                        <a:rPr lang="en-US" sz="2200" b="0" i="1" smtClean="0">
                          <a:solidFill>
                            <a:schemeClr val="tx1"/>
                          </a:solidFill>
                          <a:latin typeface="Cambria Math"/>
                        </a:rPr>
                        <m:t>𝑅</m:t>
                      </m:r>
                      <m:r>
                        <a:rPr lang="en-US" sz="2200" b="0" i="1" smtClean="0">
                          <a:solidFill>
                            <a:schemeClr val="tx1"/>
                          </a:solidFill>
                          <a:latin typeface="Cambria Math"/>
                        </a:rPr>
                        <m:t>? </m:t>
                      </m:r>
                    </m:oMath>
                  </m:oMathPara>
                </a14:m>
                <a:endParaRPr lang="ru-RU" sz="2200" dirty="0">
                  <a:latin typeface="Times New Roman" pitchFamily="18" charset="0"/>
                  <a:cs typeface="Times New Roman" pitchFamily="18" charset="0"/>
                </a:endParaRPr>
              </a:p>
            </p:txBody>
          </p:sp>
        </mc:Choice>
        <mc:Fallback xmlns="">
          <p:sp>
            <p:nvSpPr>
              <p:cNvPr id="6" name="Прямоугольник 5"/>
              <p:cNvSpPr>
                <a:spLocks noRot="1" noChangeAspect="1" noMove="1" noResize="1" noEditPoints="1" noAdjustHandles="1" noChangeArrowheads="1" noChangeShapeType="1" noTextEdit="1"/>
              </p:cNvSpPr>
              <p:nvPr/>
            </p:nvSpPr>
            <p:spPr>
              <a:xfrm>
                <a:off x="395536" y="4011910"/>
                <a:ext cx="1224136" cy="430887"/>
              </a:xfrm>
              <a:prstGeom prst="rect">
                <a:avLst/>
              </a:prstGeom>
              <a:blipFill rotWithShape="1">
                <a:blip r:embed="rId2"/>
                <a:stretch>
                  <a:fillRect t="-8451" r="-5473" b="-26761"/>
                </a:stretch>
              </a:blipFill>
            </p:spPr>
            <p:txBody>
              <a:bodyPr/>
              <a:lstStyle/>
              <a:p>
                <a:r>
                  <a:rPr lang="ru-RU">
                    <a:noFill/>
                  </a:rPr>
                  <a:t> </a:t>
                </a:r>
              </a:p>
            </p:txBody>
          </p:sp>
        </mc:Fallback>
      </mc:AlternateContent>
      <p:cxnSp>
        <p:nvCxnSpPr>
          <p:cNvPr id="7" name="Straight Connector 22"/>
          <p:cNvCxnSpPr/>
          <p:nvPr/>
        </p:nvCxnSpPr>
        <p:spPr>
          <a:xfrm>
            <a:off x="2411760" y="2196098"/>
            <a:ext cx="0" cy="2287930"/>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8" name="Прямоугольник 7"/>
              <p:cNvSpPr/>
              <p:nvPr/>
            </p:nvSpPr>
            <p:spPr>
              <a:xfrm>
                <a:off x="226792" y="2222743"/>
                <a:ext cx="2290179"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𝑄</m:t>
                      </m:r>
                      <m:r>
                        <a:rPr lang="ru-RU" sz="2200" b="0" i="1" smtClean="0">
                          <a:solidFill>
                            <a:schemeClr val="tx1"/>
                          </a:solidFill>
                          <a:latin typeface="Cambria Math"/>
                        </a:rPr>
                        <m:t>=</m:t>
                      </m:r>
                      <m:r>
                        <a:rPr lang="en-US" sz="2200" i="1">
                          <a:latin typeface="Cambria Math"/>
                        </a:rPr>
                        <m:t>4</m:t>
                      </m:r>
                      <m:r>
                        <a:rPr lang="en-US" sz="2200" i="1">
                          <a:latin typeface="Cambria Math"/>
                          <a:ea typeface="Cambria Math"/>
                        </a:rPr>
                        <m:t>×</m:t>
                      </m:r>
                      <m:sSup>
                        <m:sSupPr>
                          <m:ctrlPr>
                            <a:rPr lang="en-US" sz="2200" i="1">
                              <a:latin typeface="Cambria Math"/>
                              <a:ea typeface="Cambria Math"/>
                            </a:rPr>
                          </m:ctrlPr>
                        </m:sSupPr>
                        <m:e>
                          <m:r>
                            <a:rPr lang="ru-RU" sz="2200" i="1">
                              <a:latin typeface="Cambria Math"/>
                              <a:ea typeface="Cambria Math"/>
                            </a:rPr>
                            <m:t>10</m:t>
                          </m:r>
                        </m:e>
                        <m:sup>
                          <m:r>
                            <a:rPr lang="ru-RU" sz="2200" i="1">
                              <a:latin typeface="Cambria Math"/>
                              <a:ea typeface="Cambria Math"/>
                            </a:rPr>
                            <m:t>−7</m:t>
                          </m:r>
                        </m:sup>
                      </m:sSup>
                      <m:r>
                        <a:rPr lang="ru-RU" sz="2200" i="1">
                          <a:latin typeface="Cambria Math"/>
                        </a:rPr>
                        <m:t> Кл</m:t>
                      </m:r>
                    </m:oMath>
                  </m:oMathPara>
                </a14:m>
                <a:endParaRPr lang="ru-RU" sz="2200" dirty="0"/>
              </a:p>
            </p:txBody>
          </p:sp>
        </mc:Choice>
        <mc:Fallback xmlns="">
          <p:sp>
            <p:nvSpPr>
              <p:cNvPr id="8" name="Прямоугольник 7"/>
              <p:cNvSpPr>
                <a:spLocks noRot="1" noChangeAspect="1" noMove="1" noResize="1" noEditPoints="1" noAdjustHandles="1" noChangeArrowheads="1" noChangeShapeType="1" noTextEdit="1"/>
              </p:cNvSpPr>
              <p:nvPr/>
            </p:nvSpPr>
            <p:spPr>
              <a:xfrm>
                <a:off x="226792" y="2222743"/>
                <a:ext cx="2290179" cy="430887"/>
              </a:xfrm>
              <a:prstGeom prst="rect">
                <a:avLst/>
              </a:prstGeom>
              <a:blipFill rotWithShape="1">
                <a:blip r:embed="rId3"/>
                <a:stretch>
                  <a:fillRect t="-8571" r="-4521" b="-2857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9" name="Прямоугольник 8"/>
              <p:cNvSpPr/>
              <p:nvPr/>
            </p:nvSpPr>
            <p:spPr>
              <a:xfrm>
                <a:off x="226792" y="3579862"/>
                <a:ext cx="1376723"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𝑟</m:t>
                      </m:r>
                      <m:r>
                        <a:rPr lang="ru-RU" sz="2200" b="0" i="1" smtClean="0">
                          <a:solidFill>
                            <a:schemeClr val="tx1"/>
                          </a:solidFill>
                          <a:latin typeface="Cambria Math"/>
                        </a:rPr>
                        <m:t>=0,6</m:t>
                      </m:r>
                      <m:r>
                        <a:rPr lang="en-US" sz="2200" b="0" i="1" smtClean="0">
                          <a:solidFill>
                            <a:schemeClr val="tx1"/>
                          </a:solidFill>
                          <a:latin typeface="Cambria Math"/>
                        </a:rPr>
                        <m:t> </m:t>
                      </m:r>
                      <m:r>
                        <a:rPr lang="ru-RU" sz="2200" b="0" i="1" smtClean="0">
                          <a:solidFill>
                            <a:schemeClr val="tx1"/>
                          </a:solidFill>
                          <a:latin typeface="Cambria Math"/>
                        </a:rPr>
                        <m:t>м</m:t>
                      </m:r>
                    </m:oMath>
                  </m:oMathPara>
                </a14:m>
                <a:endParaRPr lang="ru-RU" sz="2200" dirty="0">
                  <a:solidFill>
                    <a:schemeClr val="tx1"/>
                  </a:solidFill>
                </a:endParaRPr>
              </a:p>
            </p:txBody>
          </p:sp>
        </mc:Choice>
        <mc:Fallback xmlns="">
          <p:sp>
            <p:nvSpPr>
              <p:cNvPr id="9" name="Прямоугольник 8"/>
              <p:cNvSpPr>
                <a:spLocks noRot="1" noChangeAspect="1" noMove="1" noResize="1" noEditPoints="1" noAdjustHandles="1" noChangeArrowheads="1" noChangeShapeType="1" noTextEdit="1"/>
              </p:cNvSpPr>
              <p:nvPr/>
            </p:nvSpPr>
            <p:spPr>
              <a:xfrm>
                <a:off x="226792" y="3579862"/>
                <a:ext cx="1376723" cy="430887"/>
              </a:xfrm>
              <a:prstGeom prst="rect">
                <a:avLst/>
              </a:prstGeom>
              <a:blipFill rotWithShape="1">
                <a:blip r:embed="rId4"/>
                <a:stretch>
                  <a:fillRect t="-8451" r="-7522" b="-2676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0" name="Прямоугольник 9"/>
              <p:cNvSpPr/>
              <p:nvPr/>
            </p:nvSpPr>
            <p:spPr>
              <a:xfrm>
                <a:off x="226792" y="2726799"/>
                <a:ext cx="2251963"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𝑞</m:t>
                      </m:r>
                      <m:r>
                        <a:rPr lang="ru-RU" sz="2200" b="0" i="1" smtClean="0">
                          <a:solidFill>
                            <a:schemeClr val="tx1"/>
                          </a:solidFill>
                          <a:latin typeface="Cambria Math"/>
                        </a:rPr>
                        <m:t>=8</m:t>
                      </m:r>
                      <m:r>
                        <a:rPr lang="en-US" sz="2200" i="1">
                          <a:latin typeface="Cambria Math"/>
                          <a:ea typeface="Cambria Math"/>
                        </a:rPr>
                        <m:t>×</m:t>
                      </m:r>
                      <m:sSup>
                        <m:sSupPr>
                          <m:ctrlPr>
                            <a:rPr lang="en-US" sz="2200" i="1">
                              <a:latin typeface="Cambria Math"/>
                              <a:ea typeface="Cambria Math"/>
                            </a:rPr>
                          </m:ctrlPr>
                        </m:sSupPr>
                        <m:e>
                          <m:r>
                            <a:rPr lang="ru-RU" sz="2200" i="1">
                              <a:latin typeface="Cambria Math"/>
                              <a:ea typeface="Cambria Math"/>
                            </a:rPr>
                            <m:t>10</m:t>
                          </m:r>
                        </m:e>
                        <m:sup>
                          <m:r>
                            <a:rPr lang="ru-RU" sz="2200" i="1">
                              <a:latin typeface="Cambria Math"/>
                              <a:ea typeface="Cambria Math"/>
                            </a:rPr>
                            <m:t>−7</m:t>
                          </m:r>
                        </m:sup>
                      </m:sSup>
                      <m:r>
                        <a:rPr lang="ru-RU" sz="2200" i="1">
                          <a:latin typeface="Cambria Math"/>
                        </a:rPr>
                        <m:t> Кл</m:t>
                      </m:r>
                    </m:oMath>
                  </m:oMathPara>
                </a14:m>
                <a:endParaRPr lang="ru-RU" sz="2200" dirty="0"/>
              </a:p>
            </p:txBody>
          </p:sp>
        </mc:Choice>
        <mc:Fallback xmlns="">
          <p:sp>
            <p:nvSpPr>
              <p:cNvPr id="10" name="Прямоугольник 9"/>
              <p:cNvSpPr>
                <a:spLocks noRot="1" noChangeAspect="1" noMove="1" noResize="1" noEditPoints="1" noAdjustHandles="1" noChangeArrowheads="1" noChangeShapeType="1" noTextEdit="1"/>
              </p:cNvSpPr>
              <p:nvPr/>
            </p:nvSpPr>
            <p:spPr>
              <a:xfrm>
                <a:off x="226792" y="2726799"/>
                <a:ext cx="2251963" cy="430887"/>
              </a:xfrm>
              <a:prstGeom prst="rect">
                <a:avLst/>
              </a:prstGeom>
              <a:blipFill rotWithShape="1">
                <a:blip r:embed="rId5"/>
                <a:stretch>
                  <a:fillRect t="-8451" r="-4324" b="-2676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2" name="Прямоугольник 11"/>
              <p:cNvSpPr/>
              <p:nvPr/>
            </p:nvSpPr>
            <p:spPr>
              <a:xfrm>
                <a:off x="226792" y="3148975"/>
                <a:ext cx="2129429"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𝐹</m:t>
                      </m:r>
                      <m:r>
                        <a:rPr lang="ru-RU" sz="2200" b="0" i="1" smtClean="0">
                          <a:solidFill>
                            <a:schemeClr val="tx1"/>
                          </a:solidFill>
                          <a:latin typeface="Cambria Math"/>
                        </a:rPr>
                        <m:t>=</m:t>
                      </m:r>
                      <m:r>
                        <a:rPr lang="ru-RU" sz="2200" i="1">
                          <a:latin typeface="Cambria Math"/>
                          <a:ea typeface="Cambria Math"/>
                        </a:rPr>
                        <m:t>2</m:t>
                      </m:r>
                      <m:r>
                        <a:rPr lang="en-US" sz="2200" i="1">
                          <a:latin typeface="Cambria Math"/>
                          <a:ea typeface="Cambria Math"/>
                        </a:rPr>
                        <m:t>×</m:t>
                      </m:r>
                      <m:sSup>
                        <m:sSupPr>
                          <m:ctrlPr>
                            <a:rPr lang="en-US" sz="2200" i="1">
                              <a:latin typeface="Cambria Math"/>
                              <a:ea typeface="Cambria Math"/>
                            </a:rPr>
                          </m:ctrlPr>
                        </m:sSupPr>
                        <m:e>
                          <m:r>
                            <a:rPr lang="ru-RU" sz="2200" i="1">
                              <a:latin typeface="Cambria Math"/>
                              <a:ea typeface="Cambria Math"/>
                            </a:rPr>
                            <m:t>10</m:t>
                          </m:r>
                        </m:e>
                        <m:sup>
                          <m:r>
                            <a:rPr lang="ru-RU" sz="2200" i="1">
                              <a:latin typeface="Cambria Math"/>
                              <a:ea typeface="Cambria Math"/>
                            </a:rPr>
                            <m:t>−4</m:t>
                          </m:r>
                        </m:sup>
                      </m:sSup>
                      <m:r>
                        <a:rPr lang="ru-RU" sz="2200" i="1">
                          <a:latin typeface="Cambria Math"/>
                        </a:rPr>
                        <m:t> Н</m:t>
                      </m:r>
                    </m:oMath>
                  </m:oMathPara>
                </a14:m>
                <a:endParaRPr lang="ru-RU" sz="2200" dirty="0"/>
              </a:p>
            </p:txBody>
          </p:sp>
        </mc:Choice>
        <mc:Fallback xmlns="">
          <p:sp>
            <p:nvSpPr>
              <p:cNvPr id="12" name="Прямоугольник 11"/>
              <p:cNvSpPr>
                <a:spLocks noRot="1" noChangeAspect="1" noMove="1" noResize="1" noEditPoints="1" noAdjustHandles="1" noChangeArrowheads="1" noChangeShapeType="1" noTextEdit="1"/>
              </p:cNvSpPr>
              <p:nvPr/>
            </p:nvSpPr>
            <p:spPr>
              <a:xfrm>
                <a:off x="226792" y="3148975"/>
                <a:ext cx="2129429" cy="430887"/>
              </a:xfrm>
              <a:prstGeom prst="rect">
                <a:avLst/>
              </a:prstGeom>
              <a:blipFill rotWithShape="1">
                <a:blip r:embed="rId6"/>
                <a:stretch>
                  <a:fillRect t="-8571" r="-4857" b="-2857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2430717" y="1870353"/>
                <a:ext cx="2695803" cy="142205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rPr>
                        <m:t>𝐸</m:t>
                      </m:r>
                      <m:d>
                        <m:dPr>
                          <m:ctrlPr>
                            <a:rPr lang="en-US" sz="2200" b="0" i="1" smtClean="0">
                              <a:latin typeface="Cambria Math"/>
                            </a:rPr>
                          </m:ctrlPr>
                        </m:dPr>
                        <m:e>
                          <m:r>
                            <a:rPr lang="en-US" sz="2200" b="0" i="1" smtClean="0">
                              <a:latin typeface="Cambria Math"/>
                            </a:rPr>
                            <m:t>𝑟</m:t>
                          </m:r>
                        </m:e>
                      </m:d>
                      <m:r>
                        <a:rPr lang="en-US" sz="2200" b="0" i="1" smtClean="0">
                          <a:latin typeface="Cambria Math"/>
                        </a:rPr>
                        <m:t>=</m:t>
                      </m:r>
                      <m:d>
                        <m:dPr>
                          <m:begChr m:val="{"/>
                          <m:endChr m:val=""/>
                          <m:ctrlPr>
                            <a:rPr lang="en-US" sz="2200" b="0" i="1" smtClean="0">
                              <a:latin typeface="Cambria Math"/>
                            </a:rPr>
                          </m:ctrlPr>
                        </m:dPr>
                        <m:e>
                          <m:eqArr>
                            <m:eqArrPr>
                              <m:ctrlPr>
                                <a:rPr lang="en-US" sz="2200" b="0" i="1" smtClean="0">
                                  <a:latin typeface="Cambria Math"/>
                                </a:rPr>
                              </m:ctrlPr>
                            </m:eqArrPr>
                            <m:e>
                              <m:f>
                                <m:fPr>
                                  <m:ctrlPr>
                                    <a:rPr lang="en-US" sz="2200" b="0" i="1" smtClean="0">
                                      <a:latin typeface="Cambria Math"/>
                                    </a:rPr>
                                  </m:ctrlPr>
                                </m:fPr>
                                <m:num>
                                  <m:r>
                                    <a:rPr lang="en-US" sz="2200" b="0" i="1" smtClean="0">
                                      <a:latin typeface="Cambria Math"/>
                                    </a:rPr>
                                    <m:t>𝑘𝑄</m:t>
                                  </m:r>
                                </m:num>
                                <m:den>
                                  <m:sSup>
                                    <m:sSupPr>
                                      <m:ctrlPr>
                                        <a:rPr lang="en-US" sz="2200" b="0" i="1" smtClean="0">
                                          <a:latin typeface="Cambria Math"/>
                                        </a:rPr>
                                      </m:ctrlPr>
                                    </m:sSupPr>
                                    <m:e>
                                      <m:r>
                                        <a:rPr lang="en-US" sz="2200" b="0" i="1" smtClean="0">
                                          <a:latin typeface="Cambria Math"/>
                                        </a:rPr>
                                        <m:t>𝑟</m:t>
                                      </m:r>
                                    </m:e>
                                    <m:sup>
                                      <m:r>
                                        <a:rPr lang="en-US" sz="2200" b="0" i="1" smtClean="0">
                                          <a:latin typeface="Cambria Math"/>
                                        </a:rPr>
                                        <m:t>2</m:t>
                                      </m:r>
                                    </m:sup>
                                  </m:sSup>
                                </m:den>
                              </m:f>
                              <m:r>
                                <a:rPr lang="en-US" sz="2200" b="0" i="1" smtClean="0">
                                  <a:latin typeface="Cambria Math"/>
                                </a:rPr>
                                <m:t>, </m:t>
                              </m:r>
                              <m:r>
                                <a:rPr lang="en-US" sz="2200" b="0" i="1" smtClean="0">
                                  <a:latin typeface="Cambria Math"/>
                                </a:rPr>
                                <m:t>𝑟</m:t>
                              </m:r>
                              <m:r>
                                <a:rPr lang="en-US" sz="2200" b="0" i="1" smtClean="0">
                                  <a:latin typeface="Cambria Math"/>
                                  <a:ea typeface="Cambria Math"/>
                                </a:rPr>
                                <m:t>≥</m:t>
                              </m:r>
                              <m:r>
                                <a:rPr lang="en-US" sz="2200" b="0" i="1" smtClean="0">
                                  <a:latin typeface="Cambria Math"/>
                                </a:rPr>
                                <m:t>𝑅</m:t>
                              </m:r>
                            </m:e>
                            <m:e>
                              <m:f>
                                <m:fPr>
                                  <m:ctrlPr>
                                    <a:rPr lang="en-US" sz="2200" i="1">
                                      <a:latin typeface="Cambria Math"/>
                                    </a:rPr>
                                  </m:ctrlPr>
                                </m:fPr>
                                <m:num>
                                  <m:r>
                                    <a:rPr lang="en-US" sz="2200" i="1">
                                      <a:latin typeface="Cambria Math"/>
                                    </a:rPr>
                                    <m:t>𝑘𝑄</m:t>
                                  </m:r>
                                  <m:r>
                                    <a:rPr lang="en-US" sz="2200" b="0" i="1" smtClean="0">
                                      <a:latin typeface="Cambria Math"/>
                                    </a:rPr>
                                    <m:t>𝑟</m:t>
                                  </m:r>
                                </m:num>
                                <m:den>
                                  <m:sSup>
                                    <m:sSupPr>
                                      <m:ctrlPr>
                                        <a:rPr lang="en-US" sz="2200" i="1">
                                          <a:latin typeface="Cambria Math"/>
                                        </a:rPr>
                                      </m:ctrlPr>
                                    </m:sSupPr>
                                    <m:e>
                                      <m:r>
                                        <a:rPr lang="en-US" sz="2200" b="0" i="1" smtClean="0">
                                          <a:latin typeface="Cambria Math"/>
                                        </a:rPr>
                                        <m:t>𝑅</m:t>
                                      </m:r>
                                    </m:e>
                                    <m:sup>
                                      <m:r>
                                        <a:rPr lang="en-US" sz="2200" b="0" i="1" smtClean="0">
                                          <a:latin typeface="Cambria Math"/>
                                        </a:rPr>
                                        <m:t>3</m:t>
                                      </m:r>
                                    </m:sup>
                                  </m:sSup>
                                </m:den>
                              </m:f>
                              <m:r>
                                <a:rPr lang="en-US" sz="2200" b="0" i="1" smtClean="0">
                                  <a:latin typeface="Cambria Math"/>
                                </a:rPr>
                                <m:t>, </m:t>
                              </m:r>
                              <m:r>
                                <a:rPr lang="en-US" sz="2200" b="0" i="1" smtClean="0">
                                  <a:latin typeface="Cambria Math"/>
                                </a:rPr>
                                <m:t>𝑟</m:t>
                              </m:r>
                              <m:r>
                                <a:rPr lang="en-US" sz="2200" b="0" i="1" smtClean="0">
                                  <a:latin typeface="Cambria Math"/>
                                </a:rPr>
                                <m:t>&lt;</m:t>
                              </m:r>
                              <m:r>
                                <a:rPr lang="en-US" sz="2200" b="0" i="1" smtClean="0">
                                  <a:latin typeface="Cambria Math"/>
                                </a:rPr>
                                <m:t>𝑅</m:t>
                              </m:r>
                            </m:e>
                          </m:eqArr>
                        </m:e>
                      </m:d>
                    </m:oMath>
                  </m:oMathPara>
                </a14:m>
                <a:endParaRPr lang="ru-RU" sz="2200" dirty="0"/>
              </a:p>
            </p:txBody>
          </p:sp>
        </mc:Choice>
        <mc:Fallback xmlns="">
          <p:sp>
            <p:nvSpPr>
              <p:cNvPr id="39" name="TextBox 38"/>
              <p:cNvSpPr txBox="1">
                <a:spLocks noRot="1" noChangeAspect="1" noMove="1" noResize="1" noEditPoints="1" noAdjustHandles="1" noChangeArrowheads="1" noChangeShapeType="1" noTextEdit="1"/>
              </p:cNvSpPr>
              <p:nvPr/>
            </p:nvSpPr>
            <p:spPr>
              <a:xfrm>
                <a:off x="2430717" y="1870353"/>
                <a:ext cx="2695803" cy="1422056"/>
              </a:xfrm>
              <a:prstGeom prst="rect">
                <a:avLst/>
              </a:prstGeom>
              <a:blipFill rotWithShape="1">
                <a:blip r:embed="rId7"/>
                <a:stretch>
                  <a:fillRect r="-3620"/>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2478755" y="3297665"/>
                <a:ext cx="2101153"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ru-RU" sz="2200" i="1" smtClean="0">
                              <a:latin typeface="Cambria Math"/>
                            </a:rPr>
                          </m:ctrlPr>
                        </m:sSubPr>
                        <m:e>
                          <m:r>
                            <a:rPr lang="en-US" sz="2200" b="0" i="1" smtClean="0">
                              <a:latin typeface="Cambria Math"/>
                            </a:rPr>
                            <m:t>𝐸</m:t>
                          </m:r>
                        </m:e>
                        <m:sub>
                          <m:r>
                            <a:rPr lang="en-US" sz="2200" b="0" i="1" smtClean="0">
                              <a:latin typeface="Cambria Math"/>
                            </a:rPr>
                            <m:t>1</m:t>
                          </m:r>
                        </m:sub>
                      </m:sSub>
                      <m:r>
                        <a:rPr lang="en-US" sz="2200" b="0" i="1" smtClean="0">
                          <a:latin typeface="Cambria Math"/>
                        </a:rPr>
                        <m:t>=</m:t>
                      </m:r>
                      <m:r>
                        <a:rPr lang="ru-RU" sz="2200" b="0" i="1" smtClean="0">
                          <a:latin typeface="Cambria Math"/>
                        </a:rPr>
                        <m:t>250 Н/Кл</m:t>
                      </m:r>
                    </m:oMath>
                  </m:oMathPara>
                </a14:m>
                <a:endParaRPr lang="ru-RU" sz="2200" dirty="0"/>
              </a:p>
            </p:txBody>
          </p:sp>
        </mc:Choice>
        <mc:Fallback xmlns="">
          <p:sp>
            <p:nvSpPr>
              <p:cNvPr id="40" name="TextBox 39"/>
              <p:cNvSpPr txBox="1">
                <a:spLocks noRot="1" noChangeAspect="1" noMove="1" noResize="1" noEditPoints="1" noAdjustHandles="1" noChangeArrowheads="1" noChangeShapeType="1" noTextEdit="1"/>
              </p:cNvSpPr>
              <p:nvPr/>
            </p:nvSpPr>
            <p:spPr>
              <a:xfrm>
                <a:off x="2478755" y="3297665"/>
                <a:ext cx="2101153" cy="430887"/>
              </a:xfrm>
              <a:prstGeom prst="rect">
                <a:avLst/>
              </a:prstGeom>
              <a:blipFill rotWithShape="1">
                <a:blip r:embed="rId8"/>
                <a:stretch>
                  <a:fillRect t="-8451" r="-4942" b="-2676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2411760" y="3852517"/>
                <a:ext cx="5982215" cy="8074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ru-RU" sz="2200" i="1" smtClean="0">
                              <a:latin typeface="Cambria Math"/>
                            </a:rPr>
                          </m:ctrlPr>
                        </m:sSubPr>
                        <m:e>
                          <m:r>
                            <a:rPr lang="en-US" sz="2200" b="0" i="1" smtClean="0">
                              <a:latin typeface="Cambria Math"/>
                            </a:rPr>
                            <m:t>𝐸</m:t>
                          </m:r>
                        </m:e>
                        <m:sub>
                          <m:r>
                            <a:rPr lang="ru-RU" sz="2200" b="0" i="1" smtClean="0">
                              <a:latin typeface="Cambria Math"/>
                            </a:rPr>
                            <m:t>2</m:t>
                          </m:r>
                        </m:sub>
                      </m:sSub>
                      <m:r>
                        <a:rPr lang="en-US" sz="2200" i="1">
                          <a:latin typeface="Cambria Math"/>
                        </a:rPr>
                        <m:t>=</m:t>
                      </m:r>
                      <m:f>
                        <m:fPr>
                          <m:ctrlPr>
                            <a:rPr lang="en-US" sz="2200" i="1">
                              <a:latin typeface="Cambria Math"/>
                            </a:rPr>
                          </m:ctrlPr>
                        </m:fPr>
                        <m:num>
                          <m:r>
                            <a:rPr lang="en-US" sz="2200" i="1">
                              <a:latin typeface="Cambria Math"/>
                            </a:rPr>
                            <m:t>𝑘𝑄</m:t>
                          </m:r>
                        </m:num>
                        <m:den>
                          <m:sSup>
                            <m:sSupPr>
                              <m:ctrlPr>
                                <a:rPr lang="en-US" sz="2200" i="1">
                                  <a:latin typeface="Cambria Math"/>
                                </a:rPr>
                              </m:ctrlPr>
                            </m:sSupPr>
                            <m:e>
                              <m:r>
                                <a:rPr lang="en-US" sz="2200" i="1">
                                  <a:latin typeface="Cambria Math"/>
                                </a:rPr>
                                <m:t>𝑟</m:t>
                              </m:r>
                            </m:e>
                            <m:sup>
                              <m:r>
                                <a:rPr lang="en-US" sz="2200" i="1">
                                  <a:latin typeface="Cambria Math"/>
                                </a:rPr>
                                <m:t>2</m:t>
                              </m:r>
                            </m:sup>
                          </m:sSup>
                        </m:den>
                      </m:f>
                      <m:r>
                        <a:rPr lang="ru-RU" sz="2200" b="0" i="1" smtClean="0">
                          <a:latin typeface="Cambria Math"/>
                        </a:rPr>
                        <m:t>=</m:t>
                      </m:r>
                      <m:f>
                        <m:fPr>
                          <m:ctrlPr>
                            <a:rPr lang="en-US" sz="2200" i="1">
                              <a:latin typeface="Cambria Math"/>
                            </a:rPr>
                          </m:ctrlPr>
                        </m:fPr>
                        <m:num>
                          <m:r>
                            <a:rPr lang="ru-RU" sz="2200" b="0" i="1" smtClean="0">
                              <a:latin typeface="Cambria Math"/>
                            </a:rPr>
                            <m:t>9</m:t>
                          </m:r>
                          <m:r>
                            <a:rPr lang="en-US" sz="2200" i="1">
                              <a:latin typeface="Cambria Math"/>
                              <a:ea typeface="Cambria Math"/>
                            </a:rPr>
                            <m:t>×</m:t>
                          </m:r>
                          <m:sSup>
                            <m:sSupPr>
                              <m:ctrlPr>
                                <a:rPr lang="en-US" sz="2200" i="1">
                                  <a:latin typeface="Cambria Math"/>
                                </a:rPr>
                              </m:ctrlPr>
                            </m:sSupPr>
                            <m:e>
                              <m:r>
                                <a:rPr lang="en-US" sz="2200" i="1">
                                  <a:latin typeface="Cambria Math"/>
                                </a:rPr>
                                <m:t>10</m:t>
                              </m:r>
                            </m:e>
                            <m:sup>
                              <m:r>
                                <a:rPr lang="ru-RU" sz="2200" b="0" i="1" smtClean="0">
                                  <a:latin typeface="Cambria Math"/>
                                </a:rPr>
                                <m:t>9</m:t>
                              </m:r>
                            </m:sup>
                          </m:sSup>
                          <m:r>
                            <a:rPr lang="en-US" sz="2200" i="1" smtClean="0">
                              <a:latin typeface="Cambria Math"/>
                              <a:ea typeface="Cambria Math"/>
                            </a:rPr>
                            <m:t>×</m:t>
                          </m:r>
                          <m:r>
                            <a:rPr lang="ru-RU" sz="2200" b="0" i="1" smtClean="0">
                              <a:latin typeface="Cambria Math"/>
                              <a:ea typeface="Cambria Math"/>
                            </a:rPr>
                            <m:t>4</m:t>
                          </m:r>
                          <m:r>
                            <a:rPr lang="en-US" sz="2200" i="1">
                              <a:latin typeface="Cambria Math"/>
                              <a:ea typeface="Cambria Math"/>
                            </a:rPr>
                            <m:t>×</m:t>
                          </m:r>
                          <m:sSup>
                            <m:sSupPr>
                              <m:ctrlPr>
                                <a:rPr lang="en-US" sz="2200" i="1">
                                  <a:latin typeface="Cambria Math"/>
                                </a:rPr>
                              </m:ctrlPr>
                            </m:sSupPr>
                            <m:e>
                              <m:r>
                                <a:rPr lang="en-US" sz="2200" i="1">
                                  <a:latin typeface="Cambria Math"/>
                                </a:rPr>
                                <m:t>10</m:t>
                              </m:r>
                            </m:e>
                            <m:sup>
                              <m:r>
                                <a:rPr lang="en-US" sz="2200" i="1">
                                  <a:latin typeface="Cambria Math"/>
                                </a:rPr>
                                <m:t>−</m:t>
                              </m:r>
                              <m:r>
                                <a:rPr lang="ru-RU" sz="2200" b="0" i="1" smtClean="0">
                                  <a:latin typeface="Cambria Math"/>
                                </a:rPr>
                                <m:t>7</m:t>
                              </m:r>
                            </m:sup>
                          </m:sSup>
                        </m:num>
                        <m:den>
                          <m:sSup>
                            <m:sSupPr>
                              <m:ctrlPr>
                                <a:rPr lang="en-US" sz="2200" i="1">
                                  <a:latin typeface="Cambria Math"/>
                                </a:rPr>
                              </m:ctrlPr>
                            </m:sSupPr>
                            <m:e>
                              <m:r>
                                <a:rPr lang="ru-RU" sz="2200" b="0" i="1" smtClean="0">
                                  <a:latin typeface="Cambria Math"/>
                                </a:rPr>
                                <m:t>0,6</m:t>
                              </m:r>
                            </m:e>
                            <m:sup>
                              <m:r>
                                <a:rPr lang="ru-RU" sz="2200" b="0" i="1" smtClean="0">
                                  <a:latin typeface="Cambria Math"/>
                                </a:rPr>
                                <m:t>2</m:t>
                              </m:r>
                            </m:sup>
                          </m:sSup>
                        </m:den>
                      </m:f>
                      <m:r>
                        <a:rPr lang="en-US" sz="2200" i="1">
                          <a:latin typeface="Cambria Math"/>
                        </a:rPr>
                        <m:t>=</m:t>
                      </m:r>
                      <m:r>
                        <a:rPr lang="ru-RU" sz="2200" b="0" i="1" smtClean="0">
                          <a:latin typeface="Cambria Math"/>
                        </a:rPr>
                        <m:t>1000</m:t>
                      </m:r>
                      <m:r>
                        <a:rPr lang="en-US" sz="2200" i="1">
                          <a:latin typeface="Cambria Math"/>
                        </a:rPr>
                        <m:t>0 </m:t>
                      </m:r>
                      <m:r>
                        <a:rPr lang="ru-RU" sz="2200" i="1">
                          <a:latin typeface="Cambria Math"/>
                        </a:rPr>
                        <m:t>Н/Кл</m:t>
                      </m:r>
                    </m:oMath>
                  </m:oMathPara>
                </a14:m>
                <a:endParaRPr lang="ru-RU" sz="2200" dirty="0"/>
              </a:p>
            </p:txBody>
          </p:sp>
        </mc:Choice>
        <mc:Fallback xmlns="">
          <p:sp>
            <p:nvSpPr>
              <p:cNvPr id="41" name="TextBox 40"/>
              <p:cNvSpPr txBox="1">
                <a:spLocks noRot="1" noChangeAspect="1" noMove="1" noResize="1" noEditPoints="1" noAdjustHandles="1" noChangeArrowheads="1" noChangeShapeType="1" noTextEdit="1"/>
              </p:cNvSpPr>
              <p:nvPr/>
            </p:nvSpPr>
            <p:spPr>
              <a:xfrm>
                <a:off x="2411760" y="3852517"/>
                <a:ext cx="5982215" cy="807465"/>
              </a:xfrm>
              <a:prstGeom prst="rect">
                <a:avLst/>
              </a:prstGeom>
              <a:blipFill rotWithShape="1">
                <a:blip r:embed="rId9"/>
                <a:stretch>
                  <a:fillRect r="-102"/>
                </a:stretch>
              </a:blipFill>
            </p:spPr>
            <p:txBody>
              <a:bodyPr/>
              <a:lstStyle/>
              <a:p>
                <a:r>
                  <a:rPr lang="ru-RU">
                    <a:noFill/>
                  </a:rPr>
                  <a:t> </a:t>
                </a:r>
              </a:p>
            </p:txBody>
          </p:sp>
        </mc:Fallback>
      </mc:AlternateContent>
      <p:grpSp>
        <p:nvGrpSpPr>
          <p:cNvPr id="42" name="Группа 41"/>
          <p:cNvGrpSpPr/>
          <p:nvPr/>
        </p:nvGrpSpPr>
        <p:grpSpPr>
          <a:xfrm>
            <a:off x="6691345" y="4796378"/>
            <a:ext cx="2455100" cy="347122"/>
            <a:chOff x="6691345" y="4796378"/>
            <a:chExt cx="2455100" cy="347122"/>
          </a:xfrm>
        </p:grpSpPr>
        <p:sp>
          <p:nvSpPr>
            <p:cNvPr id="43"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4" name="Picture 4" descr="E:\РАБОЧИЕ ПРОЕКТЫ\FREE-LANCE\2013\октябрь\Логотип_варианты_цвета3.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6" name="Группа 35"/>
          <p:cNvGrpSpPr/>
          <p:nvPr/>
        </p:nvGrpSpPr>
        <p:grpSpPr>
          <a:xfrm>
            <a:off x="6649219" y="1760022"/>
            <a:ext cx="2086255" cy="2092495"/>
            <a:chOff x="7020272" y="1792045"/>
            <a:chExt cx="1632987" cy="1637870"/>
          </a:xfrm>
        </p:grpSpPr>
        <mc:AlternateContent xmlns:mc="http://schemas.openxmlformats.org/markup-compatibility/2006" xmlns:a14="http://schemas.microsoft.com/office/drawing/2010/main">
          <mc:Choice Requires="a14">
            <p:sp>
              <p:nvSpPr>
                <p:cNvPr id="37" name="Овал 36"/>
                <p:cNvSpPr/>
                <p:nvPr/>
              </p:nvSpPr>
              <p:spPr>
                <a:xfrm>
                  <a:off x="7020272" y="1792045"/>
                  <a:ext cx="1617874" cy="1617875"/>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rPr>
                          <m:t>𝑄</m:t>
                        </m:r>
                      </m:oMath>
                    </m:oMathPara>
                  </a14:m>
                  <a:endParaRPr lang="ru-RU" sz="2400" dirty="0"/>
                </a:p>
              </p:txBody>
            </p:sp>
          </mc:Choice>
          <mc:Fallback xmlns="">
            <p:sp>
              <p:nvSpPr>
                <p:cNvPr id="37" name="Овал 36"/>
                <p:cNvSpPr>
                  <a:spLocks noRot="1" noChangeAspect="1" noMove="1" noResize="1" noEditPoints="1" noAdjustHandles="1" noChangeArrowheads="1" noChangeShapeType="1" noTextEdit="1"/>
                </p:cNvSpPr>
                <p:nvPr/>
              </p:nvSpPr>
              <p:spPr>
                <a:xfrm>
                  <a:off x="7020272" y="1792045"/>
                  <a:ext cx="1617874" cy="1617875"/>
                </a:xfrm>
                <a:prstGeom prst="ellipse">
                  <a:avLst/>
                </a:prstGeom>
                <a:blipFill rotWithShape="1">
                  <a:blip r:embed="rId11"/>
                  <a:stretch>
                    <a:fillRect/>
                  </a:stretch>
                </a:blipFill>
              </p:spPr>
              <p:txBody>
                <a:bodyPr/>
                <a:lstStyle/>
                <a:p>
                  <a:r>
                    <a:rPr lang="ru-RU">
                      <a:noFill/>
                    </a:rPr>
                    <a:t> </a:t>
                  </a:r>
                </a:p>
              </p:txBody>
            </p:sp>
          </mc:Fallback>
        </mc:AlternateContent>
        <p:cxnSp>
          <p:nvCxnSpPr>
            <p:cNvPr id="45" name="Прямая соединительная линия 44"/>
            <p:cNvCxnSpPr/>
            <p:nvPr/>
          </p:nvCxnSpPr>
          <p:spPr>
            <a:xfrm flipV="1">
              <a:off x="7853371" y="2627705"/>
              <a:ext cx="649947" cy="48794"/>
            </a:xfrm>
            <a:prstGeom prst="line">
              <a:avLst/>
            </a:prstGeom>
          </p:spPr>
          <p:style>
            <a:lnRef idx="3">
              <a:schemeClr val="dk1"/>
            </a:lnRef>
            <a:fillRef idx="0">
              <a:schemeClr val="dk1"/>
            </a:fillRef>
            <a:effectRef idx="2">
              <a:schemeClr val="dk1"/>
            </a:effectRef>
            <a:fontRef idx="minor">
              <a:schemeClr val="tx1"/>
            </a:fontRef>
          </p:style>
        </p:cxnSp>
        <p:sp>
          <p:nvSpPr>
            <p:cNvPr id="46" name="Овал 45"/>
            <p:cNvSpPr/>
            <p:nvPr/>
          </p:nvSpPr>
          <p:spPr>
            <a:xfrm>
              <a:off x="8405728" y="2578909"/>
              <a:ext cx="97590" cy="9759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47" name="Прямоугольник 46"/>
                <p:cNvSpPr/>
                <p:nvPr/>
              </p:nvSpPr>
              <p:spPr>
                <a:xfrm>
                  <a:off x="8318246" y="2246286"/>
                  <a:ext cx="335013" cy="36136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𝑞</m:t>
                        </m:r>
                      </m:oMath>
                    </m:oMathPara>
                  </a14:m>
                  <a:endParaRPr lang="ru-RU" sz="2400" dirty="0">
                    <a:solidFill>
                      <a:schemeClr val="bg1"/>
                    </a:solidFill>
                  </a:endParaRPr>
                </a:p>
              </p:txBody>
            </p:sp>
          </mc:Choice>
          <mc:Fallback xmlns="">
            <p:sp>
              <p:nvSpPr>
                <p:cNvPr id="47" name="Прямоугольник 46"/>
                <p:cNvSpPr>
                  <a:spLocks noRot="1" noChangeAspect="1" noMove="1" noResize="1" noEditPoints="1" noAdjustHandles="1" noChangeArrowheads="1" noChangeShapeType="1" noTextEdit="1"/>
                </p:cNvSpPr>
                <p:nvPr/>
              </p:nvSpPr>
              <p:spPr>
                <a:xfrm>
                  <a:off x="8318246" y="2246286"/>
                  <a:ext cx="335013" cy="361362"/>
                </a:xfrm>
                <a:prstGeom prst="rect">
                  <a:avLst/>
                </a:prstGeom>
                <a:blipFill rotWithShape="1">
                  <a:blip r:embed="rId12"/>
                  <a:stretch>
                    <a:fillRect l="-2857" t="-10526" r="-21429" b="-2894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8" name="Прямоугольник 47"/>
                <p:cNvSpPr/>
                <p:nvPr/>
              </p:nvSpPr>
              <p:spPr>
                <a:xfrm>
                  <a:off x="8038385" y="2575083"/>
                  <a:ext cx="317947" cy="36136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𝑟</m:t>
                        </m:r>
                      </m:oMath>
                    </m:oMathPara>
                  </a14:m>
                  <a:endParaRPr lang="ru-RU" sz="2400" dirty="0">
                    <a:solidFill>
                      <a:schemeClr val="bg1"/>
                    </a:solidFill>
                  </a:endParaRPr>
                </a:p>
              </p:txBody>
            </p:sp>
          </mc:Choice>
          <mc:Fallback xmlns="">
            <p:sp>
              <p:nvSpPr>
                <p:cNvPr id="48" name="Прямоугольник 47"/>
                <p:cNvSpPr>
                  <a:spLocks noRot="1" noChangeAspect="1" noMove="1" noResize="1" noEditPoints="1" noAdjustHandles="1" noChangeArrowheads="1" noChangeShapeType="1" noTextEdit="1"/>
                </p:cNvSpPr>
                <p:nvPr/>
              </p:nvSpPr>
              <p:spPr>
                <a:xfrm>
                  <a:off x="8038385" y="2575083"/>
                  <a:ext cx="317947" cy="361362"/>
                </a:xfrm>
                <a:prstGeom prst="rect">
                  <a:avLst/>
                </a:prstGeom>
                <a:blipFill rotWithShape="1">
                  <a:blip r:embed="rId13"/>
                  <a:stretch>
                    <a:fillRect t="-10526" r="-22388" b="-2894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9" name="Прямоугольник 48"/>
                <p:cNvSpPr/>
                <p:nvPr/>
              </p:nvSpPr>
              <p:spPr>
                <a:xfrm>
                  <a:off x="7672675" y="2968250"/>
                  <a:ext cx="458202" cy="461665"/>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𝑅</m:t>
                        </m:r>
                      </m:oMath>
                    </m:oMathPara>
                  </a14:m>
                  <a:endParaRPr lang="ru-RU" sz="2400" dirty="0">
                    <a:solidFill>
                      <a:schemeClr val="bg1"/>
                    </a:solidFill>
                  </a:endParaRPr>
                </a:p>
              </p:txBody>
            </p:sp>
          </mc:Choice>
          <mc:Fallback xmlns="">
            <p:sp>
              <p:nvSpPr>
                <p:cNvPr id="49" name="Прямоугольник 48"/>
                <p:cNvSpPr>
                  <a:spLocks noRot="1" noChangeAspect="1" noMove="1" noResize="1" noEditPoints="1" noAdjustHandles="1" noChangeArrowheads="1" noChangeShapeType="1" noTextEdit="1"/>
                </p:cNvSpPr>
                <p:nvPr/>
              </p:nvSpPr>
              <p:spPr>
                <a:xfrm>
                  <a:off x="7672675" y="2968250"/>
                  <a:ext cx="458202" cy="461665"/>
                </a:xfrm>
                <a:prstGeom prst="rect">
                  <a:avLst/>
                </a:prstGeom>
                <a:blipFill rotWithShape="1">
                  <a:blip r:embed="rId14"/>
                  <a:stretch>
                    <a:fillRect t="-8247" r="-3093" b="-1031"/>
                  </a:stretch>
                </a:blipFill>
              </p:spPr>
              <p:txBody>
                <a:bodyPr/>
                <a:lstStyle/>
                <a:p>
                  <a:r>
                    <a:rPr lang="ru-RU">
                      <a:noFill/>
                    </a:rPr>
                    <a:t> </a:t>
                  </a:r>
                </a:p>
              </p:txBody>
            </p:sp>
          </mc:Fallback>
        </mc:AlternateContent>
        <p:cxnSp>
          <p:nvCxnSpPr>
            <p:cNvPr id="50" name="Прямая соединительная линия 49"/>
            <p:cNvCxnSpPr/>
            <p:nvPr/>
          </p:nvCxnSpPr>
          <p:spPr>
            <a:xfrm>
              <a:off x="7853371" y="2676499"/>
              <a:ext cx="277505" cy="654490"/>
            </a:xfrm>
            <a:prstGeom prst="line">
              <a:avLst/>
            </a:prstGeom>
          </p:spPr>
          <p:style>
            <a:lnRef idx="3">
              <a:schemeClr val="dk1"/>
            </a:lnRef>
            <a:fillRef idx="0">
              <a:schemeClr val="dk1"/>
            </a:fillRef>
            <a:effectRef idx="2">
              <a:schemeClr val="dk1"/>
            </a:effectRef>
            <a:fontRef idx="minor">
              <a:schemeClr val="tx1"/>
            </a:fontRef>
          </p:style>
        </p:cxnSp>
      </p:grpSp>
      <mc:AlternateContent xmlns:mc="http://schemas.openxmlformats.org/markup-compatibility/2006" xmlns:a14="http://schemas.microsoft.com/office/drawing/2010/main">
        <mc:Choice Requires="a14">
          <p:sp>
            <p:nvSpPr>
              <p:cNvPr id="59" name="TextBox 58"/>
              <p:cNvSpPr txBox="1"/>
              <p:nvPr/>
            </p:nvSpPr>
            <p:spPr>
              <a:xfrm>
                <a:off x="5056584" y="3135001"/>
                <a:ext cx="1387624" cy="7328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ru-RU" sz="2200" i="1" smtClean="0">
                              <a:latin typeface="Cambria Math"/>
                            </a:rPr>
                          </m:ctrlPr>
                        </m:sSubPr>
                        <m:e>
                          <m:r>
                            <a:rPr lang="en-US" sz="2200" b="0" i="1" smtClean="0">
                              <a:latin typeface="Cambria Math"/>
                            </a:rPr>
                            <m:t>𝐸</m:t>
                          </m:r>
                        </m:e>
                        <m:sub>
                          <m:r>
                            <a:rPr lang="en-US" sz="2200" b="0" i="1" smtClean="0">
                              <a:latin typeface="Cambria Math"/>
                            </a:rPr>
                            <m:t>1</m:t>
                          </m:r>
                        </m:sub>
                      </m:sSub>
                      <m:r>
                        <a:rPr lang="en-US" sz="2200" b="0" i="1" smtClean="0">
                          <a:latin typeface="Cambria Math"/>
                        </a:rPr>
                        <m:t>=</m:t>
                      </m:r>
                      <m:f>
                        <m:fPr>
                          <m:ctrlPr>
                            <a:rPr lang="en-US" sz="2200" i="1">
                              <a:latin typeface="Cambria Math"/>
                            </a:rPr>
                          </m:ctrlPr>
                        </m:fPr>
                        <m:num>
                          <m:r>
                            <a:rPr lang="en-US" sz="2200" i="1">
                              <a:latin typeface="Cambria Math"/>
                            </a:rPr>
                            <m:t>𝑘𝑄𝑟</m:t>
                          </m:r>
                        </m:num>
                        <m:den>
                          <m:sSup>
                            <m:sSupPr>
                              <m:ctrlPr>
                                <a:rPr lang="en-US" sz="2200" i="1">
                                  <a:latin typeface="Cambria Math"/>
                                </a:rPr>
                              </m:ctrlPr>
                            </m:sSupPr>
                            <m:e>
                              <m:r>
                                <a:rPr lang="en-US" sz="2200" i="1">
                                  <a:latin typeface="Cambria Math"/>
                                </a:rPr>
                                <m:t>𝑅</m:t>
                              </m:r>
                            </m:e>
                            <m:sup>
                              <m:r>
                                <a:rPr lang="en-US" sz="2200" i="1">
                                  <a:latin typeface="Cambria Math"/>
                                </a:rPr>
                                <m:t>3</m:t>
                              </m:r>
                            </m:sup>
                          </m:sSup>
                        </m:den>
                      </m:f>
                    </m:oMath>
                  </m:oMathPara>
                </a14:m>
                <a:endParaRPr lang="ru-RU" sz="2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5056584" y="3135001"/>
                <a:ext cx="1387624" cy="732893"/>
              </a:xfrm>
              <a:prstGeom prst="rect">
                <a:avLst/>
              </a:prstGeom>
              <a:blipFill rotWithShape="1">
                <a:blip r:embed="rId15"/>
                <a:stretch>
                  <a:fillRect r="-7456"/>
                </a:stretch>
              </a:blipFill>
            </p:spPr>
            <p:txBody>
              <a:bodyPr/>
              <a:lstStyle/>
              <a:p>
                <a:r>
                  <a:rPr lang="ru-RU">
                    <a:noFill/>
                  </a:rPr>
                  <a:t> </a:t>
                </a:r>
              </a:p>
            </p:txBody>
          </p:sp>
        </mc:Fallback>
      </mc:AlternateContent>
      <p:grpSp>
        <p:nvGrpSpPr>
          <p:cNvPr id="60" name="Группа 59"/>
          <p:cNvGrpSpPr/>
          <p:nvPr/>
        </p:nvGrpSpPr>
        <p:grpSpPr>
          <a:xfrm>
            <a:off x="6818832" y="1923678"/>
            <a:ext cx="2145656" cy="1512170"/>
            <a:chOff x="7020272" y="2246286"/>
            <a:chExt cx="1679482" cy="1183629"/>
          </a:xfrm>
        </p:grpSpPr>
        <mc:AlternateContent xmlns:mc="http://schemas.openxmlformats.org/markup-compatibility/2006" xmlns:a14="http://schemas.microsoft.com/office/drawing/2010/main">
          <mc:Choice Requires="a14">
            <p:sp>
              <p:nvSpPr>
                <p:cNvPr id="61" name="Овал 60"/>
                <p:cNvSpPr/>
                <p:nvPr/>
              </p:nvSpPr>
              <p:spPr>
                <a:xfrm>
                  <a:off x="7020272" y="2545824"/>
                  <a:ext cx="864096" cy="864096"/>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rPr>
                          <m:t>𝑄</m:t>
                        </m:r>
                      </m:oMath>
                    </m:oMathPara>
                  </a14:m>
                  <a:endParaRPr lang="ru-RU" sz="2400" dirty="0"/>
                </a:p>
              </p:txBody>
            </p:sp>
          </mc:Choice>
          <mc:Fallback xmlns="">
            <p:sp>
              <p:nvSpPr>
                <p:cNvPr id="61" name="Овал 60"/>
                <p:cNvSpPr>
                  <a:spLocks noRot="1" noChangeAspect="1" noMove="1" noResize="1" noEditPoints="1" noAdjustHandles="1" noChangeArrowheads="1" noChangeShapeType="1" noTextEdit="1"/>
                </p:cNvSpPr>
                <p:nvPr/>
              </p:nvSpPr>
              <p:spPr>
                <a:xfrm>
                  <a:off x="7020272" y="2545824"/>
                  <a:ext cx="864096" cy="864096"/>
                </a:xfrm>
                <a:prstGeom prst="ellipse">
                  <a:avLst/>
                </a:prstGeom>
                <a:blipFill rotWithShape="1">
                  <a:blip r:embed="rId16"/>
                  <a:stretch>
                    <a:fillRect/>
                  </a:stretch>
                </a:blipFill>
              </p:spPr>
              <p:txBody>
                <a:bodyPr/>
                <a:lstStyle/>
                <a:p>
                  <a:r>
                    <a:rPr lang="ru-RU">
                      <a:noFill/>
                    </a:rPr>
                    <a:t> </a:t>
                  </a:r>
                </a:p>
              </p:txBody>
            </p:sp>
          </mc:Fallback>
        </mc:AlternateContent>
        <p:cxnSp>
          <p:nvCxnSpPr>
            <p:cNvPr id="62" name="Прямая соединительная линия 61"/>
            <p:cNvCxnSpPr/>
            <p:nvPr/>
          </p:nvCxnSpPr>
          <p:spPr>
            <a:xfrm flipV="1">
              <a:off x="7518419" y="2627704"/>
              <a:ext cx="936104" cy="385882"/>
            </a:xfrm>
            <a:prstGeom prst="line">
              <a:avLst/>
            </a:prstGeom>
          </p:spPr>
          <p:style>
            <a:lnRef idx="3">
              <a:schemeClr val="dk1"/>
            </a:lnRef>
            <a:fillRef idx="0">
              <a:schemeClr val="dk1"/>
            </a:fillRef>
            <a:effectRef idx="2">
              <a:schemeClr val="dk1"/>
            </a:effectRef>
            <a:fontRef idx="minor">
              <a:schemeClr val="tx1"/>
            </a:fontRef>
          </p:style>
        </p:cxnSp>
        <p:sp>
          <p:nvSpPr>
            <p:cNvPr id="63" name="Овал 62"/>
            <p:cNvSpPr/>
            <p:nvPr/>
          </p:nvSpPr>
          <p:spPr>
            <a:xfrm>
              <a:off x="8405728" y="2578909"/>
              <a:ext cx="97590" cy="9759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64" name="Прямоугольник 63"/>
                <p:cNvSpPr/>
                <p:nvPr/>
              </p:nvSpPr>
              <p:spPr>
                <a:xfrm>
                  <a:off x="8271752" y="2246286"/>
                  <a:ext cx="428002" cy="461665"/>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rPr>
                          <m:t>𝑞</m:t>
                        </m:r>
                      </m:oMath>
                    </m:oMathPara>
                  </a14:m>
                  <a:endParaRPr lang="ru-RU" sz="2400" dirty="0"/>
                </a:p>
              </p:txBody>
            </p:sp>
          </mc:Choice>
          <mc:Fallback xmlns="">
            <p:sp>
              <p:nvSpPr>
                <p:cNvPr id="64" name="Прямоугольник 63"/>
                <p:cNvSpPr>
                  <a:spLocks noRot="1" noChangeAspect="1" noMove="1" noResize="1" noEditPoints="1" noAdjustHandles="1" noChangeArrowheads="1" noChangeShapeType="1" noTextEdit="1"/>
                </p:cNvSpPr>
                <p:nvPr/>
              </p:nvSpPr>
              <p:spPr>
                <a:xfrm>
                  <a:off x="8271752" y="2246286"/>
                  <a:ext cx="428002" cy="461665"/>
                </a:xfrm>
                <a:prstGeom prst="rect">
                  <a:avLst/>
                </a:prstGeom>
                <a:blipFill rotWithShape="1">
                  <a:blip r:embed="rId17"/>
                  <a:stretch>
                    <a:fillRect t="-8333" r="-5556" b="-2083"/>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5" name="Прямоугольник 64"/>
                <p:cNvSpPr/>
                <p:nvPr/>
              </p:nvSpPr>
              <p:spPr>
                <a:xfrm>
                  <a:off x="8022475" y="2660223"/>
                  <a:ext cx="406200" cy="461665"/>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rPr>
                          <m:t>𝑟</m:t>
                        </m:r>
                      </m:oMath>
                    </m:oMathPara>
                  </a14:m>
                  <a:endParaRPr lang="ru-RU" sz="2400" dirty="0"/>
                </a:p>
              </p:txBody>
            </p:sp>
          </mc:Choice>
          <mc:Fallback xmlns="">
            <p:sp>
              <p:nvSpPr>
                <p:cNvPr id="65" name="Прямоугольник 64"/>
                <p:cNvSpPr>
                  <a:spLocks noRot="1" noChangeAspect="1" noMove="1" noResize="1" noEditPoints="1" noAdjustHandles="1" noChangeArrowheads="1" noChangeShapeType="1" noTextEdit="1"/>
                </p:cNvSpPr>
                <p:nvPr/>
              </p:nvSpPr>
              <p:spPr>
                <a:xfrm>
                  <a:off x="8022475" y="2660223"/>
                  <a:ext cx="406200" cy="461665"/>
                </a:xfrm>
                <a:prstGeom prst="rect">
                  <a:avLst/>
                </a:prstGeom>
                <a:blipFill rotWithShape="1">
                  <a:blip r:embed="rId18"/>
                  <a:stretch>
                    <a:fillRect t="-8247" r="-7059" b="-103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6" name="Прямоугольник 65"/>
                <p:cNvSpPr/>
                <p:nvPr/>
              </p:nvSpPr>
              <p:spPr>
                <a:xfrm>
                  <a:off x="7554270" y="2968250"/>
                  <a:ext cx="458202" cy="461665"/>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𝑅</m:t>
                        </m:r>
                      </m:oMath>
                    </m:oMathPara>
                  </a14:m>
                  <a:endParaRPr lang="ru-RU" sz="2400" dirty="0">
                    <a:solidFill>
                      <a:schemeClr val="bg1"/>
                    </a:solidFill>
                  </a:endParaRPr>
                </a:p>
              </p:txBody>
            </p:sp>
          </mc:Choice>
          <mc:Fallback xmlns="">
            <p:sp>
              <p:nvSpPr>
                <p:cNvPr id="66" name="Прямоугольник 65"/>
                <p:cNvSpPr>
                  <a:spLocks noRot="1" noChangeAspect="1" noMove="1" noResize="1" noEditPoints="1" noAdjustHandles="1" noChangeArrowheads="1" noChangeShapeType="1" noTextEdit="1"/>
                </p:cNvSpPr>
                <p:nvPr/>
              </p:nvSpPr>
              <p:spPr>
                <a:xfrm>
                  <a:off x="7554270" y="2968250"/>
                  <a:ext cx="458202" cy="461665"/>
                </a:xfrm>
                <a:prstGeom prst="rect">
                  <a:avLst/>
                </a:prstGeom>
                <a:blipFill rotWithShape="1">
                  <a:blip r:embed="rId19"/>
                  <a:stretch>
                    <a:fillRect t="-8247" r="-3093" b="-1031"/>
                  </a:stretch>
                </a:blipFill>
              </p:spPr>
              <p:txBody>
                <a:bodyPr/>
                <a:lstStyle/>
                <a:p>
                  <a:r>
                    <a:rPr lang="ru-RU">
                      <a:noFill/>
                    </a:rPr>
                    <a:t> </a:t>
                  </a:r>
                </a:p>
              </p:txBody>
            </p:sp>
          </mc:Fallback>
        </mc:AlternateContent>
        <p:cxnSp>
          <p:nvCxnSpPr>
            <p:cNvPr id="67" name="Прямая соединительная линия 66"/>
            <p:cNvCxnSpPr/>
            <p:nvPr/>
          </p:nvCxnSpPr>
          <p:spPr>
            <a:xfrm>
              <a:off x="7516126" y="3013587"/>
              <a:ext cx="166796" cy="333371"/>
            </a:xfrm>
            <a:prstGeom prst="line">
              <a:avLst/>
            </a:prstGeom>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6976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60"/>
                                        </p:tgtEl>
                                      </p:cBhvr>
                                    </p:animEffect>
                                    <p:set>
                                      <p:cBhvr>
                                        <p:cTn id="12" dur="1" fill="hold">
                                          <p:stCondLst>
                                            <p:cond delay="499"/>
                                          </p:stCondLst>
                                        </p:cTn>
                                        <p:tgtEl>
                                          <p:spTgt spid="60"/>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9"/>
                                        </p:tgtEl>
                                        <p:attrNameLst>
                                          <p:attrName>style.visibility</p:attrName>
                                        </p:attrNameLst>
                                      </p:cBhvr>
                                      <p:to>
                                        <p:strVal val="visible"/>
                                      </p:to>
                                    </p:set>
                                    <p:animEffect transition="in" filter="fade">
                                      <p:cBhvr>
                                        <p:cTn id="20"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5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470"/>
            <a:ext cx="8229600" cy="857250"/>
          </a:xfrm>
        </p:spPr>
        <p:txBody>
          <a:bodyPr>
            <a:normAutofit/>
          </a:bodyPr>
          <a:lstStyle/>
          <a:p>
            <a:r>
              <a:rPr lang="ru-RU" sz="3600" b="1" dirty="0" smtClean="0">
                <a:solidFill>
                  <a:schemeClr val="tx2">
                    <a:lumMod val="75000"/>
                  </a:schemeClr>
                </a:solidFill>
                <a:latin typeface="Arial" pitchFamily="34" charset="0"/>
                <a:cs typeface="Arial" pitchFamily="34" charset="0"/>
              </a:rPr>
              <a:t>Основные выводы</a:t>
            </a:r>
            <a:endParaRPr lang="ru-RU" sz="3600" b="1" dirty="0">
              <a:solidFill>
                <a:schemeClr val="tx2">
                  <a:lumMod val="75000"/>
                </a:schemeClr>
              </a:solidFill>
              <a:latin typeface="Arial" pitchFamily="34" charset="0"/>
              <a:cs typeface="Arial" pitchFamily="34" charset="0"/>
            </a:endParaRPr>
          </a:p>
        </p:txBody>
      </p:sp>
      <p:sp>
        <p:nvSpPr>
          <p:cNvPr id="3" name="Объект 2"/>
          <p:cNvSpPr>
            <a:spLocks noGrp="1"/>
          </p:cNvSpPr>
          <p:nvPr>
            <p:ph idx="1"/>
          </p:nvPr>
        </p:nvSpPr>
        <p:spPr>
          <a:xfrm>
            <a:off x="457200" y="699542"/>
            <a:ext cx="8229600" cy="2307703"/>
          </a:xfrm>
        </p:spPr>
        <p:txBody>
          <a:bodyPr>
            <a:normAutofit/>
          </a:bodyPr>
          <a:lstStyle/>
          <a:p>
            <a:pPr>
              <a:buFont typeface="Wingdings" pitchFamily="2" charset="2"/>
              <a:buChar char="Ø"/>
            </a:pPr>
            <a:r>
              <a:rPr lang="ru-RU" sz="2200" b="1" dirty="0">
                <a:latin typeface="Times New Roman" pitchFamily="18" charset="0"/>
                <a:cs typeface="Times New Roman" pitchFamily="18" charset="0"/>
              </a:rPr>
              <a:t>Линии напряженности (силовые линии) электрического поля </a:t>
            </a:r>
            <a:r>
              <a:rPr lang="ru-RU" sz="2200" dirty="0">
                <a:latin typeface="Times New Roman" pitchFamily="18" charset="0"/>
                <a:cs typeface="Times New Roman" pitchFamily="18" charset="0"/>
              </a:rPr>
              <a:t>— это непрерывные линии, касательные к которым в каждой точке, через которую они проходят, совпадают с направлением векторов </a:t>
            </a:r>
            <a:r>
              <a:rPr lang="ru-RU" sz="2200" dirty="0" smtClean="0">
                <a:latin typeface="Times New Roman" pitchFamily="18" charset="0"/>
                <a:cs typeface="Times New Roman" pitchFamily="18" charset="0"/>
              </a:rPr>
              <a:t>напряженности.</a:t>
            </a:r>
          </a:p>
          <a:p>
            <a:pPr>
              <a:buFont typeface="Wingdings" pitchFamily="2" charset="2"/>
              <a:buChar char="Ø"/>
            </a:pPr>
            <a:r>
              <a:rPr lang="ru-RU" sz="2200" b="1" dirty="0" smtClean="0">
                <a:latin typeface="Times New Roman" pitchFamily="18" charset="0"/>
                <a:cs typeface="Times New Roman" pitchFamily="18" charset="0"/>
              </a:rPr>
              <a:t>Однородное поле </a:t>
            </a:r>
            <a:r>
              <a:rPr lang="ru-RU" sz="2200" dirty="0" smtClean="0">
                <a:latin typeface="Times New Roman" pitchFamily="18" charset="0"/>
                <a:cs typeface="Times New Roman" pitchFamily="18" charset="0"/>
              </a:rPr>
              <a:t>— это поле, </a:t>
            </a:r>
            <a:r>
              <a:rPr lang="ru-RU" sz="2200" dirty="0">
                <a:latin typeface="Times New Roman" pitchFamily="18" charset="0"/>
                <a:cs typeface="Times New Roman" pitchFamily="18" charset="0"/>
              </a:rPr>
              <a:t>линии напряженности которого, параллельны друг другу и расположены с одинаковой густотой. </a:t>
            </a:r>
          </a:p>
        </p:txBody>
      </p:sp>
      <mc:AlternateContent xmlns:mc="http://schemas.openxmlformats.org/markup-compatibility/2006" xmlns:a14="http://schemas.microsoft.com/office/drawing/2010/main">
        <mc:Choice Requires="a14">
          <p:graphicFrame>
            <p:nvGraphicFramePr>
              <p:cNvPr id="4" name="Таблица 3"/>
              <p:cNvGraphicFramePr>
                <a:graphicFrameLocks noGrp="1"/>
              </p:cNvGraphicFramePr>
              <p:nvPr>
                <p:extLst>
                  <p:ext uri="{D42A27DB-BD31-4B8C-83A1-F6EECF244321}">
                    <p14:modId xmlns:p14="http://schemas.microsoft.com/office/powerpoint/2010/main" val="2362073311"/>
                  </p:ext>
                </p:extLst>
              </p:nvPr>
            </p:nvGraphicFramePr>
            <p:xfrm>
              <a:off x="959768" y="3024405"/>
              <a:ext cx="7224464" cy="1635577"/>
            </p:xfrm>
            <a:graphic>
              <a:graphicData uri="http://schemas.openxmlformats.org/drawingml/2006/table">
                <a:tbl>
                  <a:tblPr firstRow="1" bandRow="1">
                    <a:tableStyleId>{69CF1AB2-1976-4502-BF36-3FF5EA218861}</a:tableStyleId>
                  </a:tblPr>
                  <a:tblGrid>
                    <a:gridCol w="1806116"/>
                    <a:gridCol w="1806116"/>
                    <a:gridCol w="1806116"/>
                    <a:gridCol w="1806116"/>
                  </a:tblGrid>
                  <a:tr h="483715">
                    <a:tc gridSpan="2">
                      <a:txBody>
                        <a:bodyPr/>
                        <a:lstStyle/>
                        <a:p>
                          <a:pPr algn="ctr"/>
                          <a:r>
                            <a:rPr lang="ru-RU" sz="2000" dirty="0" smtClean="0">
                              <a:latin typeface="Times New Roman" pitchFamily="18" charset="0"/>
                              <a:cs typeface="Times New Roman" pitchFamily="18" charset="0"/>
                            </a:rPr>
                            <a:t>Напряженность</a:t>
                          </a:r>
                          <a:r>
                            <a:rPr lang="ru-RU" sz="2000" baseline="0" dirty="0" smtClean="0">
                              <a:latin typeface="Times New Roman" pitchFamily="18" charset="0"/>
                              <a:cs typeface="Times New Roman" pitchFamily="18" charset="0"/>
                            </a:rPr>
                            <a:t> сферы</a:t>
                          </a:r>
                          <a:r>
                            <a:rPr lang="en-US" sz="2000" baseline="0" dirty="0" smtClean="0">
                              <a:latin typeface="Times New Roman" pitchFamily="18" charset="0"/>
                              <a:cs typeface="Times New Roman" pitchFamily="18" charset="0"/>
                            </a:rPr>
                            <a:t>, </a:t>
                          </a:r>
                          <a14:m>
                            <m:oMath xmlns:m="http://schemas.openxmlformats.org/officeDocument/2006/math">
                              <m:r>
                                <a:rPr lang="en-US" sz="2000" b="1" i="1" baseline="0" smtClean="0">
                                  <a:latin typeface="Cambria Math"/>
                                </a:rPr>
                                <m:t>𝑬</m:t>
                              </m:r>
                              <m:r>
                                <a:rPr lang="en-US" sz="2000" b="1" i="1" baseline="0" smtClean="0">
                                  <a:latin typeface="Cambria Math"/>
                                </a:rPr>
                                <m:t>(</m:t>
                              </m:r>
                              <m:r>
                                <a:rPr lang="en-US" sz="2000" b="1" i="1" baseline="0" smtClean="0">
                                  <a:latin typeface="Cambria Math"/>
                                </a:rPr>
                                <m:t>𝒓</m:t>
                              </m:r>
                              <m:r>
                                <a:rPr lang="en-US" sz="2000" b="1" i="1" baseline="0" smtClean="0">
                                  <a:latin typeface="Cambria Math"/>
                                </a:rPr>
                                <m:t>)</m:t>
                              </m:r>
                            </m:oMath>
                          </a14:m>
                          <a:endParaRPr lang="ru-RU" sz="2000" dirty="0">
                            <a:latin typeface="Times New Roman" pitchFamily="18" charset="0"/>
                            <a:cs typeface="Times New Roman" pitchFamily="18" charset="0"/>
                          </a:endParaRPr>
                        </a:p>
                      </a:txBody>
                      <a:tcPr/>
                    </a:tc>
                    <a:tc hMerge="1">
                      <a:txBody>
                        <a:bodyPr/>
                        <a:lstStyle/>
                        <a:p>
                          <a:endParaRPr lang="ru-RU" dirty="0"/>
                        </a:p>
                      </a:txBody>
                      <a:tcPr/>
                    </a:tc>
                    <a:tc gridSpan="2">
                      <a:txBody>
                        <a:bodyPr/>
                        <a:lstStyle/>
                        <a:p>
                          <a:pPr algn="ctr"/>
                          <a:r>
                            <a:rPr lang="ru-RU" sz="2000" dirty="0" smtClean="0">
                              <a:latin typeface="Times New Roman" pitchFamily="18" charset="0"/>
                              <a:cs typeface="Times New Roman" pitchFamily="18" charset="0"/>
                            </a:rPr>
                            <a:t>Напряженность</a:t>
                          </a:r>
                          <a:r>
                            <a:rPr lang="ru-RU" sz="2000" baseline="0" dirty="0" smtClean="0">
                              <a:latin typeface="Times New Roman" pitchFamily="18" charset="0"/>
                              <a:cs typeface="Times New Roman" pitchFamily="18" charset="0"/>
                            </a:rPr>
                            <a:t> шара</a:t>
                          </a:r>
                          <a:r>
                            <a:rPr lang="en-US" sz="2000" baseline="0" dirty="0" smtClean="0">
                              <a:latin typeface="Times New Roman" pitchFamily="18" charset="0"/>
                              <a:cs typeface="Times New Roman" pitchFamily="18" charset="0"/>
                            </a:rPr>
                            <a:t>, </a:t>
                          </a:r>
                          <a14:m>
                            <m:oMath xmlns:m="http://schemas.openxmlformats.org/officeDocument/2006/math">
                              <m:r>
                                <a:rPr lang="en-US" sz="2000" b="1" i="1" baseline="0" smtClean="0">
                                  <a:latin typeface="Cambria Math"/>
                                </a:rPr>
                                <m:t>𝑬</m:t>
                              </m:r>
                              <m:r>
                                <a:rPr lang="en-US" sz="2000" b="1" i="1" baseline="0" smtClean="0">
                                  <a:latin typeface="Cambria Math"/>
                                </a:rPr>
                                <m:t>(</m:t>
                              </m:r>
                              <m:r>
                                <a:rPr lang="en-US" sz="2000" b="1" i="1" baseline="0" smtClean="0">
                                  <a:latin typeface="Cambria Math"/>
                                </a:rPr>
                                <m:t>𝒓</m:t>
                              </m:r>
                              <m:r>
                                <a:rPr lang="en-US" sz="2000" b="1" i="1" baseline="0" smtClean="0">
                                  <a:latin typeface="Cambria Math"/>
                                </a:rPr>
                                <m:t>)</m:t>
                              </m:r>
                            </m:oMath>
                          </a14:m>
                          <a:endParaRPr lang="ru-RU" sz="2000" dirty="0">
                            <a:latin typeface="Times New Roman" pitchFamily="18" charset="0"/>
                            <a:cs typeface="Times New Roman" pitchFamily="18" charset="0"/>
                          </a:endParaRPr>
                        </a:p>
                      </a:txBody>
                      <a:tcPr/>
                    </a:tc>
                    <a:tc hMerge="1">
                      <a:txBody>
                        <a:bodyPr/>
                        <a:lstStyle/>
                        <a:p>
                          <a:endParaRPr lang="ru-RU" dirty="0"/>
                        </a:p>
                      </a:txBody>
                      <a:tcPr/>
                    </a:tc>
                  </a:tr>
                  <a:tr h="483715">
                    <a:tc>
                      <a:txBody>
                        <a:bodyPr/>
                        <a:lstStyle/>
                        <a:p>
                          <a:pPr algn="ctr"/>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&lt;</m:t>
                                </m:r>
                                <m:r>
                                  <a:rPr lang="en-US" sz="2000" b="0" i="1" smtClean="0">
                                    <a:latin typeface="Cambria Math"/>
                                  </a:rPr>
                                  <m:t>𝑅</m:t>
                                </m:r>
                              </m:oMath>
                            </m:oMathPara>
                          </a14:m>
                          <a:endParaRPr lang="ru-RU" sz="20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ea typeface="Cambria Math"/>
                                  </a:rPr>
                                  <m:t>≥</m:t>
                                </m:r>
                                <m:r>
                                  <a:rPr lang="en-US" sz="2000" b="0" i="1" smtClean="0">
                                    <a:latin typeface="Cambria Math"/>
                                  </a:rPr>
                                  <m:t>𝑅</m:t>
                                </m:r>
                              </m:oMath>
                            </m:oMathPara>
                          </a14:m>
                          <a:endParaRPr lang="ru-RU" sz="2000"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&lt;</m:t>
                                </m:r>
                                <m:r>
                                  <a:rPr lang="en-US" sz="2000" b="0" i="1" smtClean="0">
                                    <a:latin typeface="Cambria Math"/>
                                  </a:rPr>
                                  <m:t>𝑅</m:t>
                                </m:r>
                              </m:oMath>
                            </m:oMathPara>
                          </a14:m>
                          <a:endParaRPr lang="ru-RU" sz="20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ea typeface="Cambria Math"/>
                                  </a:rPr>
                                  <m:t>≥</m:t>
                                </m:r>
                                <m:r>
                                  <a:rPr lang="en-US" sz="2000" b="0" i="1" smtClean="0">
                                    <a:latin typeface="Cambria Math"/>
                                  </a:rPr>
                                  <m:t>𝑅</m:t>
                                </m:r>
                              </m:oMath>
                            </m:oMathPara>
                          </a14:m>
                          <a:endParaRPr lang="ru-RU" sz="2000" dirty="0">
                            <a:latin typeface="Times New Roman" pitchFamily="18" charset="0"/>
                            <a:cs typeface="Times New Roman" pitchFamily="18" charset="0"/>
                          </a:endParaRPr>
                        </a:p>
                      </a:txBody>
                      <a:tcPr/>
                    </a:tc>
                  </a:tr>
                  <a:tr h="616745">
                    <a:tc>
                      <a:txBody>
                        <a:bodyPr/>
                        <a:lstStyle/>
                        <a:p>
                          <a:pPr algn="ctr"/>
                          <a14:m>
                            <m:oMathPara xmlns:m="http://schemas.openxmlformats.org/officeDocument/2006/math">
                              <m:oMathParaPr>
                                <m:jc m:val="centerGroup"/>
                              </m:oMathParaPr>
                              <m:oMath xmlns:m="http://schemas.openxmlformats.org/officeDocument/2006/math">
                                <m:r>
                                  <a:rPr lang="en-US" sz="2000" b="0" i="1" smtClean="0">
                                    <a:latin typeface="Cambria Math"/>
                                  </a:rPr>
                                  <m:t>𝐸</m:t>
                                </m:r>
                                <m:d>
                                  <m:dPr>
                                    <m:ctrlPr>
                                      <a:rPr lang="en-US" sz="2000" b="0" i="1" smtClean="0">
                                        <a:latin typeface="Cambria Math"/>
                                      </a:rPr>
                                    </m:ctrlPr>
                                  </m:dPr>
                                  <m:e>
                                    <m:r>
                                      <a:rPr lang="en-US" sz="2000" b="0" i="1" smtClean="0">
                                        <a:latin typeface="Cambria Math"/>
                                      </a:rPr>
                                      <m:t>𝑟</m:t>
                                    </m:r>
                                  </m:e>
                                </m:d>
                                <m:r>
                                  <a:rPr lang="en-US" sz="2000" b="0" i="1" smtClean="0">
                                    <a:latin typeface="Cambria Math"/>
                                  </a:rPr>
                                  <m:t>=0</m:t>
                                </m:r>
                              </m:oMath>
                            </m:oMathPara>
                          </a14:m>
                          <a:endParaRPr lang="ru-RU" sz="2000"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2000" b="0" i="1" smtClean="0">
                                    <a:latin typeface="Cambria Math"/>
                                  </a:rPr>
                                  <m:t>𝐸</m:t>
                                </m:r>
                                <m:d>
                                  <m:dPr>
                                    <m:ctrlPr>
                                      <a:rPr lang="en-US" sz="2000" b="0" i="1" smtClean="0">
                                        <a:latin typeface="Cambria Math"/>
                                      </a:rPr>
                                    </m:ctrlPr>
                                  </m:dPr>
                                  <m:e>
                                    <m:r>
                                      <a:rPr lang="en-US" sz="2000" b="0" i="1" smtClean="0">
                                        <a:latin typeface="Cambria Math"/>
                                      </a:rPr>
                                      <m:t>𝑟</m:t>
                                    </m:r>
                                  </m:e>
                                </m:d>
                                <m:r>
                                  <a:rPr lang="en-US" sz="2000" b="0" i="1" smtClean="0">
                                    <a:latin typeface="Cambria Math"/>
                                  </a:rPr>
                                  <m:t>=</m:t>
                                </m:r>
                                <m:f>
                                  <m:fPr>
                                    <m:ctrlPr>
                                      <a:rPr lang="ru-RU" sz="2000" i="1" smtClean="0">
                                        <a:latin typeface="Cambria Math"/>
                                      </a:rPr>
                                    </m:ctrlPr>
                                  </m:fPr>
                                  <m:num>
                                    <m:r>
                                      <a:rPr lang="en-US" sz="2000" b="0" i="1" smtClean="0">
                                        <a:latin typeface="Cambria Math"/>
                                      </a:rPr>
                                      <m:t>𝑘𝑄</m:t>
                                    </m:r>
                                  </m:num>
                                  <m:den>
                                    <m:sSup>
                                      <m:sSupPr>
                                        <m:ctrlPr>
                                          <a:rPr lang="ru-RU" sz="2000" i="1" smtClean="0">
                                            <a:latin typeface="Cambria Math"/>
                                          </a:rPr>
                                        </m:ctrlPr>
                                      </m:sSupPr>
                                      <m:e>
                                        <m:r>
                                          <a:rPr lang="en-US" sz="2000" b="0" i="1" smtClean="0">
                                            <a:latin typeface="Cambria Math"/>
                                          </a:rPr>
                                          <m:t>𝑟</m:t>
                                        </m:r>
                                      </m:e>
                                      <m:sup>
                                        <m:r>
                                          <a:rPr lang="en-US" sz="2000" b="0" i="1" smtClean="0">
                                            <a:latin typeface="Cambria Math"/>
                                          </a:rPr>
                                          <m:t>2</m:t>
                                        </m:r>
                                      </m:sup>
                                    </m:sSup>
                                  </m:den>
                                </m:f>
                              </m:oMath>
                            </m:oMathPara>
                          </a14:m>
                          <a:endParaRPr lang="ru-RU" sz="2000"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2000" b="0" i="1" smtClean="0">
                                    <a:latin typeface="Cambria Math"/>
                                  </a:rPr>
                                  <m:t>𝐸</m:t>
                                </m:r>
                                <m:d>
                                  <m:dPr>
                                    <m:ctrlPr>
                                      <a:rPr lang="en-US" sz="2000" b="0" i="1" smtClean="0">
                                        <a:latin typeface="Cambria Math"/>
                                      </a:rPr>
                                    </m:ctrlPr>
                                  </m:dPr>
                                  <m:e>
                                    <m:r>
                                      <a:rPr lang="en-US" sz="2000" b="0" i="1" smtClean="0">
                                        <a:latin typeface="Cambria Math"/>
                                      </a:rPr>
                                      <m:t>𝑟</m:t>
                                    </m:r>
                                  </m:e>
                                </m:d>
                                <m:r>
                                  <a:rPr lang="en-US" sz="2000" b="0" i="1" smtClean="0">
                                    <a:latin typeface="Cambria Math"/>
                                  </a:rPr>
                                  <m:t>=</m:t>
                                </m:r>
                                <m:f>
                                  <m:fPr>
                                    <m:ctrlPr>
                                      <a:rPr lang="ru-RU" sz="2000" i="1" smtClean="0">
                                        <a:latin typeface="Cambria Math"/>
                                      </a:rPr>
                                    </m:ctrlPr>
                                  </m:fPr>
                                  <m:num>
                                    <m:r>
                                      <a:rPr lang="en-US" sz="2000" b="0" i="1" smtClean="0">
                                        <a:latin typeface="Cambria Math"/>
                                      </a:rPr>
                                      <m:t>𝑘𝑄𝑟</m:t>
                                    </m:r>
                                  </m:num>
                                  <m:den>
                                    <m:sSup>
                                      <m:sSupPr>
                                        <m:ctrlPr>
                                          <a:rPr lang="ru-RU" sz="2000" i="1" smtClean="0">
                                            <a:latin typeface="Cambria Math"/>
                                          </a:rPr>
                                        </m:ctrlPr>
                                      </m:sSupPr>
                                      <m:e>
                                        <m:r>
                                          <a:rPr lang="en-US" sz="2000" b="0" i="1" smtClean="0">
                                            <a:latin typeface="Cambria Math"/>
                                          </a:rPr>
                                          <m:t>𝑅</m:t>
                                        </m:r>
                                      </m:e>
                                      <m:sup>
                                        <m:r>
                                          <a:rPr lang="en-US" sz="2000" b="0" i="1" smtClean="0">
                                            <a:latin typeface="Cambria Math"/>
                                          </a:rPr>
                                          <m:t>3</m:t>
                                        </m:r>
                                      </m:sup>
                                    </m:sSup>
                                  </m:den>
                                </m:f>
                              </m:oMath>
                            </m:oMathPara>
                          </a14:m>
                          <a:endParaRPr lang="ru-RU" sz="2000"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2000" b="0" i="1" smtClean="0">
                                    <a:latin typeface="Cambria Math"/>
                                  </a:rPr>
                                  <m:t>𝐸</m:t>
                                </m:r>
                                <m:d>
                                  <m:dPr>
                                    <m:ctrlPr>
                                      <a:rPr lang="en-US" sz="2000" b="0" i="1" smtClean="0">
                                        <a:latin typeface="Cambria Math"/>
                                      </a:rPr>
                                    </m:ctrlPr>
                                  </m:dPr>
                                  <m:e>
                                    <m:r>
                                      <a:rPr lang="en-US" sz="2000" b="0" i="1" smtClean="0">
                                        <a:latin typeface="Cambria Math"/>
                                      </a:rPr>
                                      <m:t>𝑟</m:t>
                                    </m:r>
                                  </m:e>
                                </m:d>
                                <m:r>
                                  <a:rPr lang="en-US" sz="2000" b="0" i="1" smtClean="0">
                                    <a:latin typeface="Cambria Math"/>
                                  </a:rPr>
                                  <m:t>=</m:t>
                                </m:r>
                                <m:f>
                                  <m:fPr>
                                    <m:ctrlPr>
                                      <a:rPr lang="ru-RU" sz="2000" i="1" smtClean="0">
                                        <a:latin typeface="Cambria Math"/>
                                      </a:rPr>
                                    </m:ctrlPr>
                                  </m:fPr>
                                  <m:num>
                                    <m:r>
                                      <a:rPr lang="en-US" sz="2000" b="0" i="1" smtClean="0">
                                        <a:latin typeface="Cambria Math"/>
                                      </a:rPr>
                                      <m:t>𝑘𝑄</m:t>
                                    </m:r>
                                  </m:num>
                                  <m:den>
                                    <m:sSup>
                                      <m:sSupPr>
                                        <m:ctrlPr>
                                          <a:rPr lang="ru-RU" sz="2000" i="1" smtClean="0">
                                            <a:latin typeface="Cambria Math"/>
                                          </a:rPr>
                                        </m:ctrlPr>
                                      </m:sSupPr>
                                      <m:e>
                                        <m:r>
                                          <a:rPr lang="en-US" sz="2000" b="0" i="1" smtClean="0">
                                            <a:latin typeface="Cambria Math"/>
                                          </a:rPr>
                                          <m:t>𝑟</m:t>
                                        </m:r>
                                      </m:e>
                                      <m:sup>
                                        <m:r>
                                          <a:rPr lang="en-US" sz="2000" b="0" i="1" smtClean="0">
                                            <a:latin typeface="Cambria Math"/>
                                          </a:rPr>
                                          <m:t>2</m:t>
                                        </m:r>
                                      </m:sup>
                                    </m:sSup>
                                  </m:den>
                                </m:f>
                              </m:oMath>
                            </m:oMathPara>
                          </a14:m>
                          <a:endParaRPr lang="ru-RU" sz="2000" dirty="0">
                            <a:latin typeface="Times New Roman" pitchFamily="18" charset="0"/>
                            <a:cs typeface="Times New Roman" pitchFamily="18" charset="0"/>
                          </a:endParaRPr>
                        </a:p>
                      </a:txBody>
                      <a:tcPr/>
                    </a:tc>
                  </a:tr>
                </a:tbl>
              </a:graphicData>
            </a:graphic>
          </p:graphicFrame>
        </mc:Choice>
        <mc:Fallback xmlns="">
          <p:graphicFrame>
            <p:nvGraphicFramePr>
              <p:cNvPr id="4" name="Таблица 3"/>
              <p:cNvGraphicFramePr>
                <a:graphicFrameLocks noGrp="1"/>
              </p:cNvGraphicFramePr>
              <p:nvPr>
                <p:extLst>
                  <p:ext uri="{D42A27DB-BD31-4B8C-83A1-F6EECF244321}">
                    <p14:modId xmlns:p14="http://schemas.microsoft.com/office/powerpoint/2010/main" val="2362073311"/>
                  </p:ext>
                </p:extLst>
              </p:nvPr>
            </p:nvGraphicFramePr>
            <p:xfrm>
              <a:off x="959768" y="3024405"/>
              <a:ext cx="7224464" cy="1635577"/>
            </p:xfrm>
            <a:graphic>
              <a:graphicData uri="http://schemas.openxmlformats.org/drawingml/2006/table">
                <a:tbl>
                  <a:tblPr firstRow="1" bandRow="1">
                    <a:tableStyleId>{69CF1AB2-1976-4502-BF36-3FF5EA218861}</a:tableStyleId>
                  </a:tblPr>
                  <a:tblGrid>
                    <a:gridCol w="1806116"/>
                    <a:gridCol w="1806116"/>
                    <a:gridCol w="1806116"/>
                    <a:gridCol w="1806116"/>
                  </a:tblGrid>
                  <a:tr h="483715">
                    <a:tc gridSpan="2">
                      <a:txBody>
                        <a:bodyPr/>
                        <a:lstStyle/>
                        <a:p>
                          <a:endParaRPr lang="ru-RU"/>
                        </a:p>
                      </a:txBody>
                      <a:tcPr>
                        <a:blipFill rotWithShape="1">
                          <a:blip r:embed="rId2"/>
                          <a:stretch>
                            <a:fillRect t="-6329" r="-100000" b="-240506"/>
                          </a:stretch>
                        </a:blipFill>
                      </a:tcPr>
                    </a:tc>
                    <a:tc hMerge="1">
                      <a:txBody>
                        <a:bodyPr/>
                        <a:lstStyle/>
                        <a:p>
                          <a:endParaRPr lang="ru-RU" dirty="0"/>
                        </a:p>
                      </a:txBody>
                      <a:tcPr/>
                    </a:tc>
                    <a:tc gridSpan="2">
                      <a:txBody>
                        <a:bodyPr/>
                        <a:lstStyle/>
                        <a:p>
                          <a:endParaRPr lang="ru-RU"/>
                        </a:p>
                      </a:txBody>
                      <a:tcPr>
                        <a:blipFill rotWithShape="1">
                          <a:blip r:embed="rId2"/>
                          <a:stretch>
                            <a:fillRect l="-100000" t="-6329" b="-240506"/>
                          </a:stretch>
                        </a:blipFill>
                      </a:tcPr>
                    </a:tc>
                    <a:tc hMerge="1">
                      <a:txBody>
                        <a:bodyPr/>
                        <a:lstStyle/>
                        <a:p>
                          <a:endParaRPr lang="ru-RU" dirty="0"/>
                        </a:p>
                      </a:txBody>
                      <a:tcPr/>
                    </a:tc>
                  </a:tr>
                  <a:tr h="483715">
                    <a:tc>
                      <a:txBody>
                        <a:bodyPr/>
                        <a:lstStyle/>
                        <a:p>
                          <a:endParaRPr lang="ru-RU"/>
                        </a:p>
                      </a:txBody>
                      <a:tcPr>
                        <a:blipFill rotWithShape="1">
                          <a:blip r:embed="rId2"/>
                          <a:stretch>
                            <a:fillRect t="-105000" r="-299327" b="-137500"/>
                          </a:stretch>
                        </a:blipFill>
                      </a:tcPr>
                    </a:tc>
                    <a:tc>
                      <a:txBody>
                        <a:bodyPr/>
                        <a:lstStyle/>
                        <a:p>
                          <a:endParaRPr lang="ru-RU"/>
                        </a:p>
                      </a:txBody>
                      <a:tcPr>
                        <a:blipFill rotWithShape="1">
                          <a:blip r:embed="rId2"/>
                          <a:stretch>
                            <a:fillRect l="-100338" t="-105000" r="-200338" b="-137500"/>
                          </a:stretch>
                        </a:blipFill>
                      </a:tcPr>
                    </a:tc>
                    <a:tc>
                      <a:txBody>
                        <a:bodyPr/>
                        <a:lstStyle/>
                        <a:p>
                          <a:endParaRPr lang="ru-RU"/>
                        </a:p>
                      </a:txBody>
                      <a:tcPr>
                        <a:blipFill rotWithShape="1">
                          <a:blip r:embed="rId2"/>
                          <a:stretch>
                            <a:fillRect l="-199663" t="-105000" r="-99663" b="-137500"/>
                          </a:stretch>
                        </a:blipFill>
                      </a:tcPr>
                    </a:tc>
                    <a:tc>
                      <a:txBody>
                        <a:bodyPr/>
                        <a:lstStyle/>
                        <a:p>
                          <a:endParaRPr lang="ru-RU"/>
                        </a:p>
                      </a:txBody>
                      <a:tcPr>
                        <a:blipFill rotWithShape="1">
                          <a:blip r:embed="rId2"/>
                          <a:stretch>
                            <a:fillRect l="-300676" t="-105000" b="-137500"/>
                          </a:stretch>
                        </a:blipFill>
                      </a:tcPr>
                    </a:tc>
                  </a:tr>
                  <a:tr h="668147">
                    <a:tc>
                      <a:txBody>
                        <a:bodyPr/>
                        <a:lstStyle/>
                        <a:p>
                          <a:endParaRPr lang="ru-RU"/>
                        </a:p>
                      </a:txBody>
                      <a:tcPr>
                        <a:blipFill rotWithShape="1">
                          <a:blip r:embed="rId2"/>
                          <a:stretch>
                            <a:fillRect t="-150459" r="-299327" b="-917"/>
                          </a:stretch>
                        </a:blipFill>
                      </a:tcPr>
                    </a:tc>
                    <a:tc>
                      <a:txBody>
                        <a:bodyPr/>
                        <a:lstStyle/>
                        <a:p>
                          <a:endParaRPr lang="ru-RU"/>
                        </a:p>
                      </a:txBody>
                      <a:tcPr>
                        <a:blipFill rotWithShape="1">
                          <a:blip r:embed="rId2"/>
                          <a:stretch>
                            <a:fillRect l="-100338" t="-150459" r="-200338" b="-917"/>
                          </a:stretch>
                        </a:blipFill>
                      </a:tcPr>
                    </a:tc>
                    <a:tc>
                      <a:txBody>
                        <a:bodyPr/>
                        <a:lstStyle/>
                        <a:p>
                          <a:endParaRPr lang="ru-RU"/>
                        </a:p>
                      </a:txBody>
                      <a:tcPr>
                        <a:blipFill rotWithShape="1">
                          <a:blip r:embed="rId2"/>
                          <a:stretch>
                            <a:fillRect l="-199663" t="-150459" r="-99663" b="-917"/>
                          </a:stretch>
                        </a:blipFill>
                      </a:tcPr>
                    </a:tc>
                    <a:tc>
                      <a:txBody>
                        <a:bodyPr/>
                        <a:lstStyle/>
                        <a:p>
                          <a:endParaRPr lang="ru-RU"/>
                        </a:p>
                      </a:txBody>
                      <a:tcPr>
                        <a:blipFill rotWithShape="1">
                          <a:blip r:embed="rId2"/>
                          <a:stretch>
                            <a:fillRect l="-300676" t="-150459" b="-917"/>
                          </a:stretch>
                        </a:blipFill>
                      </a:tcPr>
                    </a:tc>
                  </a:tr>
                </a:tbl>
              </a:graphicData>
            </a:graphic>
          </p:graphicFrame>
        </mc:Fallback>
      </mc:AlternateContent>
      <p:grpSp>
        <p:nvGrpSpPr>
          <p:cNvPr id="5" name="Группа 4"/>
          <p:cNvGrpSpPr/>
          <p:nvPr/>
        </p:nvGrpSpPr>
        <p:grpSpPr>
          <a:xfrm>
            <a:off x="6691345" y="4796378"/>
            <a:ext cx="2455100" cy="347122"/>
            <a:chOff x="6691345" y="4796378"/>
            <a:chExt cx="2455100" cy="347122"/>
          </a:xfrm>
        </p:grpSpPr>
        <p:sp>
          <p:nvSpPr>
            <p:cNvPr id="6"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7" name="Picture 4" descr="E:\РАБОЧИЕ ПРОЕКТЫ\FREE-LANCE\2013\октябрь\Логотип_варианты_цвета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44826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709587"/>
          </a:xfrm>
        </p:spPr>
        <p:txBody>
          <a:bodyPr>
            <a:normAutofit/>
          </a:bodyPr>
          <a:lstStyle/>
          <a:p>
            <a:r>
              <a:rPr lang="ru-RU" sz="3600" b="1" dirty="0" smtClean="0">
                <a:solidFill>
                  <a:schemeClr val="tx2">
                    <a:lumMod val="75000"/>
                  </a:schemeClr>
                </a:solidFill>
                <a:latin typeface="Arial" pitchFamily="34" charset="0"/>
              </a:rPr>
              <a:t>Линии напряженности</a:t>
            </a:r>
            <a:endParaRPr lang="ru-RU" sz="3600" b="1" dirty="0">
              <a:solidFill>
                <a:schemeClr val="tx2">
                  <a:lumMod val="75000"/>
                </a:schemeClr>
              </a:solidFill>
              <a:latin typeface="Arial" pitchFamily="34" charset="0"/>
            </a:endParaRPr>
          </a:p>
        </p:txBody>
      </p:sp>
      <p:grpSp>
        <p:nvGrpSpPr>
          <p:cNvPr id="4" name="Группа 3"/>
          <p:cNvGrpSpPr/>
          <p:nvPr/>
        </p:nvGrpSpPr>
        <p:grpSpPr>
          <a:xfrm>
            <a:off x="4677125" y="1570305"/>
            <a:ext cx="3921125" cy="2716714"/>
            <a:chOff x="2619640" y="1126708"/>
            <a:chExt cx="3921125" cy="2716714"/>
          </a:xfrm>
        </p:grpSpPr>
        <p:cxnSp>
          <p:nvCxnSpPr>
            <p:cNvPr id="5" name="Прямая соединительная линия 4"/>
            <p:cNvCxnSpPr/>
            <p:nvPr/>
          </p:nvCxnSpPr>
          <p:spPr>
            <a:xfrm>
              <a:off x="2757282" y="2512595"/>
              <a:ext cx="3783483" cy="0"/>
            </a:xfrm>
            <a:prstGeom prst="line">
              <a:avLst/>
            </a:prstGeom>
            <a:ln>
              <a:solidFill>
                <a:srgbClr val="00FF00"/>
              </a:solidFill>
            </a:ln>
          </p:spPr>
          <p:style>
            <a:lnRef idx="2">
              <a:schemeClr val="accent3"/>
            </a:lnRef>
            <a:fillRef idx="0">
              <a:schemeClr val="accent3"/>
            </a:fillRef>
            <a:effectRef idx="1">
              <a:schemeClr val="accent3"/>
            </a:effectRef>
            <a:fontRef idx="minor">
              <a:schemeClr val="tx1"/>
            </a:fontRef>
          </p:style>
        </p:cxnSp>
        <p:sp>
          <p:nvSpPr>
            <p:cNvPr id="6" name="Полилиния 5"/>
            <p:cNvSpPr/>
            <p:nvPr/>
          </p:nvSpPr>
          <p:spPr>
            <a:xfrm>
              <a:off x="3568267" y="2120011"/>
              <a:ext cx="1931350" cy="247840"/>
            </a:xfrm>
            <a:custGeom>
              <a:avLst/>
              <a:gdLst>
                <a:gd name="connsiteX0" fmla="*/ 0 w 1931350"/>
                <a:gd name="connsiteY0" fmla="*/ 239294 h 247840"/>
                <a:gd name="connsiteX1" fmla="*/ 948583 w 1931350"/>
                <a:gd name="connsiteY1" fmla="*/ 12 h 247840"/>
                <a:gd name="connsiteX2" fmla="*/ 1931350 w 1931350"/>
                <a:gd name="connsiteY2" fmla="*/ 247840 h 247840"/>
                <a:gd name="connsiteX3" fmla="*/ 1931350 w 1931350"/>
                <a:gd name="connsiteY3" fmla="*/ 247840 h 247840"/>
              </a:gdLst>
              <a:ahLst/>
              <a:cxnLst>
                <a:cxn ang="0">
                  <a:pos x="connsiteX0" y="connsiteY0"/>
                </a:cxn>
                <a:cxn ang="0">
                  <a:pos x="connsiteX1" y="connsiteY1"/>
                </a:cxn>
                <a:cxn ang="0">
                  <a:pos x="connsiteX2" y="connsiteY2"/>
                </a:cxn>
                <a:cxn ang="0">
                  <a:pos x="connsiteX3" y="connsiteY3"/>
                </a:cxn>
              </a:cxnLst>
              <a:rect l="l" t="t" r="r" b="b"/>
              <a:pathLst>
                <a:path w="1931350" h="247840">
                  <a:moveTo>
                    <a:pt x="0" y="239294"/>
                  </a:moveTo>
                  <a:cubicBezTo>
                    <a:pt x="313345" y="118941"/>
                    <a:pt x="626691" y="-1412"/>
                    <a:pt x="948583" y="12"/>
                  </a:cubicBezTo>
                  <a:cubicBezTo>
                    <a:pt x="1270475" y="1436"/>
                    <a:pt x="1931350" y="247840"/>
                    <a:pt x="1931350" y="247840"/>
                  </a:cubicBezTo>
                  <a:lnTo>
                    <a:pt x="1931350" y="247840"/>
                  </a:ln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7" name="Полилиния 6"/>
            <p:cNvSpPr/>
            <p:nvPr/>
          </p:nvSpPr>
          <p:spPr>
            <a:xfrm flipV="1">
              <a:off x="3570259" y="2624795"/>
              <a:ext cx="1931350" cy="247840"/>
            </a:xfrm>
            <a:custGeom>
              <a:avLst/>
              <a:gdLst>
                <a:gd name="connsiteX0" fmla="*/ 0 w 1931350"/>
                <a:gd name="connsiteY0" fmla="*/ 239294 h 247840"/>
                <a:gd name="connsiteX1" fmla="*/ 948583 w 1931350"/>
                <a:gd name="connsiteY1" fmla="*/ 12 h 247840"/>
                <a:gd name="connsiteX2" fmla="*/ 1931350 w 1931350"/>
                <a:gd name="connsiteY2" fmla="*/ 247840 h 247840"/>
                <a:gd name="connsiteX3" fmla="*/ 1931350 w 1931350"/>
                <a:gd name="connsiteY3" fmla="*/ 247840 h 247840"/>
              </a:gdLst>
              <a:ahLst/>
              <a:cxnLst>
                <a:cxn ang="0">
                  <a:pos x="connsiteX0" y="connsiteY0"/>
                </a:cxn>
                <a:cxn ang="0">
                  <a:pos x="connsiteX1" y="connsiteY1"/>
                </a:cxn>
                <a:cxn ang="0">
                  <a:pos x="connsiteX2" y="connsiteY2"/>
                </a:cxn>
                <a:cxn ang="0">
                  <a:pos x="connsiteX3" y="connsiteY3"/>
                </a:cxn>
              </a:cxnLst>
              <a:rect l="l" t="t" r="r" b="b"/>
              <a:pathLst>
                <a:path w="1931350" h="247840">
                  <a:moveTo>
                    <a:pt x="0" y="239294"/>
                  </a:moveTo>
                  <a:cubicBezTo>
                    <a:pt x="313345" y="118941"/>
                    <a:pt x="626691" y="-1412"/>
                    <a:pt x="948583" y="12"/>
                  </a:cubicBezTo>
                  <a:cubicBezTo>
                    <a:pt x="1270475" y="1436"/>
                    <a:pt x="1931350" y="247840"/>
                    <a:pt x="1931350" y="247840"/>
                  </a:cubicBezTo>
                  <a:lnTo>
                    <a:pt x="1931350" y="247840"/>
                  </a:ln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8" name="Полилиния 7"/>
            <p:cNvSpPr/>
            <p:nvPr/>
          </p:nvSpPr>
          <p:spPr>
            <a:xfrm>
              <a:off x="3508447" y="1787131"/>
              <a:ext cx="2110811" cy="520900"/>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9" name="Полилиния 8"/>
            <p:cNvSpPr/>
            <p:nvPr/>
          </p:nvSpPr>
          <p:spPr>
            <a:xfrm flipV="1">
              <a:off x="3508447" y="2690055"/>
              <a:ext cx="2110811" cy="520900"/>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0" name="Полилиния 9"/>
            <p:cNvSpPr/>
            <p:nvPr/>
          </p:nvSpPr>
          <p:spPr>
            <a:xfrm>
              <a:off x="3410215" y="1126708"/>
              <a:ext cx="690562" cy="1166812"/>
            </a:xfrm>
            <a:custGeom>
              <a:avLst/>
              <a:gdLst>
                <a:gd name="connsiteX0" fmla="*/ 0 w 690562"/>
                <a:gd name="connsiteY0" fmla="*/ 1166812 h 1166812"/>
                <a:gd name="connsiteX1" fmla="*/ 185737 w 690562"/>
                <a:gd name="connsiteY1" fmla="*/ 433387 h 1166812"/>
                <a:gd name="connsiteX2" fmla="*/ 690562 w 690562"/>
                <a:gd name="connsiteY2" fmla="*/ 0 h 1166812"/>
              </a:gdLst>
              <a:ahLst/>
              <a:cxnLst>
                <a:cxn ang="0">
                  <a:pos x="connsiteX0" y="connsiteY0"/>
                </a:cxn>
                <a:cxn ang="0">
                  <a:pos x="connsiteX1" y="connsiteY1"/>
                </a:cxn>
                <a:cxn ang="0">
                  <a:pos x="connsiteX2" y="connsiteY2"/>
                </a:cxn>
              </a:cxnLst>
              <a:rect l="l" t="t" r="r" b="b"/>
              <a:pathLst>
                <a:path w="690562" h="1166812">
                  <a:moveTo>
                    <a:pt x="0" y="1166812"/>
                  </a:moveTo>
                  <a:cubicBezTo>
                    <a:pt x="35321" y="897334"/>
                    <a:pt x="70643" y="627856"/>
                    <a:pt x="185737" y="433387"/>
                  </a:cubicBezTo>
                  <a:cubicBezTo>
                    <a:pt x="300831" y="238918"/>
                    <a:pt x="495696" y="119459"/>
                    <a:pt x="690562"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1" name="Полилиния 10"/>
            <p:cNvSpPr/>
            <p:nvPr/>
          </p:nvSpPr>
          <p:spPr>
            <a:xfrm>
              <a:off x="2907805" y="1202908"/>
              <a:ext cx="364297" cy="1138237"/>
            </a:xfrm>
            <a:custGeom>
              <a:avLst/>
              <a:gdLst>
                <a:gd name="connsiteX0" fmla="*/ 364297 w 364297"/>
                <a:gd name="connsiteY0" fmla="*/ 1138237 h 1138237"/>
                <a:gd name="connsiteX1" fmla="*/ 45210 w 364297"/>
                <a:gd name="connsiteY1" fmla="*/ 633412 h 1138237"/>
                <a:gd name="connsiteX2" fmla="*/ 2347 w 364297"/>
                <a:gd name="connsiteY2" fmla="*/ 0 h 1138237"/>
              </a:gdLst>
              <a:ahLst/>
              <a:cxnLst>
                <a:cxn ang="0">
                  <a:pos x="connsiteX0" y="connsiteY0"/>
                </a:cxn>
                <a:cxn ang="0">
                  <a:pos x="connsiteX1" y="connsiteY1"/>
                </a:cxn>
                <a:cxn ang="0">
                  <a:pos x="connsiteX2" y="connsiteY2"/>
                </a:cxn>
              </a:cxnLst>
              <a:rect l="l" t="t" r="r" b="b"/>
              <a:pathLst>
                <a:path w="364297" h="1138237">
                  <a:moveTo>
                    <a:pt x="364297" y="1138237"/>
                  </a:moveTo>
                  <a:cubicBezTo>
                    <a:pt x="234916" y="980677"/>
                    <a:pt x="105535" y="823118"/>
                    <a:pt x="45210" y="633412"/>
                  </a:cubicBezTo>
                  <a:cubicBezTo>
                    <a:pt x="-15115" y="443706"/>
                    <a:pt x="2347" y="0"/>
                    <a:pt x="2347"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2" name="Полилиния 11"/>
            <p:cNvSpPr/>
            <p:nvPr/>
          </p:nvSpPr>
          <p:spPr>
            <a:xfrm>
              <a:off x="2619640" y="2269708"/>
              <a:ext cx="604837" cy="157162"/>
            </a:xfrm>
            <a:custGeom>
              <a:avLst/>
              <a:gdLst>
                <a:gd name="connsiteX0" fmla="*/ 604837 w 604837"/>
                <a:gd name="connsiteY0" fmla="*/ 157162 h 157162"/>
                <a:gd name="connsiteX1" fmla="*/ 276225 w 604837"/>
                <a:gd name="connsiteY1" fmla="*/ 109537 h 157162"/>
                <a:gd name="connsiteX2" fmla="*/ 0 w 604837"/>
                <a:gd name="connsiteY2" fmla="*/ 0 h 157162"/>
              </a:gdLst>
              <a:ahLst/>
              <a:cxnLst>
                <a:cxn ang="0">
                  <a:pos x="connsiteX0" y="connsiteY0"/>
                </a:cxn>
                <a:cxn ang="0">
                  <a:pos x="connsiteX1" y="connsiteY1"/>
                </a:cxn>
                <a:cxn ang="0">
                  <a:pos x="connsiteX2" y="connsiteY2"/>
                </a:cxn>
              </a:cxnLst>
              <a:rect l="l" t="t" r="r" b="b"/>
              <a:pathLst>
                <a:path w="604837" h="157162">
                  <a:moveTo>
                    <a:pt x="604837" y="157162"/>
                  </a:moveTo>
                  <a:cubicBezTo>
                    <a:pt x="490934" y="146446"/>
                    <a:pt x="377031" y="135731"/>
                    <a:pt x="276225" y="109537"/>
                  </a:cubicBezTo>
                  <a:cubicBezTo>
                    <a:pt x="175419" y="83343"/>
                    <a:pt x="87709" y="41671"/>
                    <a:pt x="0"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3" name="Полилиния 12"/>
            <p:cNvSpPr/>
            <p:nvPr/>
          </p:nvSpPr>
          <p:spPr>
            <a:xfrm rot="17380142">
              <a:off x="3523079" y="2621952"/>
              <a:ext cx="690562" cy="1166812"/>
            </a:xfrm>
            <a:custGeom>
              <a:avLst/>
              <a:gdLst>
                <a:gd name="connsiteX0" fmla="*/ 0 w 690562"/>
                <a:gd name="connsiteY0" fmla="*/ 1166812 h 1166812"/>
                <a:gd name="connsiteX1" fmla="*/ 185737 w 690562"/>
                <a:gd name="connsiteY1" fmla="*/ 433387 h 1166812"/>
                <a:gd name="connsiteX2" fmla="*/ 690562 w 690562"/>
                <a:gd name="connsiteY2" fmla="*/ 0 h 1166812"/>
              </a:gdLst>
              <a:ahLst/>
              <a:cxnLst>
                <a:cxn ang="0">
                  <a:pos x="connsiteX0" y="connsiteY0"/>
                </a:cxn>
                <a:cxn ang="0">
                  <a:pos x="connsiteX1" y="connsiteY1"/>
                </a:cxn>
                <a:cxn ang="0">
                  <a:pos x="connsiteX2" y="connsiteY2"/>
                </a:cxn>
              </a:cxnLst>
              <a:rect l="l" t="t" r="r" b="b"/>
              <a:pathLst>
                <a:path w="690562" h="1166812">
                  <a:moveTo>
                    <a:pt x="0" y="1166812"/>
                  </a:moveTo>
                  <a:cubicBezTo>
                    <a:pt x="35321" y="897334"/>
                    <a:pt x="70643" y="627856"/>
                    <a:pt x="185737" y="433387"/>
                  </a:cubicBezTo>
                  <a:cubicBezTo>
                    <a:pt x="300831" y="238918"/>
                    <a:pt x="495696" y="119459"/>
                    <a:pt x="690562"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4" name="Полилиния 13"/>
            <p:cNvSpPr/>
            <p:nvPr/>
          </p:nvSpPr>
          <p:spPr>
            <a:xfrm rot="1149719">
              <a:off x="3127537" y="2647639"/>
              <a:ext cx="364297" cy="1138237"/>
            </a:xfrm>
            <a:custGeom>
              <a:avLst/>
              <a:gdLst>
                <a:gd name="connsiteX0" fmla="*/ 364297 w 364297"/>
                <a:gd name="connsiteY0" fmla="*/ 1138237 h 1138237"/>
                <a:gd name="connsiteX1" fmla="*/ 45210 w 364297"/>
                <a:gd name="connsiteY1" fmla="*/ 633412 h 1138237"/>
                <a:gd name="connsiteX2" fmla="*/ 2347 w 364297"/>
                <a:gd name="connsiteY2" fmla="*/ 0 h 1138237"/>
              </a:gdLst>
              <a:ahLst/>
              <a:cxnLst>
                <a:cxn ang="0">
                  <a:pos x="connsiteX0" y="connsiteY0"/>
                </a:cxn>
                <a:cxn ang="0">
                  <a:pos x="connsiteX1" y="connsiteY1"/>
                </a:cxn>
                <a:cxn ang="0">
                  <a:pos x="connsiteX2" y="connsiteY2"/>
                </a:cxn>
              </a:cxnLst>
              <a:rect l="l" t="t" r="r" b="b"/>
              <a:pathLst>
                <a:path w="364297" h="1138237">
                  <a:moveTo>
                    <a:pt x="364297" y="1138237"/>
                  </a:moveTo>
                  <a:cubicBezTo>
                    <a:pt x="234916" y="980677"/>
                    <a:pt x="105535" y="823118"/>
                    <a:pt x="45210" y="633412"/>
                  </a:cubicBezTo>
                  <a:cubicBezTo>
                    <a:pt x="-15115" y="443706"/>
                    <a:pt x="2347" y="0"/>
                    <a:pt x="2347"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5" name="Полилиния 14"/>
            <p:cNvSpPr/>
            <p:nvPr/>
          </p:nvSpPr>
          <p:spPr>
            <a:xfrm rot="8823207">
              <a:off x="2648404" y="2605275"/>
              <a:ext cx="604837" cy="157162"/>
            </a:xfrm>
            <a:custGeom>
              <a:avLst/>
              <a:gdLst>
                <a:gd name="connsiteX0" fmla="*/ 604837 w 604837"/>
                <a:gd name="connsiteY0" fmla="*/ 157162 h 157162"/>
                <a:gd name="connsiteX1" fmla="*/ 276225 w 604837"/>
                <a:gd name="connsiteY1" fmla="*/ 109537 h 157162"/>
                <a:gd name="connsiteX2" fmla="*/ 0 w 604837"/>
                <a:gd name="connsiteY2" fmla="*/ 0 h 157162"/>
              </a:gdLst>
              <a:ahLst/>
              <a:cxnLst>
                <a:cxn ang="0">
                  <a:pos x="connsiteX0" y="connsiteY0"/>
                </a:cxn>
                <a:cxn ang="0">
                  <a:pos x="connsiteX1" y="connsiteY1"/>
                </a:cxn>
                <a:cxn ang="0">
                  <a:pos x="connsiteX2" y="connsiteY2"/>
                </a:cxn>
              </a:cxnLst>
              <a:rect l="l" t="t" r="r" b="b"/>
              <a:pathLst>
                <a:path w="604837" h="157162">
                  <a:moveTo>
                    <a:pt x="604837" y="157162"/>
                  </a:moveTo>
                  <a:cubicBezTo>
                    <a:pt x="490934" y="146446"/>
                    <a:pt x="377031" y="135731"/>
                    <a:pt x="276225" y="109537"/>
                  </a:cubicBezTo>
                  <a:cubicBezTo>
                    <a:pt x="175419" y="83343"/>
                    <a:pt x="87709" y="41671"/>
                    <a:pt x="0"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6" name="Полилиния 15"/>
            <p:cNvSpPr/>
            <p:nvPr/>
          </p:nvSpPr>
          <p:spPr>
            <a:xfrm flipH="1">
              <a:off x="5038509" y="1167887"/>
              <a:ext cx="690562" cy="1166812"/>
            </a:xfrm>
            <a:custGeom>
              <a:avLst/>
              <a:gdLst>
                <a:gd name="connsiteX0" fmla="*/ 0 w 690562"/>
                <a:gd name="connsiteY0" fmla="*/ 1166812 h 1166812"/>
                <a:gd name="connsiteX1" fmla="*/ 185737 w 690562"/>
                <a:gd name="connsiteY1" fmla="*/ 433387 h 1166812"/>
                <a:gd name="connsiteX2" fmla="*/ 690562 w 690562"/>
                <a:gd name="connsiteY2" fmla="*/ 0 h 1166812"/>
              </a:gdLst>
              <a:ahLst/>
              <a:cxnLst>
                <a:cxn ang="0">
                  <a:pos x="connsiteX0" y="connsiteY0"/>
                </a:cxn>
                <a:cxn ang="0">
                  <a:pos x="connsiteX1" y="connsiteY1"/>
                </a:cxn>
                <a:cxn ang="0">
                  <a:pos x="connsiteX2" y="connsiteY2"/>
                </a:cxn>
              </a:cxnLst>
              <a:rect l="l" t="t" r="r" b="b"/>
              <a:pathLst>
                <a:path w="690562" h="1166812">
                  <a:moveTo>
                    <a:pt x="0" y="1166812"/>
                  </a:moveTo>
                  <a:cubicBezTo>
                    <a:pt x="35321" y="897334"/>
                    <a:pt x="70643" y="627856"/>
                    <a:pt x="185737" y="433387"/>
                  </a:cubicBezTo>
                  <a:cubicBezTo>
                    <a:pt x="300831" y="238918"/>
                    <a:pt x="495696" y="119459"/>
                    <a:pt x="690562"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7" name="Полилиния 16"/>
            <p:cNvSpPr/>
            <p:nvPr/>
          </p:nvSpPr>
          <p:spPr>
            <a:xfrm flipH="1">
              <a:off x="5798233" y="1229614"/>
              <a:ext cx="364297" cy="1138237"/>
            </a:xfrm>
            <a:custGeom>
              <a:avLst/>
              <a:gdLst>
                <a:gd name="connsiteX0" fmla="*/ 364297 w 364297"/>
                <a:gd name="connsiteY0" fmla="*/ 1138237 h 1138237"/>
                <a:gd name="connsiteX1" fmla="*/ 45210 w 364297"/>
                <a:gd name="connsiteY1" fmla="*/ 633412 h 1138237"/>
                <a:gd name="connsiteX2" fmla="*/ 2347 w 364297"/>
                <a:gd name="connsiteY2" fmla="*/ 0 h 1138237"/>
              </a:gdLst>
              <a:ahLst/>
              <a:cxnLst>
                <a:cxn ang="0">
                  <a:pos x="connsiteX0" y="connsiteY0"/>
                </a:cxn>
                <a:cxn ang="0">
                  <a:pos x="connsiteX1" y="connsiteY1"/>
                </a:cxn>
                <a:cxn ang="0">
                  <a:pos x="connsiteX2" y="connsiteY2"/>
                </a:cxn>
              </a:cxnLst>
              <a:rect l="l" t="t" r="r" b="b"/>
              <a:pathLst>
                <a:path w="364297" h="1138237">
                  <a:moveTo>
                    <a:pt x="364297" y="1138237"/>
                  </a:moveTo>
                  <a:cubicBezTo>
                    <a:pt x="234916" y="980677"/>
                    <a:pt x="105535" y="823118"/>
                    <a:pt x="45210" y="633412"/>
                  </a:cubicBezTo>
                  <a:cubicBezTo>
                    <a:pt x="-15115" y="443706"/>
                    <a:pt x="2347" y="0"/>
                    <a:pt x="2347"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8" name="Полилиния 17"/>
            <p:cNvSpPr/>
            <p:nvPr/>
          </p:nvSpPr>
          <p:spPr>
            <a:xfrm flipH="1">
              <a:off x="5820508" y="2256118"/>
              <a:ext cx="604837" cy="157162"/>
            </a:xfrm>
            <a:custGeom>
              <a:avLst/>
              <a:gdLst>
                <a:gd name="connsiteX0" fmla="*/ 604837 w 604837"/>
                <a:gd name="connsiteY0" fmla="*/ 157162 h 157162"/>
                <a:gd name="connsiteX1" fmla="*/ 276225 w 604837"/>
                <a:gd name="connsiteY1" fmla="*/ 109537 h 157162"/>
                <a:gd name="connsiteX2" fmla="*/ 0 w 604837"/>
                <a:gd name="connsiteY2" fmla="*/ 0 h 157162"/>
              </a:gdLst>
              <a:ahLst/>
              <a:cxnLst>
                <a:cxn ang="0">
                  <a:pos x="connsiteX0" y="connsiteY0"/>
                </a:cxn>
                <a:cxn ang="0">
                  <a:pos x="connsiteX1" y="connsiteY1"/>
                </a:cxn>
                <a:cxn ang="0">
                  <a:pos x="connsiteX2" y="connsiteY2"/>
                </a:cxn>
              </a:cxnLst>
              <a:rect l="l" t="t" r="r" b="b"/>
              <a:pathLst>
                <a:path w="604837" h="157162">
                  <a:moveTo>
                    <a:pt x="604837" y="157162"/>
                  </a:moveTo>
                  <a:cubicBezTo>
                    <a:pt x="490934" y="146446"/>
                    <a:pt x="377031" y="135731"/>
                    <a:pt x="276225" y="109537"/>
                  </a:cubicBezTo>
                  <a:cubicBezTo>
                    <a:pt x="175419" y="83343"/>
                    <a:pt x="87709" y="41671"/>
                    <a:pt x="0"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19" name="Полилиния 18"/>
            <p:cNvSpPr/>
            <p:nvPr/>
          </p:nvSpPr>
          <p:spPr>
            <a:xfrm rot="675853" flipH="1">
              <a:off x="5678416" y="2676610"/>
              <a:ext cx="690562" cy="1166812"/>
            </a:xfrm>
            <a:custGeom>
              <a:avLst/>
              <a:gdLst>
                <a:gd name="connsiteX0" fmla="*/ 0 w 690562"/>
                <a:gd name="connsiteY0" fmla="*/ 1166812 h 1166812"/>
                <a:gd name="connsiteX1" fmla="*/ 185737 w 690562"/>
                <a:gd name="connsiteY1" fmla="*/ 433387 h 1166812"/>
                <a:gd name="connsiteX2" fmla="*/ 690562 w 690562"/>
                <a:gd name="connsiteY2" fmla="*/ 0 h 1166812"/>
              </a:gdLst>
              <a:ahLst/>
              <a:cxnLst>
                <a:cxn ang="0">
                  <a:pos x="connsiteX0" y="connsiteY0"/>
                </a:cxn>
                <a:cxn ang="0">
                  <a:pos x="connsiteX1" y="connsiteY1"/>
                </a:cxn>
                <a:cxn ang="0">
                  <a:pos x="connsiteX2" y="connsiteY2"/>
                </a:cxn>
              </a:cxnLst>
              <a:rect l="l" t="t" r="r" b="b"/>
              <a:pathLst>
                <a:path w="690562" h="1166812">
                  <a:moveTo>
                    <a:pt x="0" y="1166812"/>
                  </a:moveTo>
                  <a:cubicBezTo>
                    <a:pt x="35321" y="897334"/>
                    <a:pt x="70643" y="627856"/>
                    <a:pt x="185737" y="433387"/>
                  </a:cubicBezTo>
                  <a:cubicBezTo>
                    <a:pt x="300831" y="238918"/>
                    <a:pt x="495696" y="119459"/>
                    <a:pt x="690562"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20" name="Полилиния 19"/>
            <p:cNvSpPr/>
            <p:nvPr/>
          </p:nvSpPr>
          <p:spPr>
            <a:xfrm flipH="1">
              <a:off x="5388959" y="2661520"/>
              <a:ext cx="364297" cy="1138237"/>
            </a:xfrm>
            <a:custGeom>
              <a:avLst/>
              <a:gdLst>
                <a:gd name="connsiteX0" fmla="*/ 364297 w 364297"/>
                <a:gd name="connsiteY0" fmla="*/ 1138237 h 1138237"/>
                <a:gd name="connsiteX1" fmla="*/ 45210 w 364297"/>
                <a:gd name="connsiteY1" fmla="*/ 633412 h 1138237"/>
                <a:gd name="connsiteX2" fmla="*/ 2347 w 364297"/>
                <a:gd name="connsiteY2" fmla="*/ 0 h 1138237"/>
              </a:gdLst>
              <a:ahLst/>
              <a:cxnLst>
                <a:cxn ang="0">
                  <a:pos x="connsiteX0" y="connsiteY0"/>
                </a:cxn>
                <a:cxn ang="0">
                  <a:pos x="connsiteX1" y="connsiteY1"/>
                </a:cxn>
                <a:cxn ang="0">
                  <a:pos x="connsiteX2" y="connsiteY2"/>
                </a:cxn>
              </a:cxnLst>
              <a:rect l="l" t="t" r="r" b="b"/>
              <a:pathLst>
                <a:path w="364297" h="1138237">
                  <a:moveTo>
                    <a:pt x="364297" y="1138237"/>
                  </a:moveTo>
                  <a:cubicBezTo>
                    <a:pt x="234916" y="980677"/>
                    <a:pt x="105535" y="823118"/>
                    <a:pt x="45210" y="633412"/>
                  </a:cubicBezTo>
                  <a:cubicBezTo>
                    <a:pt x="-15115" y="443706"/>
                    <a:pt x="2347" y="0"/>
                    <a:pt x="2347"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21" name="Полилиния 20"/>
            <p:cNvSpPr/>
            <p:nvPr/>
          </p:nvSpPr>
          <p:spPr>
            <a:xfrm rot="12776793" flipH="1">
              <a:off x="5819694" y="2582939"/>
              <a:ext cx="637002" cy="157162"/>
            </a:xfrm>
            <a:custGeom>
              <a:avLst/>
              <a:gdLst>
                <a:gd name="connsiteX0" fmla="*/ 604837 w 604837"/>
                <a:gd name="connsiteY0" fmla="*/ 157162 h 157162"/>
                <a:gd name="connsiteX1" fmla="*/ 276225 w 604837"/>
                <a:gd name="connsiteY1" fmla="*/ 109537 h 157162"/>
                <a:gd name="connsiteX2" fmla="*/ 0 w 604837"/>
                <a:gd name="connsiteY2" fmla="*/ 0 h 157162"/>
              </a:gdLst>
              <a:ahLst/>
              <a:cxnLst>
                <a:cxn ang="0">
                  <a:pos x="connsiteX0" y="connsiteY0"/>
                </a:cxn>
                <a:cxn ang="0">
                  <a:pos x="connsiteX1" y="connsiteY1"/>
                </a:cxn>
                <a:cxn ang="0">
                  <a:pos x="connsiteX2" y="connsiteY2"/>
                </a:cxn>
              </a:cxnLst>
              <a:rect l="l" t="t" r="r" b="b"/>
              <a:pathLst>
                <a:path w="604837" h="157162">
                  <a:moveTo>
                    <a:pt x="604837" y="157162"/>
                  </a:moveTo>
                  <a:cubicBezTo>
                    <a:pt x="490934" y="146446"/>
                    <a:pt x="377031" y="135731"/>
                    <a:pt x="276225" y="109537"/>
                  </a:cubicBezTo>
                  <a:cubicBezTo>
                    <a:pt x="175419" y="83343"/>
                    <a:pt x="87709" y="41671"/>
                    <a:pt x="0"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cxnSp>
          <p:nvCxnSpPr>
            <p:cNvPr id="22" name="Прямая со стрелкой 21"/>
            <p:cNvCxnSpPr/>
            <p:nvPr/>
          </p:nvCxnSpPr>
          <p:spPr>
            <a:xfrm flipV="1">
              <a:off x="3416269" y="1751293"/>
              <a:ext cx="0" cy="53530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Прямая со стрелкой 22"/>
            <p:cNvCxnSpPr/>
            <p:nvPr/>
          </p:nvCxnSpPr>
          <p:spPr>
            <a:xfrm>
              <a:off x="3593498" y="2510575"/>
              <a:ext cx="475079" cy="101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Прямая со стрелкой 23"/>
            <p:cNvCxnSpPr/>
            <p:nvPr/>
          </p:nvCxnSpPr>
          <p:spPr>
            <a:xfrm>
              <a:off x="3411507" y="2683856"/>
              <a:ext cx="0" cy="53530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Прямая со стрелкой 24"/>
            <p:cNvCxnSpPr/>
            <p:nvPr/>
          </p:nvCxnSpPr>
          <p:spPr>
            <a:xfrm flipH="1">
              <a:off x="2749398" y="2509565"/>
              <a:ext cx="475079" cy="101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Прямая со стрелкой 25"/>
            <p:cNvCxnSpPr/>
            <p:nvPr/>
          </p:nvCxnSpPr>
          <p:spPr>
            <a:xfrm flipH="1" flipV="1">
              <a:off x="2950821" y="2018947"/>
              <a:ext cx="308515" cy="3323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Прямая со стрелкой 26"/>
            <p:cNvCxnSpPr/>
            <p:nvPr/>
          </p:nvCxnSpPr>
          <p:spPr>
            <a:xfrm>
              <a:off x="3470425" y="2661520"/>
              <a:ext cx="271010" cy="39848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Прямая со стрелкой 27"/>
            <p:cNvCxnSpPr/>
            <p:nvPr/>
          </p:nvCxnSpPr>
          <p:spPr>
            <a:xfrm flipV="1">
              <a:off x="3523497" y="2096768"/>
              <a:ext cx="475079" cy="26646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Прямая со стрелкой 28"/>
            <p:cNvCxnSpPr/>
            <p:nvPr/>
          </p:nvCxnSpPr>
          <p:spPr>
            <a:xfrm flipH="1">
              <a:off x="3102428" y="2639338"/>
              <a:ext cx="195613" cy="50015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Прямая со стрелкой 29"/>
            <p:cNvCxnSpPr/>
            <p:nvPr/>
          </p:nvCxnSpPr>
          <p:spPr>
            <a:xfrm>
              <a:off x="4533942" y="1766219"/>
              <a:ext cx="791774" cy="580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Прямая со стрелкой 30"/>
            <p:cNvCxnSpPr/>
            <p:nvPr/>
          </p:nvCxnSpPr>
          <p:spPr>
            <a:xfrm>
              <a:off x="4452855" y="2894876"/>
              <a:ext cx="791774" cy="580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Прямая со стрелкой 31"/>
            <p:cNvCxnSpPr/>
            <p:nvPr/>
          </p:nvCxnSpPr>
          <p:spPr>
            <a:xfrm>
              <a:off x="5471073" y="1454148"/>
              <a:ext cx="346637" cy="55439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 name="Прямая со стрелкой 32"/>
            <p:cNvCxnSpPr/>
            <p:nvPr/>
          </p:nvCxnSpPr>
          <p:spPr>
            <a:xfrm flipH="1">
              <a:off x="6048053" y="1576491"/>
              <a:ext cx="205002" cy="50832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Прямая со стрелкой 33"/>
            <p:cNvCxnSpPr/>
            <p:nvPr/>
          </p:nvCxnSpPr>
          <p:spPr>
            <a:xfrm flipH="1" flipV="1">
              <a:off x="6049955" y="2810739"/>
              <a:ext cx="272673" cy="57020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 name="Прямая со стрелкой 34"/>
            <p:cNvCxnSpPr/>
            <p:nvPr/>
          </p:nvCxnSpPr>
          <p:spPr>
            <a:xfrm flipV="1">
              <a:off x="5653383" y="2914273"/>
              <a:ext cx="167126" cy="63084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nvGrpSpPr>
            <p:cNvPr id="36" name="Группа 35"/>
            <p:cNvGrpSpPr/>
            <p:nvPr/>
          </p:nvGrpSpPr>
          <p:grpSpPr>
            <a:xfrm>
              <a:off x="3148874" y="2274025"/>
              <a:ext cx="457200" cy="457200"/>
              <a:chOff x="1450504" y="2618606"/>
              <a:chExt cx="914400" cy="914400"/>
            </a:xfrm>
          </p:grpSpPr>
          <p:sp>
            <p:nvSpPr>
              <p:cNvPr id="40" name="Овал 39"/>
              <p:cNvSpPr/>
              <p:nvPr/>
            </p:nvSpPr>
            <p:spPr>
              <a:xfrm>
                <a:off x="1475656" y="2643758"/>
                <a:ext cx="864096" cy="864096"/>
              </a:xfrm>
              <a:prstGeom prst="ellipse">
                <a:avLst/>
              </a:prstGeom>
              <a:gradFill flip="none" rotWithShape="1">
                <a:gsLst>
                  <a:gs pos="0">
                    <a:schemeClr val="accent2">
                      <a:lumMod val="75000"/>
                    </a:schemeClr>
                  </a:gs>
                  <a:gs pos="30000">
                    <a:srgbClr val="E08785"/>
                  </a:gs>
                  <a:gs pos="60000">
                    <a:schemeClr val="accent2">
                      <a:tint val="37000"/>
                      <a:satMod val="300000"/>
                    </a:schemeClr>
                  </a:gs>
                  <a:gs pos="100000">
                    <a:schemeClr val="accent2">
                      <a:lumMod val="100000"/>
                    </a:schemeClr>
                  </a:gs>
                </a:gsLst>
                <a:path path="shape">
                  <a:fillToRect l="50000" t="50000" r="50000" b="50000"/>
                </a:path>
                <a:tileRect/>
              </a:gradFill>
              <a:ln w="1905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41" name="Плюс 40"/>
              <p:cNvSpPr/>
              <p:nvPr/>
            </p:nvSpPr>
            <p:spPr>
              <a:xfrm>
                <a:off x="1450504" y="2618606"/>
                <a:ext cx="914400" cy="914400"/>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grpSp>
        <p:grpSp>
          <p:nvGrpSpPr>
            <p:cNvPr id="37" name="Группа 36"/>
            <p:cNvGrpSpPr/>
            <p:nvPr/>
          </p:nvGrpSpPr>
          <p:grpSpPr>
            <a:xfrm>
              <a:off x="5468026" y="2286601"/>
              <a:ext cx="457200" cy="457200"/>
              <a:chOff x="2826961" y="2665462"/>
              <a:chExt cx="914400" cy="914400"/>
            </a:xfrm>
          </p:grpSpPr>
          <p:sp>
            <p:nvSpPr>
              <p:cNvPr id="38" name="Овал 37"/>
              <p:cNvSpPr/>
              <p:nvPr/>
            </p:nvSpPr>
            <p:spPr>
              <a:xfrm>
                <a:off x="2852113" y="2690614"/>
                <a:ext cx="864096" cy="864096"/>
              </a:xfrm>
              <a:prstGeom prst="ellipse">
                <a:avLst/>
              </a:prstGeom>
              <a:gradFill flip="none" rotWithShape="1">
                <a:gsLst>
                  <a:gs pos="0">
                    <a:schemeClr val="tx2">
                      <a:lumMod val="60000"/>
                      <a:lumOff val="40000"/>
                    </a:schemeClr>
                  </a:gs>
                  <a:gs pos="30000">
                    <a:schemeClr val="accent1">
                      <a:lumMod val="40000"/>
                      <a:lumOff val="60000"/>
                    </a:schemeClr>
                  </a:gs>
                  <a:gs pos="60000">
                    <a:schemeClr val="accent1">
                      <a:lumMod val="60000"/>
                      <a:lumOff val="40000"/>
                    </a:schemeClr>
                  </a:gs>
                  <a:gs pos="100000">
                    <a:schemeClr val="tx2">
                      <a:lumMod val="60000"/>
                      <a:lumOff val="40000"/>
                    </a:schemeClr>
                  </a:gs>
                </a:gsLst>
                <a:path path="shape">
                  <a:fillToRect l="50000" t="50000" r="50000" b="50000"/>
                </a:path>
                <a:tileRect/>
              </a:gradFill>
              <a:ln w="19050">
                <a:solidFill>
                  <a:schemeClr val="tx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39" name="Минус 38"/>
              <p:cNvSpPr/>
              <p:nvPr/>
            </p:nvSpPr>
            <p:spPr>
              <a:xfrm>
                <a:off x="2826961" y="2665462"/>
                <a:ext cx="914400" cy="9144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pic>
        <p:nvPicPr>
          <p:cNvPr id="42" name="Рисунок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441140">
            <a:off x="-220738" y="-321879"/>
            <a:ext cx="5235808" cy="5872862"/>
          </a:xfrm>
          <a:prstGeom prst="rect">
            <a:avLst/>
          </a:prstGeom>
          <a:noFill/>
        </p:spPr>
      </p:pic>
      <p:sp>
        <p:nvSpPr>
          <p:cNvPr id="43" name="Объект 2"/>
          <p:cNvSpPr txBox="1">
            <a:spLocks/>
          </p:cNvSpPr>
          <p:nvPr/>
        </p:nvSpPr>
        <p:spPr>
          <a:xfrm>
            <a:off x="683568" y="1275606"/>
            <a:ext cx="3384376" cy="28672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200" b="1" dirty="0">
                <a:latin typeface="Times New Roman" pitchFamily="18" charset="0"/>
                <a:cs typeface="Times New Roman" pitchFamily="18" charset="0"/>
              </a:rPr>
              <a:t>Л</a:t>
            </a:r>
            <a:r>
              <a:rPr lang="ru-RU" sz="2200" b="1" dirty="0" smtClean="0">
                <a:latin typeface="Times New Roman" pitchFamily="18" charset="0"/>
                <a:cs typeface="Times New Roman" pitchFamily="18" charset="0"/>
              </a:rPr>
              <a:t>инии напряженности (силовые линии) электрического поля </a:t>
            </a:r>
            <a:r>
              <a:rPr lang="ru-RU" sz="2200" dirty="0" smtClean="0">
                <a:latin typeface="Times New Roman" pitchFamily="18" charset="0"/>
                <a:cs typeface="Times New Roman" pitchFamily="18" charset="0"/>
              </a:rPr>
              <a:t>— это </a:t>
            </a:r>
            <a:r>
              <a:rPr lang="ru-RU" sz="2200" dirty="0">
                <a:latin typeface="Times New Roman" pitchFamily="18" charset="0"/>
                <a:cs typeface="Times New Roman" pitchFamily="18" charset="0"/>
              </a:rPr>
              <a:t>непрерывные линии, касательные к которым в каждой точке, через которую они проходят, совпадают с направлением векторов напряженности.</a:t>
            </a:r>
          </a:p>
        </p:txBody>
      </p:sp>
      <p:sp>
        <p:nvSpPr>
          <p:cNvPr id="44" name="Овал 43"/>
          <p:cNvSpPr/>
          <p:nvPr/>
        </p:nvSpPr>
        <p:spPr>
          <a:xfrm>
            <a:off x="6228184" y="2687528"/>
            <a:ext cx="144016" cy="144016"/>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ru-RU"/>
          </a:p>
        </p:txBody>
      </p:sp>
      <p:sp>
        <p:nvSpPr>
          <p:cNvPr id="45" name="Овал 44"/>
          <p:cNvSpPr/>
          <p:nvPr/>
        </p:nvSpPr>
        <p:spPr>
          <a:xfrm>
            <a:off x="7581427" y="1522565"/>
            <a:ext cx="144016" cy="144016"/>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46" name="TextBox 45"/>
              <p:cNvSpPr txBox="1"/>
              <p:nvPr/>
            </p:nvSpPr>
            <p:spPr>
              <a:xfrm>
                <a:off x="6300191" y="2543623"/>
                <a:ext cx="404277"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b="0" i="1" smtClean="0">
                          <a:latin typeface="Cambria Math"/>
                        </a:rPr>
                        <m:t>1</m:t>
                      </m:r>
                    </m:oMath>
                  </m:oMathPara>
                </a14:m>
                <a:endParaRPr lang="ru-RU" sz="2200" dirty="0"/>
              </a:p>
            </p:txBody>
          </p:sp>
        </mc:Choice>
        <mc:Fallback xmlns="">
          <p:sp>
            <p:nvSpPr>
              <p:cNvPr id="46" name="TextBox 45"/>
              <p:cNvSpPr txBox="1">
                <a:spLocks noRot="1" noChangeAspect="1" noMove="1" noResize="1" noEditPoints="1" noAdjustHandles="1" noChangeArrowheads="1" noChangeShapeType="1" noTextEdit="1"/>
              </p:cNvSpPr>
              <p:nvPr/>
            </p:nvSpPr>
            <p:spPr>
              <a:xfrm>
                <a:off x="6300191" y="2543623"/>
                <a:ext cx="404277" cy="430887"/>
              </a:xfrm>
              <a:prstGeom prst="rect">
                <a:avLst/>
              </a:prstGeom>
              <a:blipFill rotWithShape="1">
                <a:blip r:embed="rId3"/>
                <a:stretch>
                  <a:fillRect t="-8451" r="-25373" b="-2676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7668344" y="1354861"/>
                <a:ext cx="404277"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b="0" i="1" smtClean="0">
                          <a:latin typeface="Cambria Math"/>
                        </a:rPr>
                        <m:t>2</m:t>
                      </m:r>
                    </m:oMath>
                  </m:oMathPara>
                </a14:m>
                <a:endParaRPr lang="ru-RU" sz="2200" dirty="0"/>
              </a:p>
            </p:txBody>
          </p:sp>
        </mc:Choice>
        <mc:Fallback xmlns="">
          <p:sp>
            <p:nvSpPr>
              <p:cNvPr id="47" name="TextBox 46"/>
              <p:cNvSpPr txBox="1">
                <a:spLocks noRot="1" noChangeAspect="1" noMove="1" noResize="1" noEditPoints="1" noAdjustHandles="1" noChangeArrowheads="1" noChangeShapeType="1" noTextEdit="1"/>
              </p:cNvSpPr>
              <p:nvPr/>
            </p:nvSpPr>
            <p:spPr>
              <a:xfrm>
                <a:off x="7668344" y="1354861"/>
                <a:ext cx="404277" cy="430887"/>
              </a:xfrm>
              <a:prstGeom prst="rect">
                <a:avLst/>
              </a:prstGeom>
              <a:blipFill rotWithShape="1">
                <a:blip r:embed="rId4"/>
                <a:stretch>
                  <a:fillRect t="-8451" r="-25758" b="-26761"/>
                </a:stretch>
              </a:blipFill>
            </p:spPr>
            <p:txBody>
              <a:bodyPr/>
              <a:lstStyle/>
              <a:p>
                <a:r>
                  <a:rPr lang="ru-RU">
                    <a:noFill/>
                  </a:rPr>
                  <a:t> </a:t>
                </a:r>
              </a:p>
            </p:txBody>
          </p:sp>
        </mc:Fallback>
      </mc:AlternateContent>
      <p:grpSp>
        <p:nvGrpSpPr>
          <p:cNvPr id="51" name="Группа 50"/>
          <p:cNvGrpSpPr/>
          <p:nvPr/>
        </p:nvGrpSpPr>
        <p:grpSpPr>
          <a:xfrm>
            <a:off x="4499992" y="1661471"/>
            <a:ext cx="4531540" cy="2600152"/>
            <a:chOff x="2269660" y="1289125"/>
            <a:chExt cx="4822620" cy="2767171"/>
          </a:xfrm>
        </p:grpSpPr>
        <p:grpSp>
          <p:nvGrpSpPr>
            <p:cNvPr id="52" name="Группа 51"/>
            <p:cNvGrpSpPr/>
            <p:nvPr/>
          </p:nvGrpSpPr>
          <p:grpSpPr>
            <a:xfrm>
              <a:off x="4821140" y="1289125"/>
              <a:ext cx="2271140" cy="2659168"/>
              <a:chOff x="4677125" y="1570305"/>
              <a:chExt cx="2271140" cy="2659168"/>
            </a:xfrm>
          </p:grpSpPr>
          <p:cxnSp>
            <p:nvCxnSpPr>
              <p:cNvPr id="76" name="Прямая соединительная линия 75"/>
              <p:cNvCxnSpPr/>
              <p:nvPr/>
            </p:nvCxnSpPr>
            <p:spPr>
              <a:xfrm>
                <a:off x="4814767" y="2956192"/>
                <a:ext cx="1800000" cy="0"/>
              </a:xfrm>
              <a:prstGeom prst="line">
                <a:avLst/>
              </a:prstGeom>
              <a:ln>
                <a:solidFill>
                  <a:srgbClr val="00FF00"/>
                </a:solidFill>
              </a:ln>
            </p:spPr>
            <p:style>
              <a:lnRef idx="2">
                <a:schemeClr val="accent3"/>
              </a:lnRef>
              <a:fillRef idx="0">
                <a:schemeClr val="accent3"/>
              </a:fillRef>
              <a:effectRef idx="1">
                <a:schemeClr val="accent3"/>
              </a:effectRef>
              <a:fontRef idx="minor">
                <a:schemeClr val="tx1"/>
              </a:fontRef>
            </p:style>
          </p:cxnSp>
          <p:sp>
            <p:nvSpPr>
              <p:cNvPr id="77" name="Полилиния 76"/>
              <p:cNvSpPr/>
              <p:nvPr/>
            </p:nvSpPr>
            <p:spPr>
              <a:xfrm>
                <a:off x="5625752" y="2563608"/>
                <a:ext cx="1264806" cy="247840"/>
              </a:xfrm>
              <a:custGeom>
                <a:avLst/>
                <a:gdLst>
                  <a:gd name="connsiteX0" fmla="*/ 0 w 1931350"/>
                  <a:gd name="connsiteY0" fmla="*/ 239294 h 247840"/>
                  <a:gd name="connsiteX1" fmla="*/ 948583 w 1931350"/>
                  <a:gd name="connsiteY1" fmla="*/ 12 h 247840"/>
                  <a:gd name="connsiteX2" fmla="*/ 1931350 w 1931350"/>
                  <a:gd name="connsiteY2" fmla="*/ 247840 h 247840"/>
                  <a:gd name="connsiteX3" fmla="*/ 1931350 w 1931350"/>
                  <a:gd name="connsiteY3" fmla="*/ 247840 h 247840"/>
                </a:gdLst>
                <a:ahLst/>
                <a:cxnLst>
                  <a:cxn ang="0">
                    <a:pos x="connsiteX0" y="connsiteY0"/>
                  </a:cxn>
                  <a:cxn ang="0">
                    <a:pos x="connsiteX1" y="connsiteY1"/>
                  </a:cxn>
                  <a:cxn ang="0">
                    <a:pos x="connsiteX2" y="connsiteY2"/>
                  </a:cxn>
                  <a:cxn ang="0">
                    <a:pos x="connsiteX3" y="connsiteY3"/>
                  </a:cxn>
                </a:cxnLst>
                <a:rect l="l" t="t" r="r" b="b"/>
                <a:pathLst>
                  <a:path w="1931350" h="247840">
                    <a:moveTo>
                      <a:pt x="0" y="239294"/>
                    </a:moveTo>
                    <a:cubicBezTo>
                      <a:pt x="313345" y="118941"/>
                      <a:pt x="626691" y="-1412"/>
                      <a:pt x="948583" y="12"/>
                    </a:cubicBezTo>
                    <a:cubicBezTo>
                      <a:pt x="1270475" y="1436"/>
                      <a:pt x="1931350" y="247840"/>
                      <a:pt x="1931350" y="247840"/>
                    </a:cubicBezTo>
                    <a:lnTo>
                      <a:pt x="1931350" y="247840"/>
                    </a:ln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78" name="Полилиния 77"/>
              <p:cNvSpPr/>
              <p:nvPr/>
            </p:nvSpPr>
            <p:spPr>
              <a:xfrm flipV="1">
                <a:off x="5627744" y="3068392"/>
                <a:ext cx="1264806" cy="247840"/>
              </a:xfrm>
              <a:custGeom>
                <a:avLst/>
                <a:gdLst>
                  <a:gd name="connsiteX0" fmla="*/ 0 w 1931350"/>
                  <a:gd name="connsiteY0" fmla="*/ 239294 h 247840"/>
                  <a:gd name="connsiteX1" fmla="*/ 948583 w 1931350"/>
                  <a:gd name="connsiteY1" fmla="*/ 12 h 247840"/>
                  <a:gd name="connsiteX2" fmla="*/ 1931350 w 1931350"/>
                  <a:gd name="connsiteY2" fmla="*/ 247840 h 247840"/>
                  <a:gd name="connsiteX3" fmla="*/ 1931350 w 1931350"/>
                  <a:gd name="connsiteY3" fmla="*/ 247840 h 247840"/>
                </a:gdLst>
                <a:ahLst/>
                <a:cxnLst>
                  <a:cxn ang="0">
                    <a:pos x="connsiteX0" y="connsiteY0"/>
                  </a:cxn>
                  <a:cxn ang="0">
                    <a:pos x="connsiteX1" y="connsiteY1"/>
                  </a:cxn>
                  <a:cxn ang="0">
                    <a:pos x="connsiteX2" y="connsiteY2"/>
                  </a:cxn>
                  <a:cxn ang="0">
                    <a:pos x="connsiteX3" y="connsiteY3"/>
                  </a:cxn>
                </a:cxnLst>
                <a:rect l="l" t="t" r="r" b="b"/>
                <a:pathLst>
                  <a:path w="1931350" h="247840">
                    <a:moveTo>
                      <a:pt x="0" y="239294"/>
                    </a:moveTo>
                    <a:cubicBezTo>
                      <a:pt x="313345" y="118941"/>
                      <a:pt x="626691" y="-1412"/>
                      <a:pt x="948583" y="12"/>
                    </a:cubicBezTo>
                    <a:cubicBezTo>
                      <a:pt x="1270475" y="1436"/>
                      <a:pt x="1931350" y="247840"/>
                      <a:pt x="1931350" y="247840"/>
                    </a:cubicBezTo>
                    <a:lnTo>
                      <a:pt x="1931350" y="247840"/>
                    </a:ln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79" name="Полилиния 78"/>
              <p:cNvSpPr/>
              <p:nvPr/>
            </p:nvSpPr>
            <p:spPr>
              <a:xfrm>
                <a:off x="5565933" y="2230728"/>
                <a:ext cx="1382332" cy="520900"/>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80" name="Полилиния 79"/>
              <p:cNvSpPr/>
              <p:nvPr/>
            </p:nvSpPr>
            <p:spPr>
              <a:xfrm flipV="1">
                <a:off x="5565933" y="3133652"/>
                <a:ext cx="1382332" cy="520900"/>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81" name="Полилиния 80"/>
              <p:cNvSpPr/>
              <p:nvPr/>
            </p:nvSpPr>
            <p:spPr>
              <a:xfrm>
                <a:off x="5467700" y="1570305"/>
                <a:ext cx="690562" cy="1166812"/>
              </a:xfrm>
              <a:custGeom>
                <a:avLst/>
                <a:gdLst>
                  <a:gd name="connsiteX0" fmla="*/ 0 w 690562"/>
                  <a:gd name="connsiteY0" fmla="*/ 1166812 h 1166812"/>
                  <a:gd name="connsiteX1" fmla="*/ 185737 w 690562"/>
                  <a:gd name="connsiteY1" fmla="*/ 433387 h 1166812"/>
                  <a:gd name="connsiteX2" fmla="*/ 690562 w 690562"/>
                  <a:gd name="connsiteY2" fmla="*/ 0 h 1166812"/>
                </a:gdLst>
                <a:ahLst/>
                <a:cxnLst>
                  <a:cxn ang="0">
                    <a:pos x="connsiteX0" y="connsiteY0"/>
                  </a:cxn>
                  <a:cxn ang="0">
                    <a:pos x="connsiteX1" y="connsiteY1"/>
                  </a:cxn>
                  <a:cxn ang="0">
                    <a:pos x="connsiteX2" y="connsiteY2"/>
                  </a:cxn>
                </a:cxnLst>
                <a:rect l="l" t="t" r="r" b="b"/>
                <a:pathLst>
                  <a:path w="690562" h="1166812">
                    <a:moveTo>
                      <a:pt x="0" y="1166812"/>
                    </a:moveTo>
                    <a:cubicBezTo>
                      <a:pt x="35321" y="897334"/>
                      <a:pt x="70643" y="627856"/>
                      <a:pt x="185737" y="433387"/>
                    </a:cubicBezTo>
                    <a:cubicBezTo>
                      <a:pt x="300831" y="238918"/>
                      <a:pt x="495696" y="119459"/>
                      <a:pt x="690562"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82" name="Полилиния 81"/>
              <p:cNvSpPr/>
              <p:nvPr/>
            </p:nvSpPr>
            <p:spPr>
              <a:xfrm>
                <a:off x="4965290" y="1646505"/>
                <a:ext cx="364297" cy="1138237"/>
              </a:xfrm>
              <a:custGeom>
                <a:avLst/>
                <a:gdLst>
                  <a:gd name="connsiteX0" fmla="*/ 364297 w 364297"/>
                  <a:gd name="connsiteY0" fmla="*/ 1138237 h 1138237"/>
                  <a:gd name="connsiteX1" fmla="*/ 45210 w 364297"/>
                  <a:gd name="connsiteY1" fmla="*/ 633412 h 1138237"/>
                  <a:gd name="connsiteX2" fmla="*/ 2347 w 364297"/>
                  <a:gd name="connsiteY2" fmla="*/ 0 h 1138237"/>
                </a:gdLst>
                <a:ahLst/>
                <a:cxnLst>
                  <a:cxn ang="0">
                    <a:pos x="connsiteX0" y="connsiteY0"/>
                  </a:cxn>
                  <a:cxn ang="0">
                    <a:pos x="connsiteX1" y="connsiteY1"/>
                  </a:cxn>
                  <a:cxn ang="0">
                    <a:pos x="connsiteX2" y="connsiteY2"/>
                  </a:cxn>
                </a:cxnLst>
                <a:rect l="l" t="t" r="r" b="b"/>
                <a:pathLst>
                  <a:path w="364297" h="1138237">
                    <a:moveTo>
                      <a:pt x="364297" y="1138237"/>
                    </a:moveTo>
                    <a:cubicBezTo>
                      <a:pt x="234916" y="980677"/>
                      <a:pt x="105535" y="823118"/>
                      <a:pt x="45210" y="633412"/>
                    </a:cubicBezTo>
                    <a:cubicBezTo>
                      <a:pt x="-15115" y="443706"/>
                      <a:pt x="2347" y="0"/>
                      <a:pt x="2347"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83" name="Полилиния 82"/>
              <p:cNvSpPr/>
              <p:nvPr/>
            </p:nvSpPr>
            <p:spPr>
              <a:xfrm>
                <a:off x="4677125" y="2713305"/>
                <a:ext cx="604837" cy="157162"/>
              </a:xfrm>
              <a:custGeom>
                <a:avLst/>
                <a:gdLst>
                  <a:gd name="connsiteX0" fmla="*/ 604837 w 604837"/>
                  <a:gd name="connsiteY0" fmla="*/ 157162 h 157162"/>
                  <a:gd name="connsiteX1" fmla="*/ 276225 w 604837"/>
                  <a:gd name="connsiteY1" fmla="*/ 109537 h 157162"/>
                  <a:gd name="connsiteX2" fmla="*/ 0 w 604837"/>
                  <a:gd name="connsiteY2" fmla="*/ 0 h 157162"/>
                </a:gdLst>
                <a:ahLst/>
                <a:cxnLst>
                  <a:cxn ang="0">
                    <a:pos x="connsiteX0" y="connsiteY0"/>
                  </a:cxn>
                  <a:cxn ang="0">
                    <a:pos x="connsiteX1" y="connsiteY1"/>
                  </a:cxn>
                  <a:cxn ang="0">
                    <a:pos x="connsiteX2" y="connsiteY2"/>
                  </a:cxn>
                </a:cxnLst>
                <a:rect l="l" t="t" r="r" b="b"/>
                <a:pathLst>
                  <a:path w="604837" h="157162">
                    <a:moveTo>
                      <a:pt x="604837" y="157162"/>
                    </a:moveTo>
                    <a:cubicBezTo>
                      <a:pt x="490934" y="146446"/>
                      <a:pt x="377031" y="135731"/>
                      <a:pt x="276225" y="109537"/>
                    </a:cubicBezTo>
                    <a:cubicBezTo>
                      <a:pt x="175419" y="83343"/>
                      <a:pt x="87709" y="41671"/>
                      <a:pt x="0"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84" name="Полилиния 83"/>
              <p:cNvSpPr/>
              <p:nvPr/>
            </p:nvSpPr>
            <p:spPr>
              <a:xfrm rot="17380142">
                <a:off x="5580564" y="3065549"/>
                <a:ext cx="690562" cy="1166812"/>
              </a:xfrm>
              <a:custGeom>
                <a:avLst/>
                <a:gdLst>
                  <a:gd name="connsiteX0" fmla="*/ 0 w 690562"/>
                  <a:gd name="connsiteY0" fmla="*/ 1166812 h 1166812"/>
                  <a:gd name="connsiteX1" fmla="*/ 185737 w 690562"/>
                  <a:gd name="connsiteY1" fmla="*/ 433387 h 1166812"/>
                  <a:gd name="connsiteX2" fmla="*/ 690562 w 690562"/>
                  <a:gd name="connsiteY2" fmla="*/ 0 h 1166812"/>
                </a:gdLst>
                <a:ahLst/>
                <a:cxnLst>
                  <a:cxn ang="0">
                    <a:pos x="connsiteX0" y="connsiteY0"/>
                  </a:cxn>
                  <a:cxn ang="0">
                    <a:pos x="connsiteX1" y="connsiteY1"/>
                  </a:cxn>
                  <a:cxn ang="0">
                    <a:pos x="connsiteX2" y="connsiteY2"/>
                  </a:cxn>
                </a:cxnLst>
                <a:rect l="l" t="t" r="r" b="b"/>
                <a:pathLst>
                  <a:path w="690562" h="1166812">
                    <a:moveTo>
                      <a:pt x="0" y="1166812"/>
                    </a:moveTo>
                    <a:cubicBezTo>
                      <a:pt x="35321" y="897334"/>
                      <a:pt x="70643" y="627856"/>
                      <a:pt x="185737" y="433387"/>
                    </a:cubicBezTo>
                    <a:cubicBezTo>
                      <a:pt x="300831" y="238918"/>
                      <a:pt x="495696" y="119459"/>
                      <a:pt x="690562"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85" name="Полилиния 84"/>
              <p:cNvSpPr/>
              <p:nvPr/>
            </p:nvSpPr>
            <p:spPr>
              <a:xfrm rot="1149719">
                <a:off x="5185022" y="3091236"/>
                <a:ext cx="364297" cy="1138237"/>
              </a:xfrm>
              <a:custGeom>
                <a:avLst/>
                <a:gdLst>
                  <a:gd name="connsiteX0" fmla="*/ 364297 w 364297"/>
                  <a:gd name="connsiteY0" fmla="*/ 1138237 h 1138237"/>
                  <a:gd name="connsiteX1" fmla="*/ 45210 w 364297"/>
                  <a:gd name="connsiteY1" fmla="*/ 633412 h 1138237"/>
                  <a:gd name="connsiteX2" fmla="*/ 2347 w 364297"/>
                  <a:gd name="connsiteY2" fmla="*/ 0 h 1138237"/>
                </a:gdLst>
                <a:ahLst/>
                <a:cxnLst>
                  <a:cxn ang="0">
                    <a:pos x="connsiteX0" y="connsiteY0"/>
                  </a:cxn>
                  <a:cxn ang="0">
                    <a:pos x="connsiteX1" y="connsiteY1"/>
                  </a:cxn>
                  <a:cxn ang="0">
                    <a:pos x="connsiteX2" y="connsiteY2"/>
                  </a:cxn>
                </a:cxnLst>
                <a:rect l="l" t="t" r="r" b="b"/>
                <a:pathLst>
                  <a:path w="364297" h="1138237">
                    <a:moveTo>
                      <a:pt x="364297" y="1138237"/>
                    </a:moveTo>
                    <a:cubicBezTo>
                      <a:pt x="234916" y="980677"/>
                      <a:pt x="105535" y="823118"/>
                      <a:pt x="45210" y="633412"/>
                    </a:cubicBezTo>
                    <a:cubicBezTo>
                      <a:pt x="-15115" y="443706"/>
                      <a:pt x="2347" y="0"/>
                      <a:pt x="2347"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86" name="Полилиния 85"/>
              <p:cNvSpPr/>
              <p:nvPr/>
            </p:nvSpPr>
            <p:spPr>
              <a:xfrm rot="8823207">
                <a:off x="4705889" y="3048872"/>
                <a:ext cx="604837" cy="157162"/>
              </a:xfrm>
              <a:custGeom>
                <a:avLst/>
                <a:gdLst>
                  <a:gd name="connsiteX0" fmla="*/ 604837 w 604837"/>
                  <a:gd name="connsiteY0" fmla="*/ 157162 h 157162"/>
                  <a:gd name="connsiteX1" fmla="*/ 276225 w 604837"/>
                  <a:gd name="connsiteY1" fmla="*/ 109537 h 157162"/>
                  <a:gd name="connsiteX2" fmla="*/ 0 w 604837"/>
                  <a:gd name="connsiteY2" fmla="*/ 0 h 157162"/>
                </a:gdLst>
                <a:ahLst/>
                <a:cxnLst>
                  <a:cxn ang="0">
                    <a:pos x="connsiteX0" y="connsiteY0"/>
                  </a:cxn>
                  <a:cxn ang="0">
                    <a:pos x="connsiteX1" y="connsiteY1"/>
                  </a:cxn>
                  <a:cxn ang="0">
                    <a:pos x="connsiteX2" y="connsiteY2"/>
                  </a:cxn>
                </a:cxnLst>
                <a:rect l="l" t="t" r="r" b="b"/>
                <a:pathLst>
                  <a:path w="604837" h="157162">
                    <a:moveTo>
                      <a:pt x="604837" y="157162"/>
                    </a:moveTo>
                    <a:cubicBezTo>
                      <a:pt x="490934" y="146446"/>
                      <a:pt x="377031" y="135731"/>
                      <a:pt x="276225" y="109537"/>
                    </a:cubicBezTo>
                    <a:cubicBezTo>
                      <a:pt x="175419" y="83343"/>
                      <a:pt x="87709" y="41671"/>
                      <a:pt x="0"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cxnSp>
            <p:nvCxnSpPr>
              <p:cNvPr id="87" name="Прямая со стрелкой 86"/>
              <p:cNvCxnSpPr/>
              <p:nvPr/>
            </p:nvCxnSpPr>
            <p:spPr>
              <a:xfrm flipV="1">
                <a:off x="5473754" y="2194890"/>
                <a:ext cx="0" cy="53530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8" name="Прямая со стрелкой 87"/>
              <p:cNvCxnSpPr/>
              <p:nvPr/>
            </p:nvCxnSpPr>
            <p:spPr>
              <a:xfrm>
                <a:off x="5650983" y="2954172"/>
                <a:ext cx="475079" cy="101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9" name="Прямая со стрелкой 88"/>
              <p:cNvCxnSpPr/>
              <p:nvPr/>
            </p:nvCxnSpPr>
            <p:spPr>
              <a:xfrm>
                <a:off x="5468992" y="3127453"/>
                <a:ext cx="0" cy="53530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0" name="Прямая со стрелкой 89"/>
              <p:cNvCxnSpPr/>
              <p:nvPr/>
            </p:nvCxnSpPr>
            <p:spPr>
              <a:xfrm flipH="1">
                <a:off x="4806883" y="2953162"/>
                <a:ext cx="475079" cy="101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1" name="Прямая со стрелкой 90"/>
              <p:cNvCxnSpPr/>
              <p:nvPr/>
            </p:nvCxnSpPr>
            <p:spPr>
              <a:xfrm flipH="1" flipV="1">
                <a:off x="5008306" y="2462544"/>
                <a:ext cx="308515" cy="3323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2" name="Прямая со стрелкой 91"/>
              <p:cNvCxnSpPr/>
              <p:nvPr/>
            </p:nvCxnSpPr>
            <p:spPr>
              <a:xfrm>
                <a:off x="5527910" y="3105117"/>
                <a:ext cx="271010" cy="39848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3" name="Прямая со стрелкой 92"/>
              <p:cNvCxnSpPr/>
              <p:nvPr/>
            </p:nvCxnSpPr>
            <p:spPr>
              <a:xfrm flipV="1">
                <a:off x="5580982" y="2540365"/>
                <a:ext cx="475079" cy="26646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4" name="Прямая со стрелкой 93"/>
              <p:cNvCxnSpPr/>
              <p:nvPr/>
            </p:nvCxnSpPr>
            <p:spPr>
              <a:xfrm flipH="1">
                <a:off x="5159913" y="3082935"/>
                <a:ext cx="195613" cy="50015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nvGrpSpPr>
              <p:cNvPr id="95" name="Группа 94"/>
              <p:cNvGrpSpPr/>
              <p:nvPr/>
            </p:nvGrpSpPr>
            <p:grpSpPr>
              <a:xfrm>
                <a:off x="5206359" y="2717622"/>
                <a:ext cx="457200" cy="457200"/>
                <a:chOff x="1450504" y="2618606"/>
                <a:chExt cx="914400" cy="914400"/>
              </a:xfrm>
            </p:grpSpPr>
            <p:sp>
              <p:nvSpPr>
                <p:cNvPr id="96" name="Овал 95"/>
                <p:cNvSpPr/>
                <p:nvPr/>
              </p:nvSpPr>
              <p:spPr>
                <a:xfrm>
                  <a:off x="1475656" y="2643758"/>
                  <a:ext cx="864096" cy="864096"/>
                </a:xfrm>
                <a:prstGeom prst="ellipse">
                  <a:avLst/>
                </a:prstGeom>
                <a:gradFill flip="none" rotWithShape="1">
                  <a:gsLst>
                    <a:gs pos="0">
                      <a:schemeClr val="accent2">
                        <a:lumMod val="75000"/>
                      </a:schemeClr>
                    </a:gs>
                    <a:gs pos="30000">
                      <a:srgbClr val="E08785"/>
                    </a:gs>
                    <a:gs pos="60000">
                      <a:schemeClr val="accent2">
                        <a:tint val="37000"/>
                        <a:satMod val="300000"/>
                      </a:schemeClr>
                    </a:gs>
                    <a:gs pos="100000">
                      <a:schemeClr val="accent2">
                        <a:lumMod val="100000"/>
                      </a:schemeClr>
                    </a:gs>
                  </a:gsLst>
                  <a:path path="shape">
                    <a:fillToRect l="50000" t="50000" r="50000" b="50000"/>
                  </a:path>
                  <a:tileRect/>
                </a:gradFill>
                <a:ln w="1905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97" name="Плюс 96"/>
                <p:cNvSpPr/>
                <p:nvPr/>
              </p:nvSpPr>
              <p:spPr>
                <a:xfrm>
                  <a:off x="1450504" y="2618606"/>
                  <a:ext cx="914400" cy="914400"/>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grpSp>
        </p:grpSp>
        <p:grpSp>
          <p:nvGrpSpPr>
            <p:cNvPr id="53" name="Группа 52"/>
            <p:cNvGrpSpPr/>
            <p:nvPr/>
          </p:nvGrpSpPr>
          <p:grpSpPr>
            <a:xfrm rot="10800000">
              <a:off x="2269660" y="1397128"/>
              <a:ext cx="2271140" cy="2659168"/>
              <a:chOff x="4677125" y="1570305"/>
              <a:chExt cx="2271140" cy="2659168"/>
            </a:xfrm>
          </p:grpSpPr>
          <p:cxnSp>
            <p:nvCxnSpPr>
              <p:cNvPr id="54" name="Прямая соединительная линия 53"/>
              <p:cNvCxnSpPr/>
              <p:nvPr/>
            </p:nvCxnSpPr>
            <p:spPr>
              <a:xfrm>
                <a:off x="4814767" y="2956192"/>
                <a:ext cx="1800000" cy="0"/>
              </a:xfrm>
              <a:prstGeom prst="line">
                <a:avLst/>
              </a:prstGeom>
              <a:ln>
                <a:solidFill>
                  <a:srgbClr val="00FF00"/>
                </a:solidFill>
              </a:ln>
            </p:spPr>
            <p:style>
              <a:lnRef idx="2">
                <a:schemeClr val="accent3"/>
              </a:lnRef>
              <a:fillRef idx="0">
                <a:schemeClr val="accent3"/>
              </a:fillRef>
              <a:effectRef idx="1">
                <a:schemeClr val="accent3"/>
              </a:effectRef>
              <a:fontRef idx="minor">
                <a:schemeClr val="tx1"/>
              </a:fontRef>
            </p:style>
          </p:cxnSp>
          <p:sp>
            <p:nvSpPr>
              <p:cNvPr id="55" name="Полилиния 54"/>
              <p:cNvSpPr/>
              <p:nvPr/>
            </p:nvSpPr>
            <p:spPr>
              <a:xfrm>
                <a:off x="5625752" y="2563608"/>
                <a:ext cx="1264806" cy="247840"/>
              </a:xfrm>
              <a:custGeom>
                <a:avLst/>
                <a:gdLst>
                  <a:gd name="connsiteX0" fmla="*/ 0 w 1931350"/>
                  <a:gd name="connsiteY0" fmla="*/ 239294 h 247840"/>
                  <a:gd name="connsiteX1" fmla="*/ 948583 w 1931350"/>
                  <a:gd name="connsiteY1" fmla="*/ 12 h 247840"/>
                  <a:gd name="connsiteX2" fmla="*/ 1931350 w 1931350"/>
                  <a:gd name="connsiteY2" fmla="*/ 247840 h 247840"/>
                  <a:gd name="connsiteX3" fmla="*/ 1931350 w 1931350"/>
                  <a:gd name="connsiteY3" fmla="*/ 247840 h 247840"/>
                </a:gdLst>
                <a:ahLst/>
                <a:cxnLst>
                  <a:cxn ang="0">
                    <a:pos x="connsiteX0" y="connsiteY0"/>
                  </a:cxn>
                  <a:cxn ang="0">
                    <a:pos x="connsiteX1" y="connsiteY1"/>
                  </a:cxn>
                  <a:cxn ang="0">
                    <a:pos x="connsiteX2" y="connsiteY2"/>
                  </a:cxn>
                  <a:cxn ang="0">
                    <a:pos x="connsiteX3" y="connsiteY3"/>
                  </a:cxn>
                </a:cxnLst>
                <a:rect l="l" t="t" r="r" b="b"/>
                <a:pathLst>
                  <a:path w="1931350" h="247840">
                    <a:moveTo>
                      <a:pt x="0" y="239294"/>
                    </a:moveTo>
                    <a:cubicBezTo>
                      <a:pt x="313345" y="118941"/>
                      <a:pt x="626691" y="-1412"/>
                      <a:pt x="948583" y="12"/>
                    </a:cubicBezTo>
                    <a:cubicBezTo>
                      <a:pt x="1270475" y="1436"/>
                      <a:pt x="1931350" y="247840"/>
                      <a:pt x="1931350" y="247840"/>
                    </a:cubicBezTo>
                    <a:lnTo>
                      <a:pt x="1931350" y="247840"/>
                    </a:ln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56" name="Полилиния 55"/>
              <p:cNvSpPr/>
              <p:nvPr/>
            </p:nvSpPr>
            <p:spPr>
              <a:xfrm flipV="1">
                <a:off x="5627744" y="3068392"/>
                <a:ext cx="1264806" cy="247840"/>
              </a:xfrm>
              <a:custGeom>
                <a:avLst/>
                <a:gdLst>
                  <a:gd name="connsiteX0" fmla="*/ 0 w 1931350"/>
                  <a:gd name="connsiteY0" fmla="*/ 239294 h 247840"/>
                  <a:gd name="connsiteX1" fmla="*/ 948583 w 1931350"/>
                  <a:gd name="connsiteY1" fmla="*/ 12 h 247840"/>
                  <a:gd name="connsiteX2" fmla="*/ 1931350 w 1931350"/>
                  <a:gd name="connsiteY2" fmla="*/ 247840 h 247840"/>
                  <a:gd name="connsiteX3" fmla="*/ 1931350 w 1931350"/>
                  <a:gd name="connsiteY3" fmla="*/ 247840 h 247840"/>
                </a:gdLst>
                <a:ahLst/>
                <a:cxnLst>
                  <a:cxn ang="0">
                    <a:pos x="connsiteX0" y="connsiteY0"/>
                  </a:cxn>
                  <a:cxn ang="0">
                    <a:pos x="connsiteX1" y="connsiteY1"/>
                  </a:cxn>
                  <a:cxn ang="0">
                    <a:pos x="connsiteX2" y="connsiteY2"/>
                  </a:cxn>
                  <a:cxn ang="0">
                    <a:pos x="connsiteX3" y="connsiteY3"/>
                  </a:cxn>
                </a:cxnLst>
                <a:rect l="l" t="t" r="r" b="b"/>
                <a:pathLst>
                  <a:path w="1931350" h="247840">
                    <a:moveTo>
                      <a:pt x="0" y="239294"/>
                    </a:moveTo>
                    <a:cubicBezTo>
                      <a:pt x="313345" y="118941"/>
                      <a:pt x="626691" y="-1412"/>
                      <a:pt x="948583" y="12"/>
                    </a:cubicBezTo>
                    <a:cubicBezTo>
                      <a:pt x="1270475" y="1436"/>
                      <a:pt x="1931350" y="247840"/>
                      <a:pt x="1931350" y="247840"/>
                    </a:cubicBezTo>
                    <a:lnTo>
                      <a:pt x="1931350" y="247840"/>
                    </a:ln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57" name="Полилиния 56"/>
              <p:cNvSpPr/>
              <p:nvPr/>
            </p:nvSpPr>
            <p:spPr>
              <a:xfrm>
                <a:off x="5565933" y="2230728"/>
                <a:ext cx="1382332" cy="520900"/>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58" name="Полилиния 57"/>
              <p:cNvSpPr/>
              <p:nvPr/>
            </p:nvSpPr>
            <p:spPr>
              <a:xfrm flipV="1">
                <a:off x="5565933" y="3133652"/>
                <a:ext cx="1382332" cy="520900"/>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59" name="Полилиния 58"/>
              <p:cNvSpPr/>
              <p:nvPr/>
            </p:nvSpPr>
            <p:spPr>
              <a:xfrm>
                <a:off x="5467700" y="1570305"/>
                <a:ext cx="690562" cy="1166812"/>
              </a:xfrm>
              <a:custGeom>
                <a:avLst/>
                <a:gdLst>
                  <a:gd name="connsiteX0" fmla="*/ 0 w 690562"/>
                  <a:gd name="connsiteY0" fmla="*/ 1166812 h 1166812"/>
                  <a:gd name="connsiteX1" fmla="*/ 185737 w 690562"/>
                  <a:gd name="connsiteY1" fmla="*/ 433387 h 1166812"/>
                  <a:gd name="connsiteX2" fmla="*/ 690562 w 690562"/>
                  <a:gd name="connsiteY2" fmla="*/ 0 h 1166812"/>
                </a:gdLst>
                <a:ahLst/>
                <a:cxnLst>
                  <a:cxn ang="0">
                    <a:pos x="connsiteX0" y="connsiteY0"/>
                  </a:cxn>
                  <a:cxn ang="0">
                    <a:pos x="connsiteX1" y="connsiteY1"/>
                  </a:cxn>
                  <a:cxn ang="0">
                    <a:pos x="connsiteX2" y="connsiteY2"/>
                  </a:cxn>
                </a:cxnLst>
                <a:rect l="l" t="t" r="r" b="b"/>
                <a:pathLst>
                  <a:path w="690562" h="1166812">
                    <a:moveTo>
                      <a:pt x="0" y="1166812"/>
                    </a:moveTo>
                    <a:cubicBezTo>
                      <a:pt x="35321" y="897334"/>
                      <a:pt x="70643" y="627856"/>
                      <a:pt x="185737" y="433387"/>
                    </a:cubicBezTo>
                    <a:cubicBezTo>
                      <a:pt x="300831" y="238918"/>
                      <a:pt x="495696" y="119459"/>
                      <a:pt x="690562"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60" name="Полилиния 59"/>
              <p:cNvSpPr/>
              <p:nvPr/>
            </p:nvSpPr>
            <p:spPr>
              <a:xfrm>
                <a:off x="4965290" y="1646505"/>
                <a:ext cx="364297" cy="1138237"/>
              </a:xfrm>
              <a:custGeom>
                <a:avLst/>
                <a:gdLst>
                  <a:gd name="connsiteX0" fmla="*/ 364297 w 364297"/>
                  <a:gd name="connsiteY0" fmla="*/ 1138237 h 1138237"/>
                  <a:gd name="connsiteX1" fmla="*/ 45210 w 364297"/>
                  <a:gd name="connsiteY1" fmla="*/ 633412 h 1138237"/>
                  <a:gd name="connsiteX2" fmla="*/ 2347 w 364297"/>
                  <a:gd name="connsiteY2" fmla="*/ 0 h 1138237"/>
                </a:gdLst>
                <a:ahLst/>
                <a:cxnLst>
                  <a:cxn ang="0">
                    <a:pos x="connsiteX0" y="connsiteY0"/>
                  </a:cxn>
                  <a:cxn ang="0">
                    <a:pos x="connsiteX1" y="connsiteY1"/>
                  </a:cxn>
                  <a:cxn ang="0">
                    <a:pos x="connsiteX2" y="connsiteY2"/>
                  </a:cxn>
                </a:cxnLst>
                <a:rect l="l" t="t" r="r" b="b"/>
                <a:pathLst>
                  <a:path w="364297" h="1138237">
                    <a:moveTo>
                      <a:pt x="364297" y="1138237"/>
                    </a:moveTo>
                    <a:cubicBezTo>
                      <a:pt x="234916" y="980677"/>
                      <a:pt x="105535" y="823118"/>
                      <a:pt x="45210" y="633412"/>
                    </a:cubicBezTo>
                    <a:cubicBezTo>
                      <a:pt x="-15115" y="443706"/>
                      <a:pt x="2347" y="0"/>
                      <a:pt x="2347"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61" name="Полилиния 60"/>
              <p:cNvSpPr/>
              <p:nvPr/>
            </p:nvSpPr>
            <p:spPr>
              <a:xfrm>
                <a:off x="4677125" y="2713305"/>
                <a:ext cx="604837" cy="157162"/>
              </a:xfrm>
              <a:custGeom>
                <a:avLst/>
                <a:gdLst>
                  <a:gd name="connsiteX0" fmla="*/ 604837 w 604837"/>
                  <a:gd name="connsiteY0" fmla="*/ 157162 h 157162"/>
                  <a:gd name="connsiteX1" fmla="*/ 276225 w 604837"/>
                  <a:gd name="connsiteY1" fmla="*/ 109537 h 157162"/>
                  <a:gd name="connsiteX2" fmla="*/ 0 w 604837"/>
                  <a:gd name="connsiteY2" fmla="*/ 0 h 157162"/>
                </a:gdLst>
                <a:ahLst/>
                <a:cxnLst>
                  <a:cxn ang="0">
                    <a:pos x="connsiteX0" y="connsiteY0"/>
                  </a:cxn>
                  <a:cxn ang="0">
                    <a:pos x="connsiteX1" y="connsiteY1"/>
                  </a:cxn>
                  <a:cxn ang="0">
                    <a:pos x="connsiteX2" y="connsiteY2"/>
                  </a:cxn>
                </a:cxnLst>
                <a:rect l="l" t="t" r="r" b="b"/>
                <a:pathLst>
                  <a:path w="604837" h="157162">
                    <a:moveTo>
                      <a:pt x="604837" y="157162"/>
                    </a:moveTo>
                    <a:cubicBezTo>
                      <a:pt x="490934" y="146446"/>
                      <a:pt x="377031" y="135731"/>
                      <a:pt x="276225" y="109537"/>
                    </a:cubicBezTo>
                    <a:cubicBezTo>
                      <a:pt x="175419" y="83343"/>
                      <a:pt x="87709" y="41671"/>
                      <a:pt x="0"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62" name="Полилиния 61"/>
              <p:cNvSpPr/>
              <p:nvPr/>
            </p:nvSpPr>
            <p:spPr>
              <a:xfrm rot="17380142">
                <a:off x="5580564" y="3065549"/>
                <a:ext cx="690562" cy="1166812"/>
              </a:xfrm>
              <a:custGeom>
                <a:avLst/>
                <a:gdLst>
                  <a:gd name="connsiteX0" fmla="*/ 0 w 690562"/>
                  <a:gd name="connsiteY0" fmla="*/ 1166812 h 1166812"/>
                  <a:gd name="connsiteX1" fmla="*/ 185737 w 690562"/>
                  <a:gd name="connsiteY1" fmla="*/ 433387 h 1166812"/>
                  <a:gd name="connsiteX2" fmla="*/ 690562 w 690562"/>
                  <a:gd name="connsiteY2" fmla="*/ 0 h 1166812"/>
                </a:gdLst>
                <a:ahLst/>
                <a:cxnLst>
                  <a:cxn ang="0">
                    <a:pos x="connsiteX0" y="connsiteY0"/>
                  </a:cxn>
                  <a:cxn ang="0">
                    <a:pos x="connsiteX1" y="connsiteY1"/>
                  </a:cxn>
                  <a:cxn ang="0">
                    <a:pos x="connsiteX2" y="connsiteY2"/>
                  </a:cxn>
                </a:cxnLst>
                <a:rect l="l" t="t" r="r" b="b"/>
                <a:pathLst>
                  <a:path w="690562" h="1166812">
                    <a:moveTo>
                      <a:pt x="0" y="1166812"/>
                    </a:moveTo>
                    <a:cubicBezTo>
                      <a:pt x="35321" y="897334"/>
                      <a:pt x="70643" y="627856"/>
                      <a:pt x="185737" y="433387"/>
                    </a:cubicBezTo>
                    <a:cubicBezTo>
                      <a:pt x="300831" y="238918"/>
                      <a:pt x="495696" y="119459"/>
                      <a:pt x="690562"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63" name="Полилиния 62"/>
              <p:cNvSpPr/>
              <p:nvPr/>
            </p:nvSpPr>
            <p:spPr>
              <a:xfrm rot="1149719">
                <a:off x="5185022" y="3091236"/>
                <a:ext cx="364297" cy="1138237"/>
              </a:xfrm>
              <a:custGeom>
                <a:avLst/>
                <a:gdLst>
                  <a:gd name="connsiteX0" fmla="*/ 364297 w 364297"/>
                  <a:gd name="connsiteY0" fmla="*/ 1138237 h 1138237"/>
                  <a:gd name="connsiteX1" fmla="*/ 45210 w 364297"/>
                  <a:gd name="connsiteY1" fmla="*/ 633412 h 1138237"/>
                  <a:gd name="connsiteX2" fmla="*/ 2347 w 364297"/>
                  <a:gd name="connsiteY2" fmla="*/ 0 h 1138237"/>
                </a:gdLst>
                <a:ahLst/>
                <a:cxnLst>
                  <a:cxn ang="0">
                    <a:pos x="connsiteX0" y="connsiteY0"/>
                  </a:cxn>
                  <a:cxn ang="0">
                    <a:pos x="connsiteX1" y="connsiteY1"/>
                  </a:cxn>
                  <a:cxn ang="0">
                    <a:pos x="connsiteX2" y="connsiteY2"/>
                  </a:cxn>
                </a:cxnLst>
                <a:rect l="l" t="t" r="r" b="b"/>
                <a:pathLst>
                  <a:path w="364297" h="1138237">
                    <a:moveTo>
                      <a:pt x="364297" y="1138237"/>
                    </a:moveTo>
                    <a:cubicBezTo>
                      <a:pt x="234916" y="980677"/>
                      <a:pt x="105535" y="823118"/>
                      <a:pt x="45210" y="633412"/>
                    </a:cubicBezTo>
                    <a:cubicBezTo>
                      <a:pt x="-15115" y="443706"/>
                      <a:pt x="2347" y="0"/>
                      <a:pt x="2347"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sp>
            <p:nvSpPr>
              <p:cNvPr id="64" name="Полилиния 63"/>
              <p:cNvSpPr/>
              <p:nvPr/>
            </p:nvSpPr>
            <p:spPr>
              <a:xfrm rot="8823207">
                <a:off x="4705889" y="3048872"/>
                <a:ext cx="604837" cy="157162"/>
              </a:xfrm>
              <a:custGeom>
                <a:avLst/>
                <a:gdLst>
                  <a:gd name="connsiteX0" fmla="*/ 604837 w 604837"/>
                  <a:gd name="connsiteY0" fmla="*/ 157162 h 157162"/>
                  <a:gd name="connsiteX1" fmla="*/ 276225 w 604837"/>
                  <a:gd name="connsiteY1" fmla="*/ 109537 h 157162"/>
                  <a:gd name="connsiteX2" fmla="*/ 0 w 604837"/>
                  <a:gd name="connsiteY2" fmla="*/ 0 h 157162"/>
                </a:gdLst>
                <a:ahLst/>
                <a:cxnLst>
                  <a:cxn ang="0">
                    <a:pos x="connsiteX0" y="connsiteY0"/>
                  </a:cxn>
                  <a:cxn ang="0">
                    <a:pos x="connsiteX1" y="connsiteY1"/>
                  </a:cxn>
                  <a:cxn ang="0">
                    <a:pos x="connsiteX2" y="connsiteY2"/>
                  </a:cxn>
                </a:cxnLst>
                <a:rect l="l" t="t" r="r" b="b"/>
                <a:pathLst>
                  <a:path w="604837" h="157162">
                    <a:moveTo>
                      <a:pt x="604837" y="157162"/>
                    </a:moveTo>
                    <a:cubicBezTo>
                      <a:pt x="490934" y="146446"/>
                      <a:pt x="377031" y="135731"/>
                      <a:pt x="276225" y="109537"/>
                    </a:cubicBezTo>
                    <a:cubicBezTo>
                      <a:pt x="175419" y="83343"/>
                      <a:pt x="87709" y="41671"/>
                      <a:pt x="0" y="0"/>
                    </a:cubicBezTo>
                  </a:path>
                </a:pathLst>
              </a:custGeom>
              <a:ln>
                <a:solidFill>
                  <a:srgbClr val="00FF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ru-RU"/>
              </a:p>
            </p:txBody>
          </p:sp>
          <p:cxnSp>
            <p:nvCxnSpPr>
              <p:cNvPr id="65" name="Прямая со стрелкой 64"/>
              <p:cNvCxnSpPr/>
              <p:nvPr/>
            </p:nvCxnSpPr>
            <p:spPr>
              <a:xfrm flipV="1">
                <a:off x="5473754" y="2194890"/>
                <a:ext cx="0" cy="53530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6" name="Прямая со стрелкой 65"/>
              <p:cNvCxnSpPr/>
              <p:nvPr/>
            </p:nvCxnSpPr>
            <p:spPr>
              <a:xfrm>
                <a:off x="5650983" y="2954172"/>
                <a:ext cx="475079" cy="101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7" name="Прямая со стрелкой 66"/>
              <p:cNvCxnSpPr/>
              <p:nvPr/>
            </p:nvCxnSpPr>
            <p:spPr>
              <a:xfrm>
                <a:off x="5468992" y="3127453"/>
                <a:ext cx="0" cy="53530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8" name="Прямая со стрелкой 67"/>
              <p:cNvCxnSpPr/>
              <p:nvPr/>
            </p:nvCxnSpPr>
            <p:spPr>
              <a:xfrm flipH="1">
                <a:off x="4806883" y="2953162"/>
                <a:ext cx="475079" cy="101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9" name="Прямая со стрелкой 68"/>
              <p:cNvCxnSpPr/>
              <p:nvPr/>
            </p:nvCxnSpPr>
            <p:spPr>
              <a:xfrm flipH="1" flipV="1">
                <a:off x="5008306" y="2462544"/>
                <a:ext cx="308515" cy="3323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0" name="Прямая со стрелкой 69"/>
              <p:cNvCxnSpPr/>
              <p:nvPr/>
            </p:nvCxnSpPr>
            <p:spPr>
              <a:xfrm>
                <a:off x="5527910" y="3105117"/>
                <a:ext cx="271010" cy="39848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1" name="Прямая со стрелкой 70"/>
              <p:cNvCxnSpPr/>
              <p:nvPr/>
            </p:nvCxnSpPr>
            <p:spPr>
              <a:xfrm flipV="1">
                <a:off x="5580982" y="2540365"/>
                <a:ext cx="475079" cy="26646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2" name="Прямая со стрелкой 71"/>
              <p:cNvCxnSpPr/>
              <p:nvPr/>
            </p:nvCxnSpPr>
            <p:spPr>
              <a:xfrm flipH="1">
                <a:off x="5159913" y="3082935"/>
                <a:ext cx="195613" cy="50015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nvGrpSpPr>
              <p:cNvPr id="73" name="Группа 72"/>
              <p:cNvGrpSpPr/>
              <p:nvPr/>
            </p:nvGrpSpPr>
            <p:grpSpPr>
              <a:xfrm>
                <a:off x="5206359" y="2717622"/>
                <a:ext cx="457200" cy="457200"/>
                <a:chOff x="1450504" y="2618606"/>
                <a:chExt cx="914400" cy="914400"/>
              </a:xfrm>
            </p:grpSpPr>
            <p:sp>
              <p:nvSpPr>
                <p:cNvPr id="74" name="Овал 73"/>
                <p:cNvSpPr/>
                <p:nvPr/>
              </p:nvSpPr>
              <p:spPr>
                <a:xfrm>
                  <a:off x="1475656" y="2643758"/>
                  <a:ext cx="864096" cy="864096"/>
                </a:xfrm>
                <a:prstGeom prst="ellipse">
                  <a:avLst/>
                </a:prstGeom>
                <a:gradFill flip="none" rotWithShape="1">
                  <a:gsLst>
                    <a:gs pos="0">
                      <a:schemeClr val="accent2">
                        <a:lumMod val="75000"/>
                      </a:schemeClr>
                    </a:gs>
                    <a:gs pos="30000">
                      <a:srgbClr val="E08785"/>
                    </a:gs>
                    <a:gs pos="60000">
                      <a:schemeClr val="accent2">
                        <a:tint val="37000"/>
                        <a:satMod val="300000"/>
                      </a:schemeClr>
                    </a:gs>
                    <a:gs pos="100000">
                      <a:schemeClr val="accent2">
                        <a:lumMod val="100000"/>
                      </a:schemeClr>
                    </a:gs>
                  </a:gsLst>
                  <a:path path="shape">
                    <a:fillToRect l="50000" t="50000" r="50000" b="50000"/>
                  </a:path>
                  <a:tileRect/>
                </a:gradFill>
                <a:ln w="1905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75" name="Плюс 74"/>
                <p:cNvSpPr/>
                <p:nvPr/>
              </p:nvSpPr>
              <p:spPr>
                <a:xfrm>
                  <a:off x="1450504" y="2618606"/>
                  <a:ext cx="914400" cy="914400"/>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grpSp>
        </p:grpSp>
      </p:grpSp>
      <p:grpSp>
        <p:nvGrpSpPr>
          <p:cNvPr id="98" name="Группа 97"/>
          <p:cNvGrpSpPr/>
          <p:nvPr/>
        </p:nvGrpSpPr>
        <p:grpSpPr>
          <a:xfrm>
            <a:off x="6691345" y="4796378"/>
            <a:ext cx="2455100" cy="347122"/>
            <a:chOff x="6691345" y="4796378"/>
            <a:chExt cx="2455100" cy="347122"/>
          </a:xfrm>
        </p:grpSpPr>
        <p:sp>
          <p:nvSpPr>
            <p:cNvPr id="99"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0" name="Picture 4" descr="E:\РАБОЧИЕ ПРОЕКТЫ\FREE-LANCE\2013\октябрь\Логотип_варианты_цвета3.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7595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par>
                                <p:cTn id="8" presetID="10" presetClass="entr" presetSubtype="0" fill="hold" grpId="0" nodeType="withEffect">
                                  <p:stCondLst>
                                    <p:cond delay="0"/>
                                  </p:stCondLst>
                                  <p:iterate type="lt">
                                    <p:tmPct val="10000"/>
                                  </p:iterate>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500"/>
                                        <p:tgtEl>
                                          <p:spTgt spid="4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fade">
                                      <p:cBhvr>
                                        <p:cTn id="21" dur="500"/>
                                        <p:tgtEl>
                                          <p:spTgt spid="4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fade">
                                      <p:cBhvr>
                                        <p:cTn id="24" dur="500"/>
                                        <p:tgtEl>
                                          <p:spTgt spid="4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44"/>
                                        </p:tgtEl>
                                      </p:cBhvr>
                                    </p:animEffect>
                                    <p:set>
                                      <p:cBhvr>
                                        <p:cTn id="29" dur="1" fill="hold">
                                          <p:stCondLst>
                                            <p:cond delay="499"/>
                                          </p:stCondLst>
                                        </p:cTn>
                                        <p:tgtEl>
                                          <p:spTgt spid="44"/>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46"/>
                                        </p:tgtEl>
                                      </p:cBhvr>
                                    </p:animEffect>
                                    <p:set>
                                      <p:cBhvr>
                                        <p:cTn id="32" dur="1" fill="hold">
                                          <p:stCondLst>
                                            <p:cond delay="499"/>
                                          </p:stCondLst>
                                        </p:cTn>
                                        <p:tgtEl>
                                          <p:spTgt spid="46"/>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45"/>
                                        </p:tgtEl>
                                      </p:cBhvr>
                                    </p:animEffect>
                                    <p:set>
                                      <p:cBhvr>
                                        <p:cTn id="35" dur="1" fill="hold">
                                          <p:stCondLst>
                                            <p:cond delay="499"/>
                                          </p:stCondLst>
                                        </p:cTn>
                                        <p:tgtEl>
                                          <p:spTgt spid="45"/>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47"/>
                                        </p:tgtEl>
                                      </p:cBhvr>
                                    </p:animEffect>
                                    <p:set>
                                      <p:cBhvr>
                                        <p:cTn id="38" dur="1" fill="hold">
                                          <p:stCondLst>
                                            <p:cond delay="499"/>
                                          </p:stCondLst>
                                        </p:cTn>
                                        <p:tgtEl>
                                          <p:spTgt spid="47"/>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4"/>
                                        </p:tgtEl>
                                      </p:cBhvr>
                                    </p:animEffect>
                                    <p:set>
                                      <p:cBhvr>
                                        <p:cTn id="41" dur="1" fill="hold">
                                          <p:stCondLst>
                                            <p:cond delay="499"/>
                                          </p:stCondLst>
                                        </p:cTn>
                                        <p:tgtEl>
                                          <p:spTgt spid="4"/>
                                        </p:tgtEl>
                                        <p:attrNameLst>
                                          <p:attrName>style.visibility</p:attrName>
                                        </p:attrNameLst>
                                      </p:cBhvr>
                                      <p:to>
                                        <p:strVal val="hidden"/>
                                      </p:to>
                                    </p:set>
                                  </p:childTnLst>
                                </p:cTn>
                              </p:par>
                              <p:par>
                                <p:cTn id="42" presetID="10" presetClass="entr" presetSubtype="0" fill="hold" nodeType="with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fade">
                                      <p:cBhvr>
                                        <p:cTn id="44"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animBg="1"/>
      <p:bldP spid="44" grpId="1" animBg="1"/>
      <p:bldP spid="45" grpId="0" animBg="1"/>
      <p:bldP spid="45" grpId="1" animBg="1"/>
      <p:bldP spid="46" grpId="0"/>
      <p:bldP spid="46" grpId="1"/>
      <p:bldP spid="47" grpId="0"/>
      <p:bldP spid="47"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0" name="Группа 129"/>
          <p:cNvGrpSpPr/>
          <p:nvPr/>
        </p:nvGrpSpPr>
        <p:grpSpPr>
          <a:xfrm>
            <a:off x="539552" y="987574"/>
            <a:ext cx="3240360" cy="3240360"/>
            <a:chOff x="539552" y="912343"/>
            <a:chExt cx="3240360" cy="3240360"/>
          </a:xfrm>
        </p:grpSpPr>
        <p:sp>
          <p:nvSpPr>
            <p:cNvPr id="87" name="Овал 86"/>
            <p:cNvSpPr/>
            <p:nvPr/>
          </p:nvSpPr>
          <p:spPr>
            <a:xfrm>
              <a:off x="539552" y="912343"/>
              <a:ext cx="3240360" cy="3240360"/>
            </a:xfrm>
            <a:prstGeom prst="ellipse">
              <a:avLst/>
            </a:prstGeom>
            <a:gradFill flip="none" rotWithShape="1">
              <a:gsLst>
                <a:gs pos="33000">
                  <a:srgbClr val="C00000"/>
                </a:gs>
                <a:gs pos="52000">
                  <a:srgbClr val="D45050"/>
                </a:gs>
                <a:gs pos="80000">
                  <a:schemeClr val="accent2">
                    <a:lumMod val="60000"/>
                    <a:lumOff val="40000"/>
                  </a:schemeClr>
                </a:gs>
                <a:gs pos="100000">
                  <a:schemeClr val="accent2">
                    <a:tint val="15000"/>
                    <a:satMod val="350000"/>
                  </a:schemeClr>
                </a:gs>
              </a:gsLst>
              <a:path path="shape">
                <a:fillToRect l="50000" t="50000" r="50000" b="50000"/>
              </a:path>
              <a:tileRect/>
            </a:gra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88" name="Овал 87"/>
            <p:cNvSpPr/>
            <p:nvPr/>
          </p:nvSpPr>
          <p:spPr>
            <a:xfrm>
              <a:off x="1563154" y="1935945"/>
              <a:ext cx="1193156" cy="1193156"/>
            </a:xfrm>
            <a:prstGeom prst="ellipse">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9" name="Овал 88"/>
            <p:cNvSpPr/>
            <p:nvPr/>
          </p:nvSpPr>
          <p:spPr>
            <a:xfrm>
              <a:off x="1364537" y="1737328"/>
              <a:ext cx="1590389" cy="1590389"/>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0" name="Овал 89"/>
            <p:cNvSpPr/>
            <p:nvPr/>
          </p:nvSpPr>
          <p:spPr>
            <a:xfrm>
              <a:off x="1112279" y="1429628"/>
              <a:ext cx="2094906" cy="2094906"/>
            </a:xfrm>
            <a:prstGeom prst="ellipse">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1" name="Овал 90"/>
            <p:cNvSpPr/>
            <p:nvPr/>
          </p:nvSpPr>
          <p:spPr>
            <a:xfrm>
              <a:off x="834029" y="1203597"/>
              <a:ext cx="2657851" cy="2657851"/>
            </a:xfrm>
            <a:prstGeom prst="ellipse">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2" name="Прямая со стрелкой 91"/>
            <p:cNvCxnSpPr>
              <a:stCxn id="87" idx="0"/>
              <a:endCxn id="87" idx="4"/>
            </p:cNvCxnSpPr>
            <p:nvPr/>
          </p:nvCxnSpPr>
          <p:spPr>
            <a:xfrm>
              <a:off x="2159732" y="912343"/>
              <a:ext cx="0" cy="324036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93" name="Прямая со стрелкой 92"/>
            <p:cNvCxnSpPr>
              <a:stCxn id="87" idx="6"/>
              <a:endCxn id="87" idx="2"/>
            </p:cNvCxnSpPr>
            <p:nvPr/>
          </p:nvCxnSpPr>
          <p:spPr>
            <a:xfrm flipH="1">
              <a:off x="539552" y="2532523"/>
              <a:ext cx="324036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94" name="Прямая со стрелкой 93"/>
            <p:cNvCxnSpPr>
              <a:stCxn id="87" idx="7"/>
              <a:endCxn id="87" idx="3"/>
            </p:cNvCxnSpPr>
            <p:nvPr/>
          </p:nvCxnSpPr>
          <p:spPr>
            <a:xfrm flipH="1">
              <a:off x="1014092" y="1386883"/>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95" name="Прямая со стрелкой 94"/>
            <p:cNvCxnSpPr>
              <a:stCxn id="87" idx="5"/>
              <a:endCxn id="87" idx="1"/>
            </p:cNvCxnSpPr>
            <p:nvPr/>
          </p:nvCxnSpPr>
          <p:spPr>
            <a:xfrm flipH="1" flipV="1">
              <a:off x="1014092" y="1386883"/>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pic>
          <p:nvPicPr>
            <p:cNvPr id="96" name="Рисунок 95"/>
            <p:cNvPicPr>
              <a:picLocks noChangeAspect="1"/>
            </p:cNvPicPr>
            <p:nvPr/>
          </p:nvPicPr>
          <p:blipFill>
            <a:blip r:embed="rId2">
              <a:duotone>
                <a:prstClr val="black"/>
                <a:schemeClr val="accent2">
                  <a:tint val="45000"/>
                  <a:satMod val="400000"/>
                </a:schemeClr>
              </a:duotone>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1456018" y="1818827"/>
              <a:ext cx="1407426" cy="1416448"/>
            </a:xfrm>
            <a:prstGeom prst="rect">
              <a:avLst/>
            </a:prstGeom>
          </p:spPr>
        </p:pic>
        <p:grpSp>
          <p:nvGrpSpPr>
            <p:cNvPr id="97" name="Группа 96"/>
            <p:cNvGrpSpPr/>
            <p:nvPr/>
          </p:nvGrpSpPr>
          <p:grpSpPr>
            <a:xfrm>
              <a:off x="1702532" y="2075323"/>
              <a:ext cx="914400" cy="914400"/>
              <a:chOff x="1702532" y="2075323"/>
              <a:chExt cx="914400" cy="914400"/>
            </a:xfrm>
          </p:grpSpPr>
          <p:sp>
            <p:nvSpPr>
              <p:cNvPr id="98" name="Овал 97"/>
              <p:cNvSpPr/>
              <p:nvPr/>
            </p:nvSpPr>
            <p:spPr>
              <a:xfrm>
                <a:off x="1727684" y="2100475"/>
                <a:ext cx="864096" cy="864096"/>
              </a:xfrm>
              <a:prstGeom prst="ellipse">
                <a:avLst/>
              </a:prstGeom>
              <a:gradFill flip="none" rotWithShape="1">
                <a:gsLst>
                  <a:gs pos="0">
                    <a:schemeClr val="accent2">
                      <a:lumMod val="75000"/>
                    </a:schemeClr>
                  </a:gs>
                  <a:gs pos="30000">
                    <a:srgbClr val="E08785"/>
                  </a:gs>
                  <a:gs pos="60000">
                    <a:schemeClr val="accent2">
                      <a:tint val="37000"/>
                      <a:satMod val="300000"/>
                    </a:schemeClr>
                  </a:gs>
                  <a:gs pos="100000">
                    <a:schemeClr val="accent2">
                      <a:lumMod val="100000"/>
                    </a:schemeClr>
                  </a:gs>
                </a:gsLst>
                <a:path path="shape">
                  <a:fillToRect l="50000" t="50000" r="50000" b="50000"/>
                </a:path>
                <a:tileRect/>
              </a:gradFill>
              <a:ln w="1905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99" name="Плюс 98"/>
              <p:cNvSpPr/>
              <p:nvPr/>
            </p:nvSpPr>
            <p:spPr>
              <a:xfrm>
                <a:off x="1702532" y="2075323"/>
                <a:ext cx="914400" cy="914400"/>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grpSp>
      </p:grpSp>
      <p:grpSp>
        <p:nvGrpSpPr>
          <p:cNvPr id="129" name="Группа 128"/>
          <p:cNvGrpSpPr/>
          <p:nvPr/>
        </p:nvGrpSpPr>
        <p:grpSpPr>
          <a:xfrm>
            <a:off x="5291748" y="987574"/>
            <a:ext cx="3240692" cy="3240360"/>
            <a:chOff x="5291748" y="1059582"/>
            <a:chExt cx="3240692" cy="3240360"/>
          </a:xfrm>
        </p:grpSpPr>
        <p:sp>
          <p:nvSpPr>
            <p:cNvPr id="102" name="Овал 101"/>
            <p:cNvSpPr/>
            <p:nvPr/>
          </p:nvSpPr>
          <p:spPr>
            <a:xfrm>
              <a:off x="5291748" y="1059582"/>
              <a:ext cx="3240000" cy="3240000"/>
            </a:xfrm>
            <a:prstGeom prst="ellipse">
              <a:avLst/>
            </a:prstGeom>
            <a:gradFill flip="none" rotWithShape="1">
              <a:gsLst>
                <a:gs pos="67000">
                  <a:srgbClr val="6191B9"/>
                </a:gs>
                <a:gs pos="46000">
                  <a:schemeClr val="tx2">
                    <a:lumMod val="75000"/>
                  </a:schemeClr>
                </a:gs>
                <a:gs pos="83000">
                  <a:schemeClr val="tx2">
                    <a:lumMod val="40000"/>
                    <a:lumOff val="60000"/>
                  </a:schemeClr>
                </a:gs>
                <a:gs pos="100000">
                  <a:schemeClr val="accent1">
                    <a:tint val="15000"/>
                    <a:satMod val="350000"/>
                  </a:schemeClr>
                </a:gs>
              </a:gsLst>
              <a:path path="shape">
                <a:fillToRect l="50000" t="50000" r="50000" b="50000"/>
              </a:path>
              <a:tileRec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104" name="Овал 103"/>
            <p:cNvSpPr/>
            <p:nvPr/>
          </p:nvSpPr>
          <p:spPr>
            <a:xfrm>
              <a:off x="6305313" y="2086081"/>
              <a:ext cx="1193156" cy="1193156"/>
            </a:xfrm>
            <a:prstGeom prst="ellipse">
              <a:avLst/>
            </a:pr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5" name="Овал 104"/>
            <p:cNvSpPr/>
            <p:nvPr/>
          </p:nvSpPr>
          <p:spPr>
            <a:xfrm>
              <a:off x="6106696" y="1887464"/>
              <a:ext cx="1590389" cy="1590389"/>
            </a:xfrm>
            <a:prstGeom prst="ellipse">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6" name="Овал 105"/>
            <p:cNvSpPr/>
            <p:nvPr/>
          </p:nvSpPr>
          <p:spPr>
            <a:xfrm>
              <a:off x="5854438" y="1579764"/>
              <a:ext cx="2094906" cy="2094906"/>
            </a:xfrm>
            <a:prstGeom prst="ellipse">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7" name="Овал 106"/>
            <p:cNvSpPr/>
            <p:nvPr/>
          </p:nvSpPr>
          <p:spPr>
            <a:xfrm>
              <a:off x="5576188" y="1353733"/>
              <a:ext cx="2657851" cy="2657851"/>
            </a:xfrm>
            <a:prstGeom prst="ellipse">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09" name="Прямая со стрелкой 108"/>
            <p:cNvCxnSpPr>
              <a:cxnSpLocks noChangeAspect="1"/>
            </p:cNvCxnSpPr>
            <p:nvPr/>
          </p:nvCxnSpPr>
          <p:spPr>
            <a:xfrm flipH="1">
              <a:off x="7384807" y="1540881"/>
              <a:ext cx="672300" cy="664815"/>
            </a:xfrm>
            <a:prstGeom prst="straightConnector1">
              <a:avLst/>
            </a:prstGeom>
            <a:ln>
              <a:solidFill>
                <a:srgbClr val="C00000"/>
              </a:solidFill>
              <a:tailEnd type="arrow"/>
            </a:ln>
          </p:spPr>
          <p:style>
            <a:lnRef idx="3">
              <a:schemeClr val="accent2"/>
            </a:lnRef>
            <a:fillRef idx="0">
              <a:schemeClr val="accent2"/>
            </a:fillRef>
            <a:effectRef idx="2">
              <a:schemeClr val="accent2"/>
            </a:effectRef>
            <a:fontRef idx="minor">
              <a:schemeClr val="tx1"/>
            </a:fontRef>
          </p:style>
        </p:cxnSp>
        <p:cxnSp>
          <p:nvCxnSpPr>
            <p:cNvPr id="110" name="Прямая со стрелкой 109"/>
            <p:cNvCxnSpPr>
              <a:cxnSpLocks noChangeAspect="1"/>
              <a:stCxn id="102" idx="0"/>
              <a:endCxn id="117" idx="0"/>
            </p:cNvCxnSpPr>
            <p:nvPr/>
          </p:nvCxnSpPr>
          <p:spPr>
            <a:xfrm flipH="1">
              <a:off x="6911416" y="1059583"/>
              <a:ext cx="266" cy="943181"/>
            </a:xfrm>
            <a:prstGeom prst="straightConnector1">
              <a:avLst/>
            </a:prstGeom>
            <a:ln>
              <a:solidFill>
                <a:srgbClr val="C00000"/>
              </a:solidFill>
              <a:tailEnd type="arrow"/>
            </a:ln>
          </p:spPr>
          <p:style>
            <a:lnRef idx="3">
              <a:schemeClr val="accent2"/>
            </a:lnRef>
            <a:fillRef idx="0">
              <a:schemeClr val="accent2"/>
            </a:fillRef>
            <a:effectRef idx="2">
              <a:schemeClr val="accent2"/>
            </a:effectRef>
            <a:fontRef idx="minor">
              <a:schemeClr val="tx1"/>
            </a:fontRef>
          </p:style>
        </p:cxnSp>
        <p:cxnSp>
          <p:nvCxnSpPr>
            <p:cNvPr id="111" name="Прямая со стрелкой 110"/>
            <p:cNvCxnSpPr>
              <a:cxnSpLocks noChangeAspect="1"/>
            </p:cNvCxnSpPr>
            <p:nvPr/>
          </p:nvCxnSpPr>
          <p:spPr>
            <a:xfrm flipH="1" flipV="1">
              <a:off x="7581774" y="2670559"/>
              <a:ext cx="950666" cy="7219"/>
            </a:xfrm>
            <a:prstGeom prst="straightConnector1">
              <a:avLst/>
            </a:prstGeom>
            <a:ln>
              <a:solidFill>
                <a:srgbClr val="C00000"/>
              </a:solidFill>
              <a:tailEnd type="arrow"/>
            </a:ln>
          </p:spPr>
          <p:style>
            <a:lnRef idx="3">
              <a:schemeClr val="accent2"/>
            </a:lnRef>
            <a:fillRef idx="0">
              <a:schemeClr val="accent2"/>
            </a:fillRef>
            <a:effectRef idx="2">
              <a:schemeClr val="accent2"/>
            </a:effectRef>
            <a:fontRef idx="minor">
              <a:schemeClr val="tx1"/>
            </a:fontRef>
          </p:style>
        </p:cxnSp>
        <p:cxnSp>
          <p:nvCxnSpPr>
            <p:cNvPr id="112" name="Прямая со стрелкой 111"/>
            <p:cNvCxnSpPr>
              <a:cxnSpLocks noChangeAspect="1"/>
            </p:cNvCxnSpPr>
            <p:nvPr/>
          </p:nvCxnSpPr>
          <p:spPr>
            <a:xfrm flipH="1" flipV="1">
              <a:off x="6911416" y="3342323"/>
              <a:ext cx="266" cy="957619"/>
            </a:xfrm>
            <a:prstGeom prst="straightConnector1">
              <a:avLst/>
            </a:prstGeom>
            <a:ln>
              <a:solidFill>
                <a:srgbClr val="C00000"/>
              </a:solidFill>
              <a:tailEnd type="arrow"/>
            </a:ln>
          </p:spPr>
          <p:style>
            <a:lnRef idx="3">
              <a:schemeClr val="accent2"/>
            </a:lnRef>
            <a:fillRef idx="0">
              <a:schemeClr val="accent2"/>
            </a:fillRef>
            <a:effectRef idx="2">
              <a:schemeClr val="accent2"/>
            </a:effectRef>
            <a:fontRef idx="minor">
              <a:schemeClr val="tx1"/>
            </a:fontRef>
          </p:style>
        </p:cxnSp>
        <p:cxnSp>
          <p:nvCxnSpPr>
            <p:cNvPr id="113" name="Прямая со стрелкой 112"/>
            <p:cNvCxnSpPr>
              <a:cxnSpLocks noChangeAspect="1"/>
              <a:stCxn id="102" idx="2"/>
              <a:endCxn id="117" idx="2"/>
            </p:cNvCxnSpPr>
            <p:nvPr/>
          </p:nvCxnSpPr>
          <p:spPr>
            <a:xfrm flipV="1">
              <a:off x="5291748" y="2670559"/>
              <a:ext cx="950134" cy="7219"/>
            </a:xfrm>
            <a:prstGeom prst="straightConnector1">
              <a:avLst/>
            </a:prstGeom>
            <a:ln>
              <a:solidFill>
                <a:srgbClr val="C00000"/>
              </a:solidFill>
              <a:tailEnd type="arrow"/>
            </a:ln>
          </p:spPr>
          <p:style>
            <a:lnRef idx="3">
              <a:schemeClr val="accent2"/>
            </a:lnRef>
            <a:fillRef idx="0">
              <a:schemeClr val="accent2"/>
            </a:fillRef>
            <a:effectRef idx="2">
              <a:schemeClr val="accent2"/>
            </a:effectRef>
            <a:fontRef idx="minor">
              <a:schemeClr val="tx1"/>
            </a:fontRef>
          </p:style>
        </p:cxnSp>
        <p:cxnSp>
          <p:nvCxnSpPr>
            <p:cNvPr id="114" name="Прямая со стрелкой 113"/>
            <p:cNvCxnSpPr>
              <a:cxnSpLocks noChangeAspect="1"/>
              <a:stCxn id="102" idx="1"/>
              <a:endCxn id="117" idx="1"/>
            </p:cNvCxnSpPr>
            <p:nvPr/>
          </p:nvCxnSpPr>
          <p:spPr>
            <a:xfrm>
              <a:off x="5766235" y="1534069"/>
              <a:ext cx="671769" cy="664815"/>
            </a:xfrm>
            <a:prstGeom prst="straightConnector1">
              <a:avLst/>
            </a:prstGeom>
            <a:ln>
              <a:solidFill>
                <a:srgbClr val="C00000"/>
              </a:solidFill>
              <a:tailEnd type="arrow"/>
            </a:ln>
          </p:spPr>
          <p:style>
            <a:lnRef idx="3">
              <a:schemeClr val="accent2"/>
            </a:lnRef>
            <a:fillRef idx="0">
              <a:schemeClr val="accent2"/>
            </a:fillRef>
            <a:effectRef idx="2">
              <a:schemeClr val="accent2"/>
            </a:effectRef>
            <a:fontRef idx="minor">
              <a:schemeClr val="tx1"/>
            </a:fontRef>
          </p:style>
        </p:cxnSp>
        <p:cxnSp>
          <p:nvCxnSpPr>
            <p:cNvPr id="115" name="Прямая со стрелкой 114"/>
            <p:cNvCxnSpPr>
              <a:cxnSpLocks noChangeAspect="1"/>
            </p:cNvCxnSpPr>
            <p:nvPr/>
          </p:nvCxnSpPr>
          <p:spPr>
            <a:xfrm flipH="1" flipV="1">
              <a:off x="7366644" y="3162999"/>
              <a:ext cx="672300" cy="679254"/>
            </a:xfrm>
            <a:prstGeom prst="straightConnector1">
              <a:avLst/>
            </a:prstGeom>
            <a:ln>
              <a:solidFill>
                <a:srgbClr val="C00000"/>
              </a:solidFill>
              <a:tailEnd type="arrow"/>
            </a:ln>
          </p:spPr>
          <p:style>
            <a:lnRef idx="3">
              <a:schemeClr val="accent2"/>
            </a:lnRef>
            <a:fillRef idx="0">
              <a:schemeClr val="accent2"/>
            </a:fillRef>
            <a:effectRef idx="2">
              <a:schemeClr val="accent2"/>
            </a:effectRef>
            <a:fontRef idx="minor">
              <a:schemeClr val="tx1"/>
            </a:fontRef>
          </p:style>
        </p:cxnSp>
        <p:cxnSp>
          <p:nvCxnSpPr>
            <p:cNvPr id="116" name="Прямая со стрелкой 115"/>
            <p:cNvCxnSpPr>
              <a:cxnSpLocks noChangeAspect="1"/>
            </p:cNvCxnSpPr>
            <p:nvPr/>
          </p:nvCxnSpPr>
          <p:spPr>
            <a:xfrm flipV="1">
              <a:off x="5766234" y="3141878"/>
              <a:ext cx="671769" cy="679254"/>
            </a:xfrm>
            <a:prstGeom prst="straightConnector1">
              <a:avLst/>
            </a:prstGeom>
            <a:ln>
              <a:solidFill>
                <a:srgbClr val="C00000"/>
              </a:solidFill>
              <a:tailEnd type="arrow"/>
            </a:ln>
          </p:spPr>
          <p:style>
            <a:lnRef idx="3">
              <a:schemeClr val="accent2"/>
            </a:lnRef>
            <a:fillRef idx="0">
              <a:schemeClr val="accent2"/>
            </a:fillRef>
            <a:effectRef idx="2">
              <a:schemeClr val="accent2"/>
            </a:effectRef>
            <a:fontRef idx="minor">
              <a:schemeClr val="tx1"/>
            </a:fontRef>
          </p:style>
        </p:cxnSp>
        <p:pic>
          <p:nvPicPr>
            <p:cNvPr id="119" name="Рисунок 118"/>
            <p:cNvPicPr>
              <a:picLocks noChangeAspect="1"/>
            </p:cNvPicPr>
            <p:nvPr/>
          </p:nvPicPr>
          <p:blipFill>
            <a:blip r:embed="rId2">
              <a:duotone>
                <a:prstClr val="black"/>
                <a:schemeClr val="accent1">
                  <a:tint val="45000"/>
                  <a:satMod val="400000"/>
                </a:schemeClr>
              </a:duotone>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6198177" y="1971357"/>
              <a:ext cx="1407426" cy="1416448"/>
            </a:xfrm>
            <a:prstGeom prst="rect">
              <a:avLst/>
            </a:prstGeom>
          </p:spPr>
        </p:pic>
        <p:grpSp>
          <p:nvGrpSpPr>
            <p:cNvPr id="103" name="Группа 102"/>
            <p:cNvGrpSpPr/>
            <p:nvPr/>
          </p:nvGrpSpPr>
          <p:grpSpPr>
            <a:xfrm>
              <a:off x="6456851" y="2224685"/>
              <a:ext cx="909793" cy="909793"/>
              <a:chOff x="2986464" y="2825380"/>
              <a:chExt cx="606596" cy="606596"/>
            </a:xfrm>
          </p:grpSpPr>
          <p:sp>
            <p:nvSpPr>
              <p:cNvPr id="117" name="Овал 116"/>
              <p:cNvSpPr>
                <a:spLocks noChangeAspect="1"/>
              </p:cNvSpPr>
              <p:nvPr/>
            </p:nvSpPr>
            <p:spPr>
              <a:xfrm>
                <a:off x="3001509" y="2834630"/>
                <a:ext cx="576064" cy="576064"/>
              </a:xfrm>
              <a:prstGeom prst="ellipse">
                <a:avLst/>
              </a:prstGeom>
              <a:gradFill flip="none" rotWithShape="1">
                <a:gsLst>
                  <a:gs pos="0">
                    <a:schemeClr val="tx2">
                      <a:lumMod val="60000"/>
                      <a:lumOff val="40000"/>
                    </a:schemeClr>
                  </a:gs>
                  <a:gs pos="30000">
                    <a:schemeClr val="accent1">
                      <a:lumMod val="40000"/>
                      <a:lumOff val="60000"/>
                    </a:schemeClr>
                  </a:gs>
                  <a:gs pos="60000">
                    <a:schemeClr val="accent1">
                      <a:lumMod val="60000"/>
                      <a:lumOff val="40000"/>
                    </a:schemeClr>
                  </a:gs>
                  <a:gs pos="100000">
                    <a:schemeClr val="tx2">
                      <a:lumMod val="60000"/>
                      <a:lumOff val="40000"/>
                    </a:schemeClr>
                  </a:gs>
                </a:gsLst>
                <a:path path="shape">
                  <a:fillToRect l="50000" t="50000" r="50000" b="50000"/>
                </a:path>
                <a:tileRect/>
              </a:gradFill>
              <a:ln w="19050">
                <a:solidFill>
                  <a:schemeClr val="tx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18" name="Минус 117"/>
              <p:cNvSpPr>
                <a:spLocks noChangeAspect="1"/>
              </p:cNvSpPr>
              <p:nvPr/>
            </p:nvSpPr>
            <p:spPr>
              <a:xfrm>
                <a:off x="2986464" y="2825380"/>
                <a:ext cx="606596" cy="606596"/>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grpSp>
        <p:nvGrpSpPr>
          <p:cNvPr id="133" name="Группа 132"/>
          <p:cNvGrpSpPr/>
          <p:nvPr/>
        </p:nvGrpSpPr>
        <p:grpSpPr>
          <a:xfrm>
            <a:off x="6691345" y="4796378"/>
            <a:ext cx="2455100" cy="347122"/>
            <a:chOff x="6691345" y="4796378"/>
            <a:chExt cx="2455100" cy="347122"/>
          </a:xfrm>
        </p:grpSpPr>
        <p:sp>
          <p:nvSpPr>
            <p:cNvPr id="134"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5" name="Picture 4" descr="E:\РАБОЧИЕ ПРОЕКТЫ\FREE-LANCE\2013\октябрь\Логотип_варианты_цвета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0802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500"/>
                                        <p:tgtEl>
                                          <p:spTgt spid="13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9"/>
                                        </p:tgtEl>
                                        <p:attrNameLst>
                                          <p:attrName>style.visibility</p:attrName>
                                        </p:attrNameLst>
                                      </p:cBhvr>
                                      <p:to>
                                        <p:strVal val="visible"/>
                                      </p:to>
                                    </p:set>
                                    <p:animEffect transition="in" filter="fade">
                                      <p:cBhvr>
                                        <p:cTn id="11"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chemeClr val="tx2">
                    <a:lumMod val="75000"/>
                  </a:schemeClr>
                </a:solidFill>
                <a:latin typeface="Arial" pitchFamily="34" charset="0"/>
              </a:rPr>
              <a:t>Однородное поле</a:t>
            </a:r>
            <a:endParaRPr lang="ru-RU" sz="3600" b="1" dirty="0">
              <a:solidFill>
                <a:schemeClr val="tx2">
                  <a:lumMod val="75000"/>
                </a:schemeClr>
              </a:solidFill>
              <a:latin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441140">
            <a:off x="-170072" y="-196458"/>
            <a:ext cx="5100178" cy="5720730"/>
          </a:xfrm>
          <a:prstGeom prst="rect">
            <a:avLst/>
          </a:prstGeom>
          <a:noFill/>
        </p:spPr>
      </p:pic>
      <p:sp>
        <p:nvSpPr>
          <p:cNvPr id="5" name="Объект 2"/>
          <p:cNvSpPr txBox="1">
            <a:spLocks/>
          </p:cNvSpPr>
          <p:nvPr/>
        </p:nvSpPr>
        <p:spPr>
          <a:xfrm>
            <a:off x="687829" y="1635646"/>
            <a:ext cx="3384376" cy="27363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200" b="1" dirty="0" smtClean="0">
                <a:latin typeface="Times New Roman" pitchFamily="18" charset="0"/>
                <a:cs typeface="Times New Roman" pitchFamily="18" charset="0"/>
              </a:rPr>
              <a:t>Однородное электрическое поле </a:t>
            </a:r>
            <a:r>
              <a:rPr lang="ru-RU" sz="2200" dirty="0" smtClean="0">
                <a:latin typeface="Times New Roman" pitchFamily="18" charset="0"/>
                <a:cs typeface="Times New Roman" pitchFamily="18" charset="0"/>
              </a:rPr>
              <a:t>— это поле, линии напряженности которого, параллельны друг другу и расположены с одинаковой густотой.</a:t>
            </a:r>
            <a:endParaRPr lang="ru-RU" sz="2200" dirty="0">
              <a:latin typeface="Times New Roman" pitchFamily="18" charset="0"/>
              <a:cs typeface="Times New Roman" pitchFamily="18" charset="0"/>
            </a:endParaRPr>
          </a:p>
        </p:txBody>
      </p:sp>
      <p:sp>
        <p:nvSpPr>
          <p:cNvPr id="29" name="Овал 28"/>
          <p:cNvSpPr/>
          <p:nvPr/>
        </p:nvSpPr>
        <p:spPr>
          <a:xfrm>
            <a:off x="8522380" y="2859782"/>
            <a:ext cx="144016" cy="144016"/>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30" name="TextBox 29"/>
              <p:cNvSpPr txBox="1"/>
              <p:nvPr/>
            </p:nvSpPr>
            <p:spPr>
              <a:xfrm>
                <a:off x="8388424" y="2476054"/>
                <a:ext cx="404277"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b="0" i="1" smtClean="0">
                          <a:latin typeface="Cambria Math"/>
                        </a:rPr>
                        <m:t>2</m:t>
                      </m:r>
                    </m:oMath>
                  </m:oMathPara>
                </a14:m>
                <a:endParaRPr lang="ru-RU" sz="2200" dirty="0"/>
              </a:p>
            </p:txBody>
          </p:sp>
        </mc:Choice>
        <mc:Fallback xmlns="">
          <p:sp>
            <p:nvSpPr>
              <p:cNvPr id="30" name="TextBox 29"/>
              <p:cNvSpPr txBox="1">
                <a:spLocks noRot="1" noChangeAspect="1" noMove="1" noResize="1" noEditPoints="1" noAdjustHandles="1" noChangeArrowheads="1" noChangeShapeType="1" noTextEdit="1"/>
              </p:cNvSpPr>
              <p:nvPr/>
            </p:nvSpPr>
            <p:spPr>
              <a:xfrm>
                <a:off x="8388424" y="2476054"/>
                <a:ext cx="404277" cy="430887"/>
              </a:xfrm>
              <a:prstGeom prst="rect">
                <a:avLst/>
              </a:prstGeom>
              <a:blipFill rotWithShape="1">
                <a:blip r:embed="rId3"/>
                <a:stretch>
                  <a:fillRect t="-8451" r="-27273" b="-26761"/>
                </a:stretch>
              </a:blipFill>
            </p:spPr>
            <p:txBody>
              <a:bodyPr/>
              <a:lstStyle/>
              <a:p>
                <a:r>
                  <a:rPr lang="ru-RU">
                    <a:noFill/>
                  </a:rPr>
                  <a:t> </a:t>
                </a:r>
              </a:p>
            </p:txBody>
          </p:sp>
        </mc:Fallback>
      </mc:AlternateContent>
      <p:sp>
        <p:nvSpPr>
          <p:cNvPr id="31" name="Овал 30"/>
          <p:cNvSpPr/>
          <p:nvPr/>
        </p:nvSpPr>
        <p:spPr>
          <a:xfrm>
            <a:off x="6691568" y="2859781"/>
            <a:ext cx="144016" cy="144016"/>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32" name="TextBox 31"/>
              <p:cNvSpPr txBox="1"/>
              <p:nvPr/>
            </p:nvSpPr>
            <p:spPr>
              <a:xfrm>
                <a:off x="6557612" y="2476053"/>
                <a:ext cx="404277"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b="0" i="1" smtClean="0">
                          <a:latin typeface="Cambria Math"/>
                        </a:rPr>
                        <m:t>1</m:t>
                      </m:r>
                    </m:oMath>
                  </m:oMathPara>
                </a14:m>
                <a:endParaRPr lang="ru-RU" sz="2200" dirty="0"/>
              </a:p>
            </p:txBody>
          </p:sp>
        </mc:Choice>
        <mc:Fallback xmlns="">
          <p:sp>
            <p:nvSpPr>
              <p:cNvPr id="32" name="TextBox 31"/>
              <p:cNvSpPr txBox="1">
                <a:spLocks noRot="1" noChangeAspect="1" noMove="1" noResize="1" noEditPoints="1" noAdjustHandles="1" noChangeArrowheads="1" noChangeShapeType="1" noTextEdit="1"/>
              </p:cNvSpPr>
              <p:nvPr/>
            </p:nvSpPr>
            <p:spPr>
              <a:xfrm>
                <a:off x="6557612" y="2476053"/>
                <a:ext cx="404277" cy="430887"/>
              </a:xfrm>
              <a:prstGeom prst="rect">
                <a:avLst/>
              </a:prstGeom>
              <a:blipFill rotWithShape="1">
                <a:blip r:embed="rId4"/>
                <a:stretch>
                  <a:fillRect t="-8451" r="-25758" b="-26761"/>
                </a:stretch>
              </a:blipFill>
            </p:spPr>
            <p:txBody>
              <a:bodyPr/>
              <a:lstStyle/>
              <a:p>
                <a:r>
                  <a:rPr lang="ru-RU">
                    <a:noFill/>
                  </a:rPr>
                  <a:t> </a:t>
                </a:r>
              </a:p>
            </p:txBody>
          </p:sp>
        </mc:Fallback>
      </mc:AlternateContent>
      <p:grpSp>
        <p:nvGrpSpPr>
          <p:cNvPr id="50" name="Группа 49"/>
          <p:cNvGrpSpPr/>
          <p:nvPr/>
        </p:nvGrpSpPr>
        <p:grpSpPr>
          <a:xfrm>
            <a:off x="6691345" y="4796378"/>
            <a:ext cx="2455100" cy="347122"/>
            <a:chOff x="6691345" y="4796378"/>
            <a:chExt cx="2455100" cy="347122"/>
          </a:xfrm>
        </p:grpSpPr>
        <p:sp>
          <p:nvSpPr>
            <p:cNvPr id="51"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2" name="Picture 4" descr="E:\РАБОЧИЕ ПРОЕКТЫ\FREE-LANCE\2013\октябрь\Логотип_варианты_цвета3.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3" name="Группа 82"/>
          <p:cNvGrpSpPr/>
          <p:nvPr/>
        </p:nvGrpSpPr>
        <p:grpSpPr>
          <a:xfrm>
            <a:off x="4716016" y="1707654"/>
            <a:ext cx="4032448" cy="2304256"/>
            <a:chOff x="4716016" y="1707654"/>
            <a:chExt cx="4032448" cy="2304256"/>
          </a:xfrm>
        </p:grpSpPr>
        <p:grpSp>
          <p:nvGrpSpPr>
            <p:cNvPr id="49" name="Группа 48"/>
            <p:cNvGrpSpPr/>
            <p:nvPr/>
          </p:nvGrpSpPr>
          <p:grpSpPr>
            <a:xfrm>
              <a:off x="4716016" y="1707654"/>
              <a:ext cx="4032448" cy="2304256"/>
              <a:chOff x="4716016" y="1707654"/>
              <a:chExt cx="4032448" cy="2304256"/>
            </a:xfrm>
          </p:grpSpPr>
          <p:grpSp>
            <p:nvGrpSpPr>
              <p:cNvPr id="28" name="Группа 27"/>
              <p:cNvGrpSpPr/>
              <p:nvPr/>
            </p:nvGrpSpPr>
            <p:grpSpPr>
              <a:xfrm>
                <a:off x="4716016" y="1707654"/>
                <a:ext cx="4032448" cy="2304256"/>
                <a:chOff x="4655606" y="1563638"/>
                <a:chExt cx="4284474" cy="2448272"/>
              </a:xfrm>
            </p:grpSpPr>
            <p:cxnSp>
              <p:nvCxnSpPr>
                <p:cNvPr id="10" name="Прямая со стрелкой 9"/>
                <p:cNvCxnSpPr/>
                <p:nvPr/>
              </p:nvCxnSpPr>
              <p:spPr>
                <a:xfrm>
                  <a:off x="5940152" y="185167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Прямая со стрелкой 10"/>
                <p:cNvCxnSpPr/>
                <p:nvPr/>
              </p:nvCxnSpPr>
              <p:spPr>
                <a:xfrm>
                  <a:off x="6660232" y="185167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 name="Прямая со стрелкой 11"/>
                <p:cNvCxnSpPr/>
                <p:nvPr/>
              </p:nvCxnSpPr>
              <p:spPr>
                <a:xfrm>
                  <a:off x="7380312" y="185167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Прямая со стрелкой 12"/>
                <p:cNvCxnSpPr/>
                <p:nvPr/>
              </p:nvCxnSpPr>
              <p:spPr>
                <a:xfrm>
                  <a:off x="8100392" y="185040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Прямая со стрелкой 13"/>
                <p:cNvCxnSpPr/>
                <p:nvPr/>
              </p:nvCxnSpPr>
              <p:spPr>
                <a:xfrm>
                  <a:off x="5580112" y="185294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Прямая со стрелкой 14"/>
                <p:cNvCxnSpPr/>
                <p:nvPr/>
              </p:nvCxnSpPr>
              <p:spPr>
                <a:xfrm>
                  <a:off x="6300192" y="185294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Прямая со стрелкой 15"/>
                <p:cNvCxnSpPr/>
                <p:nvPr/>
              </p:nvCxnSpPr>
              <p:spPr>
                <a:xfrm>
                  <a:off x="7020272" y="185294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7" name="Прямая со стрелкой 16"/>
                <p:cNvCxnSpPr/>
                <p:nvPr/>
              </p:nvCxnSpPr>
              <p:spPr>
                <a:xfrm>
                  <a:off x="7740352" y="185167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Полилиния 21"/>
                <p:cNvSpPr/>
                <p:nvPr/>
              </p:nvSpPr>
              <p:spPr>
                <a:xfrm rot="16200000">
                  <a:off x="4308317" y="2703178"/>
                  <a:ext cx="1869668" cy="169191"/>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p:spPr>
              <p:style>
                <a:lnRef idx="3">
                  <a:schemeClr val="dk1"/>
                </a:lnRef>
                <a:fillRef idx="0">
                  <a:schemeClr val="dk1"/>
                </a:fillRef>
                <a:effectRef idx="2">
                  <a:schemeClr val="dk1"/>
                </a:effectRef>
                <a:fontRef idx="minor">
                  <a:schemeClr val="tx1"/>
                </a:fontRef>
              </p:style>
              <p:txBody>
                <a:bodyPr rtlCol="0" anchor="ctr"/>
                <a:lstStyle/>
                <a:p>
                  <a:pPr algn="ctr"/>
                  <a:endParaRPr lang="ru-RU"/>
                </a:p>
              </p:txBody>
            </p:sp>
            <p:sp>
              <p:nvSpPr>
                <p:cNvPr id="23" name="Полилиния 22"/>
                <p:cNvSpPr/>
                <p:nvPr/>
              </p:nvSpPr>
              <p:spPr>
                <a:xfrm rot="16200000">
                  <a:off x="4205890" y="2636415"/>
                  <a:ext cx="1869668" cy="302717"/>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p:spPr>
              <p:style>
                <a:lnRef idx="3">
                  <a:schemeClr val="dk1"/>
                </a:lnRef>
                <a:fillRef idx="0">
                  <a:schemeClr val="dk1"/>
                </a:fillRef>
                <a:effectRef idx="2">
                  <a:schemeClr val="dk1"/>
                </a:effectRef>
                <a:fontRef idx="minor">
                  <a:schemeClr val="tx1"/>
                </a:fontRef>
              </p:style>
              <p:txBody>
                <a:bodyPr rtlCol="0" anchor="ctr"/>
                <a:lstStyle/>
                <a:p>
                  <a:pPr algn="ctr"/>
                  <a:endParaRPr lang="ru-RU"/>
                </a:p>
              </p:txBody>
            </p:sp>
            <p:sp>
              <p:nvSpPr>
                <p:cNvPr id="24" name="Полилиния 23"/>
                <p:cNvSpPr/>
                <p:nvPr/>
              </p:nvSpPr>
              <p:spPr>
                <a:xfrm rot="16200000">
                  <a:off x="4056844" y="2441054"/>
                  <a:ext cx="1869668" cy="672143"/>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p:spPr>
              <p:style>
                <a:lnRef idx="3">
                  <a:schemeClr val="dk1"/>
                </a:lnRef>
                <a:fillRef idx="0">
                  <a:schemeClr val="dk1"/>
                </a:fillRef>
                <a:effectRef idx="2">
                  <a:schemeClr val="dk1"/>
                </a:effectRef>
                <a:fontRef idx="minor">
                  <a:schemeClr val="tx1"/>
                </a:fontRef>
              </p:style>
              <p:txBody>
                <a:bodyPr rtlCol="0" anchor="ctr"/>
                <a:lstStyle/>
                <a:p>
                  <a:pPr algn="ctr"/>
                  <a:endParaRPr lang="ru-RU"/>
                </a:p>
              </p:txBody>
            </p:sp>
            <p:sp>
              <p:nvSpPr>
                <p:cNvPr id="25" name="Полилиния 24"/>
                <p:cNvSpPr/>
                <p:nvPr/>
              </p:nvSpPr>
              <p:spPr>
                <a:xfrm rot="5400000">
                  <a:off x="7394939" y="2704449"/>
                  <a:ext cx="1869669" cy="169191"/>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p:spPr>
              <p:style>
                <a:lnRef idx="3">
                  <a:schemeClr val="dk1"/>
                </a:lnRef>
                <a:fillRef idx="0">
                  <a:schemeClr val="dk1"/>
                </a:fillRef>
                <a:effectRef idx="2">
                  <a:schemeClr val="dk1"/>
                </a:effectRef>
                <a:fontRef idx="minor">
                  <a:schemeClr val="tx1"/>
                </a:fontRef>
              </p:style>
              <p:txBody>
                <a:bodyPr rtlCol="0" anchor="ctr"/>
                <a:lstStyle/>
                <a:p>
                  <a:pPr algn="ctr"/>
                  <a:endParaRPr lang="ru-RU"/>
                </a:p>
              </p:txBody>
            </p:sp>
            <p:sp>
              <p:nvSpPr>
                <p:cNvPr id="26" name="Полилиния 25"/>
                <p:cNvSpPr/>
                <p:nvPr/>
              </p:nvSpPr>
              <p:spPr>
                <a:xfrm rot="5400000">
                  <a:off x="7493847" y="2637685"/>
                  <a:ext cx="1869669" cy="302717"/>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p:spPr>
              <p:style>
                <a:lnRef idx="3">
                  <a:schemeClr val="dk1"/>
                </a:lnRef>
                <a:fillRef idx="0">
                  <a:schemeClr val="dk1"/>
                </a:fillRef>
                <a:effectRef idx="2">
                  <a:schemeClr val="dk1"/>
                </a:effectRef>
                <a:fontRef idx="minor">
                  <a:schemeClr val="tx1"/>
                </a:fontRef>
              </p:style>
              <p:txBody>
                <a:bodyPr rtlCol="0" anchor="ctr"/>
                <a:lstStyle/>
                <a:p>
                  <a:pPr algn="ctr"/>
                  <a:endParaRPr lang="ru-RU"/>
                </a:p>
              </p:txBody>
            </p:sp>
            <p:sp>
              <p:nvSpPr>
                <p:cNvPr id="27" name="Полилиния 26"/>
                <p:cNvSpPr/>
                <p:nvPr/>
              </p:nvSpPr>
              <p:spPr>
                <a:xfrm rot="5400000">
                  <a:off x="7669174" y="2442325"/>
                  <a:ext cx="1869669" cy="672143"/>
                </a:xfrm>
                <a:custGeom>
                  <a:avLst/>
                  <a:gdLst>
                    <a:gd name="connsiteX0" fmla="*/ 0 w 2110811"/>
                    <a:gd name="connsiteY0" fmla="*/ 640938 h 649484"/>
                    <a:gd name="connsiteX1" fmla="*/ 837487 w 2110811"/>
                    <a:gd name="connsiteY1" fmla="*/ 4 h 649484"/>
                    <a:gd name="connsiteX2" fmla="*/ 2110811 w 2110811"/>
                    <a:gd name="connsiteY2" fmla="*/ 649484 h 649484"/>
                    <a:gd name="connsiteX0" fmla="*/ 0 w 2110811"/>
                    <a:gd name="connsiteY0" fmla="*/ 521879 h 530425"/>
                    <a:gd name="connsiteX1" fmla="*/ 1070850 w 2110811"/>
                    <a:gd name="connsiteY1" fmla="*/ 8 h 530425"/>
                    <a:gd name="connsiteX2" fmla="*/ 2110811 w 2110811"/>
                    <a:gd name="connsiteY2" fmla="*/ 530425 h 530425"/>
                    <a:gd name="connsiteX0" fmla="*/ 0 w 2110811"/>
                    <a:gd name="connsiteY0" fmla="*/ 512354 h 520900"/>
                    <a:gd name="connsiteX1" fmla="*/ 1027987 w 2110811"/>
                    <a:gd name="connsiteY1" fmla="*/ 8 h 520900"/>
                    <a:gd name="connsiteX2" fmla="*/ 2110811 w 2110811"/>
                    <a:gd name="connsiteY2" fmla="*/ 520900 h 520900"/>
                  </a:gdLst>
                  <a:ahLst/>
                  <a:cxnLst>
                    <a:cxn ang="0">
                      <a:pos x="connsiteX0" y="connsiteY0"/>
                    </a:cxn>
                    <a:cxn ang="0">
                      <a:pos x="connsiteX1" y="connsiteY1"/>
                    </a:cxn>
                    <a:cxn ang="0">
                      <a:pos x="connsiteX2" y="connsiteY2"/>
                    </a:cxn>
                  </a:cxnLst>
                  <a:rect l="l" t="t" r="r" b="b"/>
                  <a:pathLst>
                    <a:path w="2110811" h="520900">
                      <a:moveTo>
                        <a:pt x="0" y="512354"/>
                      </a:moveTo>
                      <a:cubicBezTo>
                        <a:pt x="242842" y="191175"/>
                        <a:pt x="676185" y="-1416"/>
                        <a:pt x="1027987" y="8"/>
                      </a:cubicBezTo>
                      <a:cubicBezTo>
                        <a:pt x="1379789" y="1432"/>
                        <a:pt x="1650050" y="196872"/>
                        <a:pt x="2110811" y="520900"/>
                      </a:cubicBezTo>
                    </a:path>
                  </a:pathLst>
                </a:custGeom>
                <a:ln/>
              </p:spPr>
              <p:style>
                <a:lnRef idx="3">
                  <a:schemeClr val="dk1"/>
                </a:lnRef>
                <a:fillRef idx="0">
                  <a:schemeClr val="dk1"/>
                </a:fillRef>
                <a:effectRef idx="2">
                  <a:schemeClr val="dk1"/>
                </a:effectRef>
                <a:fontRef idx="minor">
                  <a:schemeClr val="tx1"/>
                </a:fontRef>
              </p:style>
              <p:txBody>
                <a:bodyPr rtlCol="0" anchor="ctr"/>
                <a:lstStyle/>
                <a:p>
                  <a:pPr algn="ctr"/>
                  <a:endParaRPr lang="ru-RU"/>
                </a:p>
              </p:txBody>
            </p:sp>
            <p:sp>
              <p:nvSpPr>
                <p:cNvPr id="7" name="Прямоугольник 6"/>
                <p:cNvSpPr/>
                <p:nvPr/>
              </p:nvSpPr>
              <p:spPr>
                <a:xfrm>
                  <a:off x="5292080" y="1563638"/>
                  <a:ext cx="3041131" cy="288032"/>
                </a:xfrm>
                <a:prstGeom prst="rect">
                  <a:avLst/>
                </a:prstGeom>
                <a:gradFill>
                  <a:gsLst>
                    <a:gs pos="57000">
                      <a:schemeClr val="bg1">
                        <a:lumMod val="65000"/>
                      </a:schemeClr>
                    </a:gs>
                    <a:gs pos="87000">
                      <a:schemeClr val="bg1">
                        <a:lumMod val="75000"/>
                      </a:schemeClr>
                    </a:gs>
                    <a:gs pos="100000">
                      <a:schemeClr val="bg1">
                        <a:lumMod val="85000"/>
                      </a:schemeClr>
                    </a:gs>
                  </a:gsLst>
                </a:gradFill>
                <a:scene3d>
                  <a:camera prst="orthographicFront"/>
                  <a:lightRig rig="threePt" dir="t"/>
                </a:scene3d>
                <a:sp3d>
                  <a:bevelT w="114300" prst="artDeco"/>
                </a:sp3d>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sp>
              <p:nvSpPr>
                <p:cNvPr id="8" name="Прямоугольник 7"/>
                <p:cNvSpPr/>
                <p:nvPr/>
              </p:nvSpPr>
              <p:spPr>
                <a:xfrm>
                  <a:off x="5292080" y="3723878"/>
                  <a:ext cx="3041131" cy="288032"/>
                </a:xfrm>
                <a:prstGeom prst="rect">
                  <a:avLst/>
                </a:prstGeom>
                <a:gradFill>
                  <a:gsLst>
                    <a:gs pos="57000">
                      <a:schemeClr val="bg1">
                        <a:lumMod val="65000"/>
                      </a:schemeClr>
                    </a:gs>
                    <a:gs pos="87000">
                      <a:schemeClr val="bg1">
                        <a:lumMod val="75000"/>
                      </a:schemeClr>
                    </a:gs>
                    <a:gs pos="100000">
                      <a:schemeClr val="bg1">
                        <a:lumMod val="85000"/>
                      </a:schemeClr>
                    </a:gs>
                  </a:gsLst>
                </a:gradFill>
                <a:scene3d>
                  <a:camera prst="orthographicFront"/>
                  <a:lightRig rig="threePt" dir="t"/>
                </a:scene3d>
                <a:sp3d>
                  <a:bevelT w="114300" prst="artDeco"/>
                </a:sp3d>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grpSp>
          <p:sp>
            <p:nvSpPr>
              <p:cNvPr id="33" name="Плюс 32"/>
              <p:cNvSpPr/>
              <p:nvPr/>
            </p:nvSpPr>
            <p:spPr>
              <a:xfrm>
                <a:off x="5467379"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34" name="Плюс 33"/>
              <p:cNvSpPr/>
              <p:nvPr/>
            </p:nvSpPr>
            <p:spPr>
              <a:xfrm>
                <a:off x="5806241"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35" name="Плюс 34"/>
              <p:cNvSpPr/>
              <p:nvPr/>
            </p:nvSpPr>
            <p:spPr>
              <a:xfrm>
                <a:off x="6145102"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36" name="Плюс 35"/>
              <p:cNvSpPr/>
              <p:nvPr/>
            </p:nvSpPr>
            <p:spPr>
              <a:xfrm>
                <a:off x="6483963"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37" name="Плюс 36"/>
              <p:cNvSpPr/>
              <p:nvPr/>
            </p:nvSpPr>
            <p:spPr>
              <a:xfrm>
                <a:off x="6822824"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38" name="Плюс 37"/>
              <p:cNvSpPr/>
              <p:nvPr/>
            </p:nvSpPr>
            <p:spPr>
              <a:xfrm>
                <a:off x="7161685"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39" name="Плюс 38"/>
              <p:cNvSpPr/>
              <p:nvPr/>
            </p:nvSpPr>
            <p:spPr>
              <a:xfrm>
                <a:off x="7500547"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40" name="Плюс 39"/>
              <p:cNvSpPr/>
              <p:nvPr/>
            </p:nvSpPr>
            <p:spPr>
              <a:xfrm>
                <a:off x="7839408"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41" name="Минус 40"/>
              <p:cNvSpPr>
                <a:spLocks noChangeAspect="1"/>
              </p:cNvSpPr>
              <p:nvPr/>
            </p:nvSpPr>
            <p:spPr>
              <a:xfrm>
                <a:off x="5467298"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Минус 41"/>
              <p:cNvSpPr>
                <a:spLocks noChangeAspect="1"/>
              </p:cNvSpPr>
              <p:nvPr/>
            </p:nvSpPr>
            <p:spPr>
              <a:xfrm>
                <a:off x="5806160"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Минус 42"/>
              <p:cNvSpPr>
                <a:spLocks noChangeAspect="1"/>
              </p:cNvSpPr>
              <p:nvPr/>
            </p:nvSpPr>
            <p:spPr>
              <a:xfrm>
                <a:off x="6145102"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Минус 43"/>
              <p:cNvSpPr>
                <a:spLocks noChangeAspect="1"/>
              </p:cNvSpPr>
              <p:nvPr/>
            </p:nvSpPr>
            <p:spPr>
              <a:xfrm>
                <a:off x="6484556"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Минус 44"/>
              <p:cNvSpPr>
                <a:spLocks noChangeAspect="1"/>
              </p:cNvSpPr>
              <p:nvPr/>
            </p:nvSpPr>
            <p:spPr>
              <a:xfrm>
                <a:off x="6822743"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Минус 45"/>
              <p:cNvSpPr>
                <a:spLocks noChangeAspect="1"/>
              </p:cNvSpPr>
              <p:nvPr/>
            </p:nvSpPr>
            <p:spPr>
              <a:xfrm>
                <a:off x="7161685"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Минус 46"/>
              <p:cNvSpPr>
                <a:spLocks noChangeAspect="1"/>
              </p:cNvSpPr>
              <p:nvPr/>
            </p:nvSpPr>
            <p:spPr>
              <a:xfrm>
                <a:off x="7500466"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Минус 47"/>
              <p:cNvSpPr>
                <a:spLocks noChangeAspect="1"/>
              </p:cNvSpPr>
              <p:nvPr/>
            </p:nvSpPr>
            <p:spPr>
              <a:xfrm>
                <a:off x="7839327"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cxnSp>
          <p:nvCxnSpPr>
            <p:cNvPr id="6" name="Прямая со стрелкой 5"/>
            <p:cNvCxnSpPr/>
            <p:nvPr/>
          </p:nvCxnSpPr>
          <p:spPr>
            <a:xfrm>
              <a:off x="5239009" y="3334731"/>
              <a:ext cx="18938" cy="11491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4" name="Прямая со стрелкой 53"/>
            <p:cNvCxnSpPr/>
            <p:nvPr/>
          </p:nvCxnSpPr>
          <p:spPr>
            <a:xfrm>
              <a:off x="5086800" y="3291830"/>
              <a:ext cx="15669" cy="720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1" name="Прямая со стрелкой 60"/>
            <p:cNvCxnSpPr/>
            <p:nvPr/>
          </p:nvCxnSpPr>
          <p:spPr>
            <a:xfrm rot="600000">
              <a:off x="4860032" y="3320178"/>
              <a:ext cx="72008" cy="720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8" name="Прямая со стрелкой 67"/>
            <p:cNvCxnSpPr/>
            <p:nvPr/>
          </p:nvCxnSpPr>
          <p:spPr>
            <a:xfrm rot="900000" flipH="1">
              <a:off x="8442000" y="3319200"/>
              <a:ext cx="60992" cy="9386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9" name="Прямая со стрелкой 68"/>
            <p:cNvCxnSpPr/>
            <p:nvPr/>
          </p:nvCxnSpPr>
          <p:spPr>
            <a:xfrm flipH="1">
              <a:off x="8316414" y="3240898"/>
              <a:ext cx="28171" cy="720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0" name="Прямая со стрелкой 69"/>
            <p:cNvCxnSpPr/>
            <p:nvPr/>
          </p:nvCxnSpPr>
          <p:spPr>
            <a:xfrm flipH="1">
              <a:off x="8161985" y="3333600"/>
              <a:ext cx="30616" cy="8576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18830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iterate type="lt">
                                    <p:tmPct val="10000"/>
                                  </p:iterate>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500"/>
                                        <p:tgtEl>
                                          <p:spTgt spid="3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500"/>
                                        <p:tgtEl>
                                          <p:spTgt spid="3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9" grpId="0" animBg="1"/>
      <p:bldP spid="30" grpId="0"/>
      <p:bldP spid="31" grpId="0" animBg="1"/>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Овал 86"/>
          <p:cNvSpPr/>
          <p:nvPr/>
        </p:nvSpPr>
        <p:spPr>
          <a:xfrm>
            <a:off x="539552" y="987574"/>
            <a:ext cx="3240360" cy="3240360"/>
          </a:xfrm>
          <a:prstGeom prst="ellipse">
            <a:avLst/>
          </a:prstGeom>
          <a:gradFill flip="none" rotWithShape="1">
            <a:gsLst>
              <a:gs pos="33000">
                <a:srgbClr val="C00000"/>
              </a:gs>
              <a:gs pos="52000">
                <a:srgbClr val="D45050"/>
              </a:gs>
              <a:gs pos="80000">
                <a:schemeClr val="accent2">
                  <a:lumMod val="60000"/>
                  <a:lumOff val="40000"/>
                </a:schemeClr>
              </a:gs>
              <a:gs pos="100000">
                <a:schemeClr val="accent2">
                  <a:tint val="15000"/>
                  <a:satMod val="350000"/>
                </a:schemeClr>
              </a:gs>
            </a:gsLst>
            <a:path path="shape">
              <a:fillToRect l="50000" t="50000" r="50000" b="50000"/>
            </a:path>
            <a:tileRect/>
          </a:gra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88" name="Овал 87"/>
          <p:cNvSpPr/>
          <p:nvPr/>
        </p:nvSpPr>
        <p:spPr>
          <a:xfrm>
            <a:off x="1563154" y="2011176"/>
            <a:ext cx="1193156" cy="1193156"/>
          </a:xfrm>
          <a:prstGeom prst="ellipse">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9" name="Овал 88"/>
          <p:cNvSpPr/>
          <p:nvPr/>
        </p:nvSpPr>
        <p:spPr>
          <a:xfrm>
            <a:off x="1364537" y="1812559"/>
            <a:ext cx="1590389" cy="1590389"/>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0" name="Овал 89"/>
          <p:cNvSpPr/>
          <p:nvPr/>
        </p:nvSpPr>
        <p:spPr>
          <a:xfrm>
            <a:off x="1112279" y="1504859"/>
            <a:ext cx="2094906" cy="2094906"/>
          </a:xfrm>
          <a:prstGeom prst="ellipse">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1" name="Овал 90"/>
          <p:cNvSpPr/>
          <p:nvPr/>
        </p:nvSpPr>
        <p:spPr>
          <a:xfrm>
            <a:off x="834029" y="1278828"/>
            <a:ext cx="2657851" cy="2657851"/>
          </a:xfrm>
          <a:prstGeom prst="ellipse">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2" name="Прямая со стрелкой 91"/>
          <p:cNvCxnSpPr>
            <a:stCxn id="87" idx="0"/>
            <a:endCxn id="87" idx="4"/>
          </p:cNvCxnSpPr>
          <p:nvPr/>
        </p:nvCxnSpPr>
        <p:spPr>
          <a:xfrm>
            <a:off x="2159732" y="987574"/>
            <a:ext cx="0" cy="324036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93" name="Прямая со стрелкой 92"/>
          <p:cNvCxnSpPr>
            <a:stCxn id="87" idx="6"/>
            <a:endCxn id="87" idx="2"/>
          </p:cNvCxnSpPr>
          <p:nvPr/>
        </p:nvCxnSpPr>
        <p:spPr>
          <a:xfrm flipH="1">
            <a:off x="539552" y="2607754"/>
            <a:ext cx="324036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94" name="Прямая со стрелкой 93"/>
          <p:cNvCxnSpPr>
            <a:stCxn id="87" idx="7"/>
            <a:endCxn id="87" idx="3"/>
          </p:cNvCxnSpPr>
          <p:nvPr/>
        </p:nvCxnSpPr>
        <p:spPr>
          <a:xfrm flipH="1">
            <a:off x="1014092" y="1462114"/>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95" name="Прямая со стрелкой 94"/>
          <p:cNvCxnSpPr>
            <a:stCxn id="87" idx="5"/>
            <a:endCxn id="87" idx="1"/>
          </p:cNvCxnSpPr>
          <p:nvPr/>
        </p:nvCxnSpPr>
        <p:spPr>
          <a:xfrm flipH="1" flipV="1">
            <a:off x="1014092" y="1462114"/>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pic>
        <p:nvPicPr>
          <p:cNvPr id="96" name="Рисунок 95"/>
          <p:cNvPicPr>
            <a:picLocks noChangeAspect="1"/>
          </p:cNvPicPr>
          <p:nvPr/>
        </p:nvPicPr>
        <p:blipFill>
          <a:blip r:embed="rId2">
            <a:duotone>
              <a:prstClr val="black"/>
              <a:schemeClr val="accent2">
                <a:tint val="45000"/>
                <a:satMod val="400000"/>
              </a:schemeClr>
            </a:duotone>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1456018" y="1894058"/>
            <a:ext cx="1407426" cy="1416448"/>
          </a:xfrm>
          <a:prstGeom prst="rect">
            <a:avLst/>
          </a:prstGeom>
        </p:spPr>
      </p:pic>
      <p:grpSp>
        <p:nvGrpSpPr>
          <p:cNvPr id="97" name="Группа 96"/>
          <p:cNvGrpSpPr/>
          <p:nvPr/>
        </p:nvGrpSpPr>
        <p:grpSpPr>
          <a:xfrm>
            <a:off x="1702532" y="2150554"/>
            <a:ext cx="914400" cy="914400"/>
            <a:chOff x="1702532" y="2075323"/>
            <a:chExt cx="914400" cy="914400"/>
          </a:xfrm>
        </p:grpSpPr>
        <p:sp>
          <p:nvSpPr>
            <p:cNvPr id="98" name="Овал 97"/>
            <p:cNvSpPr/>
            <p:nvPr/>
          </p:nvSpPr>
          <p:spPr>
            <a:xfrm>
              <a:off x="1727684" y="2100475"/>
              <a:ext cx="864096" cy="864096"/>
            </a:xfrm>
            <a:prstGeom prst="ellipse">
              <a:avLst/>
            </a:prstGeom>
            <a:gradFill flip="none" rotWithShape="1">
              <a:gsLst>
                <a:gs pos="0">
                  <a:schemeClr val="accent2">
                    <a:lumMod val="75000"/>
                  </a:schemeClr>
                </a:gs>
                <a:gs pos="30000">
                  <a:srgbClr val="E08785"/>
                </a:gs>
                <a:gs pos="60000">
                  <a:schemeClr val="accent2">
                    <a:tint val="37000"/>
                    <a:satMod val="300000"/>
                  </a:schemeClr>
                </a:gs>
                <a:gs pos="100000">
                  <a:schemeClr val="accent2">
                    <a:lumMod val="100000"/>
                  </a:schemeClr>
                </a:gs>
              </a:gsLst>
              <a:path path="shape">
                <a:fillToRect l="50000" t="50000" r="50000" b="50000"/>
              </a:path>
              <a:tileRect/>
            </a:gradFill>
            <a:ln w="1905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99" name="Плюс 98"/>
            <p:cNvSpPr/>
            <p:nvPr/>
          </p:nvSpPr>
          <p:spPr>
            <a:xfrm>
              <a:off x="1702532" y="2075323"/>
              <a:ext cx="914400" cy="914400"/>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grpSp>
      <p:grpSp>
        <p:nvGrpSpPr>
          <p:cNvPr id="133" name="Группа 132"/>
          <p:cNvGrpSpPr/>
          <p:nvPr/>
        </p:nvGrpSpPr>
        <p:grpSpPr>
          <a:xfrm>
            <a:off x="6691345" y="4796378"/>
            <a:ext cx="2455100" cy="347122"/>
            <a:chOff x="6691345" y="4796378"/>
            <a:chExt cx="2455100" cy="347122"/>
          </a:xfrm>
        </p:grpSpPr>
        <p:sp>
          <p:nvSpPr>
            <p:cNvPr id="134"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5" name="Picture 4" descr="E:\РАБОЧИЕ ПРОЕКТЫ\FREE-LANCE\2013\октябрь\Логотип_варианты_цвета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66" name="Прямая со стрелкой 65"/>
          <p:cNvCxnSpPr/>
          <p:nvPr/>
        </p:nvCxnSpPr>
        <p:spPr>
          <a:xfrm>
            <a:off x="6694759" y="1275606"/>
            <a:ext cx="0" cy="324036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67" name="Прямая со стрелкой 66"/>
          <p:cNvCxnSpPr/>
          <p:nvPr/>
        </p:nvCxnSpPr>
        <p:spPr>
          <a:xfrm flipH="1">
            <a:off x="5074579" y="2895786"/>
            <a:ext cx="324036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68" name="Прямая со стрелкой 67"/>
          <p:cNvCxnSpPr/>
          <p:nvPr/>
        </p:nvCxnSpPr>
        <p:spPr>
          <a:xfrm flipH="1">
            <a:off x="5549119" y="1750146"/>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69" name="Прямая со стрелкой 68"/>
          <p:cNvCxnSpPr/>
          <p:nvPr/>
        </p:nvCxnSpPr>
        <p:spPr>
          <a:xfrm flipH="1" flipV="1">
            <a:off x="5549119" y="1750146"/>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
        <p:nvSpPr>
          <p:cNvPr id="15" name="Овал 14"/>
          <p:cNvSpPr/>
          <p:nvPr/>
        </p:nvSpPr>
        <p:spPr>
          <a:xfrm>
            <a:off x="5657666" y="1835229"/>
            <a:ext cx="2110169" cy="2110169"/>
          </a:xfrm>
          <a:prstGeom prst="ellipse">
            <a:avLst/>
          </a:prstGeom>
          <a:solidFill>
            <a:schemeClr val="bg1"/>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 name="Прямая соединительная линия 2"/>
          <p:cNvCxnSpPr>
            <a:endCxn id="15" idx="7"/>
          </p:cNvCxnSpPr>
          <p:nvPr/>
        </p:nvCxnSpPr>
        <p:spPr>
          <a:xfrm flipV="1">
            <a:off x="6694759" y="2144256"/>
            <a:ext cx="764049" cy="751530"/>
          </a:xfrm>
          <a:prstGeom prst="line">
            <a:avLst/>
          </a:prstGeom>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6804248" y="2114542"/>
                <a:ext cx="45820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𝑅</m:t>
                      </m:r>
                    </m:oMath>
                  </m:oMathPara>
                </a14:m>
                <a:endParaRPr lang="ru-RU"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6804248" y="2114542"/>
                <a:ext cx="458202" cy="461665"/>
              </a:xfrm>
              <a:prstGeom prst="rect">
                <a:avLst/>
              </a:prstGeom>
              <a:blipFill rotWithShape="1">
                <a:blip r:embed="rId5"/>
                <a:stretch>
                  <a:fillRect t="-10526" r="-28000" b="-2894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6477238" y="2830165"/>
                <a:ext cx="471026"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𝑄</m:t>
                      </m:r>
                    </m:oMath>
                  </m:oMathPara>
                </a14:m>
                <a:endParaRPr lang="ru-RU" sz="2400" dirty="0"/>
              </a:p>
            </p:txBody>
          </p:sp>
        </mc:Choice>
        <mc:Fallback xmlns="">
          <p:sp>
            <p:nvSpPr>
              <p:cNvPr id="54" name="TextBox 53"/>
              <p:cNvSpPr txBox="1">
                <a:spLocks noRot="1" noChangeAspect="1" noMove="1" noResize="1" noEditPoints="1" noAdjustHandles="1" noChangeArrowheads="1" noChangeShapeType="1" noTextEdit="1"/>
              </p:cNvSpPr>
              <p:nvPr/>
            </p:nvSpPr>
            <p:spPr>
              <a:xfrm>
                <a:off x="6477238" y="2830165"/>
                <a:ext cx="471026" cy="461665"/>
              </a:xfrm>
              <a:prstGeom prst="rect">
                <a:avLst/>
              </a:prstGeom>
              <a:blipFill rotWithShape="1">
                <a:blip r:embed="rId6"/>
                <a:stretch>
                  <a:fillRect l="-1299" t="-10526" r="-25974" b="-2894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0" name="TextBox 69"/>
              <p:cNvSpPr txBox="1"/>
              <p:nvPr/>
            </p:nvSpPr>
            <p:spPr>
              <a:xfrm>
                <a:off x="6089984" y="525908"/>
                <a:ext cx="1245533" cy="8136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𝐸</m:t>
                      </m:r>
                      <m:r>
                        <a:rPr lang="en-US" sz="2400" b="0" i="1" smtClean="0">
                          <a:latin typeface="Cambria Math"/>
                        </a:rPr>
                        <m:t>=</m:t>
                      </m:r>
                      <m:f>
                        <m:fPr>
                          <m:ctrlPr>
                            <a:rPr lang="en-US" sz="2400" b="0" i="1" smtClean="0">
                              <a:latin typeface="Cambria Math"/>
                            </a:rPr>
                          </m:ctrlPr>
                        </m:fPr>
                        <m:num>
                          <m:r>
                            <a:rPr lang="en-US" sz="2400" b="0" i="1" smtClean="0">
                              <a:latin typeface="Cambria Math"/>
                            </a:rPr>
                            <m:t>𝑘𝑄</m:t>
                          </m:r>
                        </m:num>
                        <m:den>
                          <m:sSup>
                            <m:sSupPr>
                              <m:ctrlPr>
                                <a:rPr lang="en-US" sz="2400" b="0" i="1" smtClean="0">
                                  <a:latin typeface="Cambria Math"/>
                                </a:rPr>
                              </m:ctrlPr>
                            </m:sSupPr>
                            <m:e>
                              <m:r>
                                <a:rPr lang="en-US" sz="2400" b="0" i="1" smtClean="0">
                                  <a:latin typeface="Cambria Math"/>
                                </a:rPr>
                                <m:t>𝑟</m:t>
                              </m:r>
                            </m:e>
                            <m:sup>
                              <m:r>
                                <a:rPr lang="en-US" sz="2400" b="0" i="1" smtClean="0">
                                  <a:latin typeface="Cambria Math"/>
                                </a:rPr>
                                <m:t>2</m:t>
                              </m:r>
                            </m:sup>
                          </m:sSup>
                        </m:den>
                      </m:f>
                    </m:oMath>
                  </m:oMathPara>
                </a14:m>
                <a:endParaRPr lang="ru-RU" sz="2400" dirty="0"/>
              </a:p>
            </p:txBody>
          </p:sp>
        </mc:Choice>
        <mc:Fallback xmlns="">
          <p:sp>
            <p:nvSpPr>
              <p:cNvPr id="70" name="TextBox 69"/>
              <p:cNvSpPr txBox="1">
                <a:spLocks noRot="1" noChangeAspect="1" noMove="1" noResize="1" noEditPoints="1" noAdjustHandles="1" noChangeArrowheads="1" noChangeShapeType="1" noTextEdit="1"/>
              </p:cNvSpPr>
              <p:nvPr/>
            </p:nvSpPr>
            <p:spPr>
              <a:xfrm>
                <a:off x="6089984" y="525908"/>
                <a:ext cx="1245533" cy="813621"/>
              </a:xfrm>
              <a:prstGeom prst="rect">
                <a:avLst/>
              </a:prstGeom>
              <a:blipFill rotWithShape="1">
                <a:blip r:embed="rId7"/>
                <a:stretch>
                  <a:fillRect r="-10294"/>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6198700" y="3334221"/>
                <a:ext cx="102810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𝐸</m:t>
                      </m:r>
                      <m:r>
                        <a:rPr lang="en-US" sz="2400" b="0" i="1" smtClean="0">
                          <a:latin typeface="Cambria Math"/>
                        </a:rPr>
                        <m:t>=0</m:t>
                      </m:r>
                    </m:oMath>
                  </m:oMathPara>
                </a14:m>
                <a:endParaRPr lang="ru-RU" sz="2400" dirty="0"/>
              </a:p>
            </p:txBody>
          </p:sp>
        </mc:Choice>
        <mc:Fallback xmlns="">
          <p:sp>
            <p:nvSpPr>
              <p:cNvPr id="73" name="TextBox 72"/>
              <p:cNvSpPr txBox="1">
                <a:spLocks noRot="1" noChangeAspect="1" noMove="1" noResize="1" noEditPoints="1" noAdjustHandles="1" noChangeArrowheads="1" noChangeShapeType="1" noTextEdit="1"/>
              </p:cNvSpPr>
              <p:nvPr/>
            </p:nvSpPr>
            <p:spPr>
              <a:xfrm>
                <a:off x="6198700" y="3334221"/>
                <a:ext cx="1028102" cy="461665"/>
              </a:xfrm>
              <a:prstGeom prst="rect">
                <a:avLst/>
              </a:prstGeom>
              <a:blipFill rotWithShape="1">
                <a:blip r:embed="rId8"/>
                <a:stretch>
                  <a:fillRect t="-10526" r="-11905" b="-28947"/>
                </a:stretch>
              </a:blipFill>
            </p:spPr>
            <p:txBody>
              <a:bodyPr/>
              <a:lstStyle/>
              <a:p>
                <a:r>
                  <a:rPr lang="ru-RU">
                    <a:noFill/>
                  </a:rPr>
                  <a:t> </a:t>
                </a:r>
              </a:p>
            </p:txBody>
          </p:sp>
        </mc:Fallback>
      </mc:AlternateContent>
    </p:spTree>
    <p:extLst>
      <p:ext uri="{BB962C8B-B14F-4D97-AF65-F5344CB8AC3E}">
        <p14:creationId xmlns:p14="http://schemas.microsoft.com/office/powerpoint/2010/main" val="39009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fade">
                                      <p:cBhvr>
                                        <p:cTn id="18" dur="500"/>
                                        <p:tgtEl>
                                          <p:spTgt spid="5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fade">
                                      <p:cBhvr>
                                        <p:cTn id="23" dur="500"/>
                                        <p:tgtEl>
                                          <p:spTgt spid="67"/>
                                        </p:tgtEl>
                                      </p:cBhvr>
                                    </p:animEffect>
                                  </p:childTnLst>
                                </p:cTn>
                              </p:par>
                              <p:par>
                                <p:cTn id="24" presetID="10" presetClass="entr" presetSubtype="0" fill="hold" nodeType="withEffect">
                                  <p:stCondLst>
                                    <p:cond delay="0"/>
                                  </p:stCondLst>
                                  <p:childTnLst>
                                    <p:set>
                                      <p:cBhvr>
                                        <p:cTn id="25" dur="1" fill="hold">
                                          <p:stCondLst>
                                            <p:cond delay="0"/>
                                          </p:stCondLst>
                                        </p:cTn>
                                        <p:tgtEl>
                                          <p:spTgt spid="68"/>
                                        </p:tgtEl>
                                        <p:attrNameLst>
                                          <p:attrName>style.visibility</p:attrName>
                                        </p:attrNameLst>
                                      </p:cBhvr>
                                      <p:to>
                                        <p:strVal val="visible"/>
                                      </p:to>
                                    </p:set>
                                    <p:animEffect transition="in" filter="fade">
                                      <p:cBhvr>
                                        <p:cTn id="26" dur="500"/>
                                        <p:tgtEl>
                                          <p:spTgt spid="68"/>
                                        </p:tgtEl>
                                      </p:cBhvr>
                                    </p:animEffect>
                                  </p:childTnLst>
                                </p:cTn>
                              </p:par>
                              <p:par>
                                <p:cTn id="27" presetID="10" presetClass="entr" presetSubtype="0" fill="hold" nodeType="with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500"/>
                                        <p:tgtEl>
                                          <p:spTgt spid="66"/>
                                        </p:tgtEl>
                                      </p:cBhvr>
                                    </p:animEffect>
                                  </p:childTnLst>
                                </p:cTn>
                              </p:par>
                              <p:par>
                                <p:cTn id="30" presetID="10" presetClass="entr" presetSubtype="0" fill="hold" nodeType="withEffect">
                                  <p:stCondLst>
                                    <p:cond delay="0"/>
                                  </p:stCondLst>
                                  <p:childTnLst>
                                    <p:set>
                                      <p:cBhvr>
                                        <p:cTn id="31" dur="1" fill="hold">
                                          <p:stCondLst>
                                            <p:cond delay="0"/>
                                          </p:stCondLst>
                                        </p:cTn>
                                        <p:tgtEl>
                                          <p:spTgt spid="69"/>
                                        </p:tgtEl>
                                        <p:attrNameLst>
                                          <p:attrName>style.visibility</p:attrName>
                                        </p:attrNameLst>
                                      </p:cBhvr>
                                      <p:to>
                                        <p:strVal val="visible"/>
                                      </p:to>
                                    </p:set>
                                    <p:animEffect transition="in" filter="fade">
                                      <p:cBhvr>
                                        <p:cTn id="32" dur="500"/>
                                        <p:tgtEl>
                                          <p:spTgt spid="6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fade">
                                      <p:cBhvr>
                                        <p:cTn id="37" dur="500"/>
                                        <p:tgtEl>
                                          <p:spTgt spid="7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3"/>
                                        </p:tgtEl>
                                        <p:attrNameLst>
                                          <p:attrName>style.visibility</p:attrName>
                                        </p:attrNameLst>
                                      </p:cBhvr>
                                      <p:to>
                                        <p:strVal val="visible"/>
                                      </p:to>
                                    </p:set>
                                    <p:animEffect transition="in" filter="fade">
                                      <p:cBhvr>
                                        <p:cTn id="42"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2" grpId="0"/>
      <p:bldP spid="54" grpId="0"/>
      <p:bldP spid="70" grpId="0"/>
      <p:bldP spid="7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 name="Группа 132"/>
          <p:cNvGrpSpPr/>
          <p:nvPr/>
        </p:nvGrpSpPr>
        <p:grpSpPr>
          <a:xfrm>
            <a:off x="6691345" y="4796378"/>
            <a:ext cx="2455100" cy="347122"/>
            <a:chOff x="6691345" y="4796378"/>
            <a:chExt cx="2455100" cy="347122"/>
          </a:xfrm>
        </p:grpSpPr>
        <p:sp>
          <p:nvSpPr>
            <p:cNvPr id="134"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5" name="Picture 4" descr="E:\РАБОЧИЕ ПРОЕКТЫ\FREE-LANCE\2013\октябрь\Логотип_варианты_цвета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 name="Группа 1"/>
          <p:cNvGrpSpPr/>
          <p:nvPr/>
        </p:nvGrpSpPr>
        <p:grpSpPr>
          <a:xfrm>
            <a:off x="683568" y="497864"/>
            <a:ext cx="2376264" cy="2376264"/>
            <a:chOff x="5074579" y="1275606"/>
            <a:chExt cx="3240360" cy="3240360"/>
          </a:xfrm>
        </p:grpSpPr>
        <p:cxnSp>
          <p:nvCxnSpPr>
            <p:cNvPr id="66" name="Прямая со стрелкой 65"/>
            <p:cNvCxnSpPr/>
            <p:nvPr/>
          </p:nvCxnSpPr>
          <p:spPr>
            <a:xfrm>
              <a:off x="6694759" y="1275606"/>
              <a:ext cx="0" cy="324036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67" name="Прямая со стрелкой 66"/>
            <p:cNvCxnSpPr/>
            <p:nvPr/>
          </p:nvCxnSpPr>
          <p:spPr>
            <a:xfrm flipH="1">
              <a:off x="5074579" y="2895786"/>
              <a:ext cx="324036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68" name="Прямая со стрелкой 67"/>
            <p:cNvCxnSpPr/>
            <p:nvPr/>
          </p:nvCxnSpPr>
          <p:spPr>
            <a:xfrm flipH="1">
              <a:off x="5549119" y="1750146"/>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69" name="Прямая со стрелкой 68"/>
            <p:cNvCxnSpPr/>
            <p:nvPr/>
          </p:nvCxnSpPr>
          <p:spPr>
            <a:xfrm flipH="1" flipV="1">
              <a:off x="5549119" y="1750146"/>
              <a:ext cx="2291280" cy="229128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
          <p:nvSpPr>
            <p:cNvPr id="15" name="Овал 14"/>
            <p:cNvSpPr/>
            <p:nvPr/>
          </p:nvSpPr>
          <p:spPr>
            <a:xfrm>
              <a:off x="5657666" y="1835229"/>
              <a:ext cx="2110169" cy="2110169"/>
            </a:xfrm>
            <a:prstGeom prst="ellipse">
              <a:avLst/>
            </a:prstGeom>
            <a:solidFill>
              <a:schemeClr val="bg1"/>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 name="Прямая соединительная линия 2"/>
            <p:cNvCxnSpPr>
              <a:endCxn id="15" idx="7"/>
            </p:cNvCxnSpPr>
            <p:nvPr/>
          </p:nvCxnSpPr>
          <p:spPr>
            <a:xfrm flipV="1">
              <a:off x="6694759" y="2144256"/>
              <a:ext cx="764049" cy="751530"/>
            </a:xfrm>
            <a:prstGeom prst="line">
              <a:avLst/>
            </a:prstGeom>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6645663" y="2041585"/>
                  <a:ext cx="45820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𝑅</m:t>
                        </m:r>
                      </m:oMath>
                    </m:oMathPara>
                  </a14:m>
                  <a:endParaRPr lang="ru-RU"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6645663" y="2041585"/>
                  <a:ext cx="458202" cy="461665"/>
                </a:xfrm>
                <a:prstGeom prst="rect">
                  <a:avLst/>
                </a:prstGeom>
                <a:blipFill rotWithShape="1">
                  <a:blip r:embed="rId3"/>
                  <a:stretch>
                    <a:fillRect l="-3636" t="-14545" r="-63636" b="-78182"/>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6469215" y="2856426"/>
                  <a:ext cx="471026"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𝑄</m:t>
                        </m:r>
                      </m:oMath>
                    </m:oMathPara>
                  </a14:m>
                  <a:endParaRPr lang="ru-RU" sz="2400" dirty="0"/>
                </a:p>
              </p:txBody>
            </p:sp>
          </mc:Choice>
          <mc:Fallback xmlns="">
            <p:sp>
              <p:nvSpPr>
                <p:cNvPr id="54" name="TextBox 53"/>
                <p:cNvSpPr txBox="1">
                  <a:spLocks noRot="1" noChangeAspect="1" noMove="1" noResize="1" noEditPoints="1" noAdjustHandles="1" noChangeArrowheads="1" noChangeShapeType="1" noTextEdit="1"/>
                </p:cNvSpPr>
                <p:nvPr/>
              </p:nvSpPr>
              <p:spPr>
                <a:xfrm>
                  <a:off x="6469215" y="2856426"/>
                  <a:ext cx="471026" cy="461665"/>
                </a:xfrm>
                <a:prstGeom prst="rect">
                  <a:avLst/>
                </a:prstGeom>
                <a:blipFill rotWithShape="1">
                  <a:blip r:embed="rId4"/>
                  <a:stretch>
                    <a:fillRect l="-12281" t="-14545" r="-59649" b="-78182"/>
                  </a:stretch>
                </a:blipFill>
              </p:spPr>
              <p:txBody>
                <a:bodyPr/>
                <a:lstStyle/>
                <a:p>
                  <a:r>
                    <a:rPr lang="ru-RU">
                      <a:noFill/>
                    </a:rPr>
                    <a:t> </a:t>
                  </a:r>
                </a:p>
              </p:txBody>
            </p:sp>
          </mc:Fallback>
        </mc:AlternateContent>
      </p:grpSp>
      <p:cxnSp>
        <p:nvCxnSpPr>
          <p:cNvPr id="5" name="Прямая соединительная линия 4"/>
          <p:cNvCxnSpPr/>
          <p:nvPr/>
        </p:nvCxnSpPr>
        <p:spPr>
          <a:xfrm flipV="1">
            <a:off x="1884893" y="1160454"/>
            <a:ext cx="2116925" cy="525542"/>
          </a:xfrm>
          <a:prstGeom prst="line">
            <a:avLst/>
          </a:prstGeom>
        </p:spPr>
        <p:style>
          <a:lnRef idx="3">
            <a:schemeClr val="dk1"/>
          </a:lnRef>
          <a:fillRef idx="0">
            <a:schemeClr val="dk1"/>
          </a:fillRef>
          <a:effectRef idx="2">
            <a:schemeClr val="dk1"/>
          </a:effectRef>
          <a:fontRef idx="minor">
            <a:schemeClr val="tx1"/>
          </a:fontRef>
        </p:style>
      </p:cxnSp>
      <p:sp>
        <p:nvSpPr>
          <p:cNvPr id="6" name="Овал 5"/>
          <p:cNvSpPr/>
          <p:nvPr/>
        </p:nvSpPr>
        <p:spPr>
          <a:xfrm>
            <a:off x="3987034" y="1124168"/>
            <a:ext cx="72572" cy="7257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32" name="TextBox 31"/>
              <p:cNvSpPr txBox="1"/>
              <p:nvPr/>
            </p:nvSpPr>
            <p:spPr>
              <a:xfrm>
                <a:off x="2943355" y="973334"/>
                <a:ext cx="40620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𝑟</m:t>
                      </m:r>
                    </m:oMath>
                  </m:oMathPara>
                </a14:m>
                <a:endParaRPr lang="ru-RU" sz="2400" dirty="0"/>
              </a:p>
            </p:txBody>
          </p:sp>
        </mc:Choice>
        <mc:Fallback xmlns="">
          <p:sp>
            <p:nvSpPr>
              <p:cNvPr id="32" name="TextBox 31"/>
              <p:cNvSpPr txBox="1">
                <a:spLocks noRot="1" noChangeAspect="1" noMove="1" noResize="1" noEditPoints="1" noAdjustHandles="1" noChangeArrowheads="1" noChangeShapeType="1" noTextEdit="1"/>
              </p:cNvSpPr>
              <p:nvPr/>
            </p:nvSpPr>
            <p:spPr>
              <a:xfrm>
                <a:off x="2943355" y="973334"/>
                <a:ext cx="406201" cy="461665"/>
              </a:xfrm>
              <a:prstGeom prst="rect">
                <a:avLst/>
              </a:prstGeom>
              <a:blipFill rotWithShape="1">
                <a:blip r:embed="rId5"/>
                <a:stretch>
                  <a:fillRect t="-10667" r="-31818" b="-3066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649843" y="3343275"/>
                <a:ext cx="2699713" cy="113832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𝐸</m:t>
                      </m:r>
                      <m:d>
                        <m:dPr>
                          <m:ctrlPr>
                            <a:rPr lang="en-US" sz="2400" b="0" i="1" smtClean="0">
                              <a:latin typeface="Cambria Math"/>
                            </a:rPr>
                          </m:ctrlPr>
                        </m:dPr>
                        <m:e>
                          <m:r>
                            <a:rPr lang="en-US" sz="2400" b="0" i="1" smtClean="0">
                              <a:latin typeface="Cambria Math"/>
                            </a:rPr>
                            <m:t>𝑟</m:t>
                          </m:r>
                        </m:e>
                      </m:d>
                      <m:r>
                        <a:rPr lang="en-US" sz="2400" b="0" i="1" smtClean="0">
                          <a:latin typeface="Cambria Math"/>
                        </a:rPr>
                        <m:t>=</m:t>
                      </m:r>
                      <m:d>
                        <m:dPr>
                          <m:begChr m:val="{"/>
                          <m:endChr m:val=""/>
                          <m:ctrlPr>
                            <a:rPr lang="en-US" sz="2400" b="0" i="1" smtClean="0">
                              <a:latin typeface="Cambria Math"/>
                            </a:rPr>
                          </m:ctrlPr>
                        </m:dPr>
                        <m:e>
                          <m:eqArr>
                            <m:eqArrPr>
                              <m:ctrlPr>
                                <a:rPr lang="en-US" sz="2400" b="0" i="1" smtClean="0">
                                  <a:latin typeface="Cambria Math"/>
                                </a:rPr>
                              </m:ctrlPr>
                            </m:eqArrPr>
                            <m:e>
                              <m:f>
                                <m:fPr>
                                  <m:ctrlPr>
                                    <a:rPr lang="en-US" sz="2400" b="0" i="1" smtClean="0">
                                      <a:latin typeface="Cambria Math"/>
                                    </a:rPr>
                                  </m:ctrlPr>
                                </m:fPr>
                                <m:num>
                                  <m:r>
                                    <a:rPr lang="en-US" sz="2400" b="0" i="1" smtClean="0">
                                      <a:latin typeface="Cambria Math"/>
                                    </a:rPr>
                                    <m:t>𝑘𝑄</m:t>
                                  </m:r>
                                </m:num>
                                <m:den>
                                  <m:sSup>
                                    <m:sSupPr>
                                      <m:ctrlPr>
                                        <a:rPr lang="en-US" sz="2400" b="0" i="1" smtClean="0">
                                          <a:latin typeface="Cambria Math"/>
                                        </a:rPr>
                                      </m:ctrlPr>
                                    </m:sSupPr>
                                    <m:e>
                                      <m:r>
                                        <a:rPr lang="en-US" sz="2400" b="0" i="1" smtClean="0">
                                          <a:latin typeface="Cambria Math"/>
                                        </a:rPr>
                                        <m:t>𝑟</m:t>
                                      </m:r>
                                    </m:e>
                                    <m:sup>
                                      <m:r>
                                        <a:rPr lang="en-US" sz="2400" b="0" i="1" smtClean="0">
                                          <a:latin typeface="Cambria Math"/>
                                        </a:rPr>
                                        <m:t>2</m:t>
                                      </m:r>
                                    </m:sup>
                                  </m:sSup>
                                </m:den>
                              </m:f>
                              <m:r>
                                <a:rPr lang="en-US" sz="2400" b="0" i="1" smtClean="0">
                                  <a:latin typeface="Cambria Math"/>
                                </a:rPr>
                                <m:t>, </m:t>
                              </m:r>
                              <m:r>
                                <a:rPr lang="en-US" sz="2400" b="0" i="1" smtClean="0">
                                  <a:latin typeface="Cambria Math"/>
                                </a:rPr>
                                <m:t>𝑟</m:t>
                              </m:r>
                              <m:r>
                                <a:rPr lang="en-US" sz="2400" b="0" i="1" smtClean="0">
                                  <a:latin typeface="Cambria Math"/>
                                  <a:ea typeface="Cambria Math"/>
                                </a:rPr>
                                <m:t>≥</m:t>
                              </m:r>
                              <m:r>
                                <a:rPr lang="en-US" sz="2400" b="0" i="1" smtClean="0">
                                  <a:latin typeface="Cambria Math"/>
                                </a:rPr>
                                <m:t>𝑅</m:t>
                              </m:r>
                            </m:e>
                            <m:e>
                              <m:r>
                                <a:rPr lang="en-US" sz="2400" b="0" i="1" smtClean="0">
                                  <a:latin typeface="Cambria Math"/>
                                </a:rPr>
                                <m:t>0, </m:t>
                              </m:r>
                              <m:r>
                                <a:rPr lang="en-US" sz="2400" b="0" i="1" smtClean="0">
                                  <a:latin typeface="Cambria Math"/>
                                </a:rPr>
                                <m:t>𝑟</m:t>
                              </m:r>
                              <m:r>
                                <a:rPr lang="en-US" sz="2400" b="0" i="1" smtClean="0">
                                  <a:latin typeface="Cambria Math"/>
                                </a:rPr>
                                <m:t>&lt;</m:t>
                              </m:r>
                              <m:r>
                                <a:rPr lang="en-US" sz="2400" b="0" i="1" smtClean="0">
                                  <a:latin typeface="Cambria Math"/>
                                </a:rPr>
                                <m:t>𝑅</m:t>
                              </m:r>
                            </m:e>
                          </m:eqArr>
                        </m:e>
                      </m:d>
                    </m:oMath>
                  </m:oMathPara>
                </a14:m>
                <a:endParaRPr lang="ru-RU" sz="2400" dirty="0"/>
              </a:p>
            </p:txBody>
          </p:sp>
        </mc:Choice>
        <mc:Fallback xmlns="">
          <p:sp>
            <p:nvSpPr>
              <p:cNvPr id="7" name="TextBox 6"/>
              <p:cNvSpPr txBox="1">
                <a:spLocks noRot="1" noChangeAspect="1" noMove="1" noResize="1" noEditPoints="1" noAdjustHandles="1" noChangeArrowheads="1" noChangeShapeType="1" noTextEdit="1"/>
              </p:cNvSpPr>
              <p:nvPr/>
            </p:nvSpPr>
            <p:spPr>
              <a:xfrm>
                <a:off x="649843" y="3343275"/>
                <a:ext cx="2699713" cy="1138325"/>
              </a:xfrm>
              <a:prstGeom prst="rect">
                <a:avLst/>
              </a:prstGeom>
              <a:blipFill rotWithShape="1">
                <a:blip r:embed="rId6"/>
                <a:stretch>
                  <a:fillRect r="-4299"/>
                </a:stretch>
              </a:blipFill>
            </p:spPr>
            <p:txBody>
              <a:bodyPr/>
              <a:lstStyle/>
              <a:p>
                <a:r>
                  <a:rPr lang="ru-RU">
                    <a:noFill/>
                  </a:rPr>
                  <a:t> </a:t>
                </a:r>
              </a:p>
            </p:txBody>
          </p:sp>
        </mc:Fallback>
      </mc:AlternateContent>
      <p:grpSp>
        <p:nvGrpSpPr>
          <p:cNvPr id="8" name="Группа 7"/>
          <p:cNvGrpSpPr/>
          <p:nvPr/>
        </p:nvGrpSpPr>
        <p:grpSpPr>
          <a:xfrm>
            <a:off x="5402371" y="499799"/>
            <a:ext cx="3409763" cy="4195384"/>
            <a:chOff x="5402371" y="499799"/>
            <a:chExt cx="3409763" cy="4195384"/>
          </a:xfrm>
        </p:grpSpPr>
        <p:cxnSp>
          <p:nvCxnSpPr>
            <p:cNvPr id="35" name="Прямая со стрелкой 34"/>
            <p:cNvCxnSpPr/>
            <p:nvPr/>
          </p:nvCxnSpPr>
          <p:spPr>
            <a:xfrm>
              <a:off x="6624228" y="499799"/>
              <a:ext cx="0" cy="2376264"/>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36" name="Прямая со стрелкой 35"/>
            <p:cNvCxnSpPr/>
            <p:nvPr/>
          </p:nvCxnSpPr>
          <p:spPr>
            <a:xfrm flipH="1">
              <a:off x="5436096" y="1687931"/>
              <a:ext cx="2376264"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37" name="Прямая со стрелкой 36"/>
            <p:cNvCxnSpPr/>
            <p:nvPr/>
          </p:nvCxnSpPr>
          <p:spPr>
            <a:xfrm flipH="1">
              <a:off x="5784092" y="847795"/>
              <a:ext cx="1680272" cy="168027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cxnSp>
          <p:nvCxnSpPr>
            <p:cNvPr id="38" name="Прямая со стрелкой 37"/>
            <p:cNvCxnSpPr/>
            <p:nvPr/>
          </p:nvCxnSpPr>
          <p:spPr>
            <a:xfrm flipH="1" flipV="1">
              <a:off x="5784092" y="847795"/>
              <a:ext cx="1680272" cy="1680272"/>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
          <p:nvSpPr>
            <p:cNvPr id="39" name="Овал 38"/>
            <p:cNvSpPr/>
            <p:nvPr/>
          </p:nvSpPr>
          <p:spPr>
            <a:xfrm>
              <a:off x="5863693" y="910189"/>
              <a:ext cx="1547457" cy="1547457"/>
            </a:xfrm>
            <a:prstGeom prst="ellipse">
              <a:avLst/>
            </a:prstGeom>
            <a:ln/>
            <a:scene3d>
              <a:camera prst="orthographicFront">
                <a:rot lat="0" lon="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cxnSp>
          <p:nvCxnSpPr>
            <p:cNvPr id="40" name="Прямая соединительная линия 39"/>
            <p:cNvCxnSpPr>
              <a:endCxn id="39" idx="7"/>
            </p:cNvCxnSpPr>
            <p:nvPr/>
          </p:nvCxnSpPr>
          <p:spPr>
            <a:xfrm flipV="1">
              <a:off x="6624228" y="1136809"/>
              <a:ext cx="560303" cy="551122"/>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41" name="TextBox 40"/>
                <p:cNvSpPr txBox="1"/>
                <p:nvPr/>
              </p:nvSpPr>
              <p:spPr>
                <a:xfrm>
                  <a:off x="6516216" y="1061517"/>
                  <a:ext cx="45820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𝑅</m:t>
                        </m:r>
                      </m:oMath>
                    </m:oMathPara>
                  </a14:m>
                  <a:endParaRPr lang="ru-RU" sz="2400" dirty="0">
                    <a:solidFill>
                      <a:schemeClr val="bg1"/>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6516216" y="1061517"/>
                  <a:ext cx="458202" cy="461665"/>
                </a:xfrm>
                <a:prstGeom prst="rect">
                  <a:avLst/>
                </a:prstGeom>
                <a:blipFill rotWithShape="1">
                  <a:blip r:embed="rId7"/>
                  <a:stretch>
                    <a:fillRect t="-10526" r="-26667" b="-2894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6458829" y="1657132"/>
                  <a:ext cx="471026"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𝑄</m:t>
                        </m:r>
                      </m:oMath>
                    </m:oMathPara>
                  </a14:m>
                  <a:endParaRPr lang="ru-RU" sz="2400" dirty="0">
                    <a:solidFill>
                      <a:schemeClr val="bg1"/>
                    </a:solidFill>
                  </a:endParaRPr>
                </a:p>
              </p:txBody>
            </p:sp>
          </mc:Choice>
          <mc:Fallback xmlns="">
            <p:sp>
              <p:nvSpPr>
                <p:cNvPr id="42" name="TextBox 41"/>
                <p:cNvSpPr txBox="1">
                  <a:spLocks noRot="1" noChangeAspect="1" noMove="1" noResize="1" noEditPoints="1" noAdjustHandles="1" noChangeArrowheads="1" noChangeShapeType="1" noTextEdit="1"/>
                </p:cNvSpPr>
                <p:nvPr/>
              </p:nvSpPr>
              <p:spPr>
                <a:xfrm>
                  <a:off x="6458829" y="1657132"/>
                  <a:ext cx="471026" cy="461665"/>
                </a:xfrm>
                <a:prstGeom prst="rect">
                  <a:avLst/>
                </a:prstGeom>
                <a:blipFill rotWithShape="1">
                  <a:blip r:embed="rId8"/>
                  <a:stretch>
                    <a:fillRect l="-1299" t="-10526" r="-25974" b="-28947"/>
                  </a:stretch>
                </a:blipFill>
              </p:spPr>
              <p:txBody>
                <a:bodyPr/>
                <a:lstStyle/>
                <a:p>
                  <a:r>
                    <a:rPr lang="ru-RU">
                      <a:noFill/>
                    </a:rPr>
                    <a:t> </a:t>
                  </a:r>
                </a:p>
              </p:txBody>
            </p:sp>
          </mc:Fallback>
        </mc:AlternateContent>
        <p:cxnSp>
          <p:nvCxnSpPr>
            <p:cNvPr id="43" name="Прямая соединительная линия 42"/>
            <p:cNvCxnSpPr/>
            <p:nvPr/>
          </p:nvCxnSpPr>
          <p:spPr>
            <a:xfrm flipV="1">
              <a:off x="6637421" y="1162389"/>
              <a:ext cx="2116925" cy="525542"/>
            </a:xfrm>
            <a:prstGeom prst="line">
              <a:avLst/>
            </a:prstGeom>
          </p:spPr>
          <p:style>
            <a:lnRef idx="3">
              <a:schemeClr val="dk1"/>
            </a:lnRef>
            <a:fillRef idx="0">
              <a:schemeClr val="dk1"/>
            </a:fillRef>
            <a:effectRef idx="2">
              <a:schemeClr val="dk1"/>
            </a:effectRef>
            <a:fontRef idx="minor">
              <a:schemeClr val="tx1"/>
            </a:fontRef>
          </p:style>
        </p:cxnSp>
        <p:sp>
          <p:nvSpPr>
            <p:cNvPr id="44" name="Овал 43"/>
            <p:cNvSpPr/>
            <p:nvPr/>
          </p:nvSpPr>
          <p:spPr>
            <a:xfrm>
              <a:off x="8739562" y="1126103"/>
              <a:ext cx="72572" cy="7257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45" name="TextBox 44"/>
                <p:cNvSpPr txBox="1"/>
                <p:nvPr/>
              </p:nvSpPr>
              <p:spPr>
                <a:xfrm>
                  <a:off x="7695883" y="975269"/>
                  <a:ext cx="40620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𝑟</m:t>
                        </m:r>
                      </m:oMath>
                    </m:oMathPara>
                  </a14:m>
                  <a:endParaRPr lang="ru-RU" sz="2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7695883" y="975269"/>
                  <a:ext cx="406201" cy="461665"/>
                </a:xfrm>
                <a:prstGeom prst="rect">
                  <a:avLst/>
                </a:prstGeom>
                <a:blipFill rotWithShape="1">
                  <a:blip r:embed="rId9"/>
                  <a:stretch>
                    <a:fillRect t="-10526" r="-31343" b="-2894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5402371" y="3129690"/>
                  <a:ext cx="2931956" cy="15654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𝐸</m:t>
                        </m:r>
                        <m:d>
                          <m:dPr>
                            <m:ctrlPr>
                              <a:rPr lang="en-US" sz="2400" b="0" i="1" smtClean="0">
                                <a:latin typeface="Cambria Math"/>
                              </a:rPr>
                            </m:ctrlPr>
                          </m:dPr>
                          <m:e>
                            <m:r>
                              <a:rPr lang="en-US" sz="2400" b="0" i="1" smtClean="0">
                                <a:latin typeface="Cambria Math"/>
                              </a:rPr>
                              <m:t>𝑟</m:t>
                            </m:r>
                          </m:e>
                        </m:d>
                        <m:r>
                          <a:rPr lang="en-US" sz="2400" b="0" i="1" smtClean="0">
                            <a:latin typeface="Cambria Math"/>
                          </a:rPr>
                          <m:t>=</m:t>
                        </m:r>
                        <m:d>
                          <m:dPr>
                            <m:begChr m:val="{"/>
                            <m:endChr m:val=""/>
                            <m:ctrlPr>
                              <a:rPr lang="en-US" sz="2400" b="0" i="1" smtClean="0">
                                <a:latin typeface="Cambria Math"/>
                              </a:rPr>
                            </m:ctrlPr>
                          </m:dPr>
                          <m:e>
                            <m:eqArr>
                              <m:eqArrPr>
                                <m:ctrlPr>
                                  <a:rPr lang="en-US" sz="2400" b="0" i="1" smtClean="0">
                                    <a:latin typeface="Cambria Math"/>
                                  </a:rPr>
                                </m:ctrlPr>
                              </m:eqArrPr>
                              <m:e>
                                <m:f>
                                  <m:fPr>
                                    <m:ctrlPr>
                                      <a:rPr lang="en-US" sz="2400" b="0" i="1" smtClean="0">
                                        <a:latin typeface="Cambria Math"/>
                                      </a:rPr>
                                    </m:ctrlPr>
                                  </m:fPr>
                                  <m:num>
                                    <m:r>
                                      <a:rPr lang="en-US" sz="2400" b="0" i="1" smtClean="0">
                                        <a:latin typeface="Cambria Math"/>
                                      </a:rPr>
                                      <m:t>𝑘𝑄</m:t>
                                    </m:r>
                                  </m:num>
                                  <m:den>
                                    <m:sSup>
                                      <m:sSupPr>
                                        <m:ctrlPr>
                                          <a:rPr lang="en-US" sz="2400" b="0" i="1" smtClean="0">
                                            <a:latin typeface="Cambria Math"/>
                                          </a:rPr>
                                        </m:ctrlPr>
                                      </m:sSupPr>
                                      <m:e>
                                        <m:r>
                                          <a:rPr lang="en-US" sz="2400" b="0" i="1" smtClean="0">
                                            <a:latin typeface="Cambria Math"/>
                                          </a:rPr>
                                          <m:t>𝑟</m:t>
                                        </m:r>
                                      </m:e>
                                      <m:sup>
                                        <m:r>
                                          <a:rPr lang="en-US" sz="2400" b="0" i="1" smtClean="0">
                                            <a:latin typeface="Cambria Math"/>
                                          </a:rPr>
                                          <m:t>2</m:t>
                                        </m:r>
                                      </m:sup>
                                    </m:sSup>
                                  </m:den>
                                </m:f>
                                <m:r>
                                  <a:rPr lang="en-US" sz="2400" b="0" i="1" smtClean="0">
                                    <a:latin typeface="Cambria Math"/>
                                  </a:rPr>
                                  <m:t>, </m:t>
                                </m:r>
                                <m:r>
                                  <a:rPr lang="en-US" sz="2400" b="0" i="1" smtClean="0">
                                    <a:latin typeface="Cambria Math"/>
                                  </a:rPr>
                                  <m:t>𝑟</m:t>
                                </m:r>
                                <m:r>
                                  <a:rPr lang="en-US" sz="2400" b="0" i="1" smtClean="0">
                                    <a:latin typeface="Cambria Math"/>
                                    <a:ea typeface="Cambria Math"/>
                                  </a:rPr>
                                  <m:t>≥</m:t>
                                </m:r>
                                <m:r>
                                  <a:rPr lang="en-US" sz="2400" b="0" i="1" smtClean="0">
                                    <a:latin typeface="Cambria Math"/>
                                  </a:rPr>
                                  <m:t>𝑅</m:t>
                                </m:r>
                              </m:e>
                              <m:e>
                                <m:f>
                                  <m:fPr>
                                    <m:ctrlPr>
                                      <a:rPr lang="en-US" sz="2400" i="1">
                                        <a:latin typeface="Cambria Math"/>
                                      </a:rPr>
                                    </m:ctrlPr>
                                  </m:fPr>
                                  <m:num>
                                    <m:r>
                                      <a:rPr lang="en-US" sz="2400" i="1">
                                        <a:latin typeface="Cambria Math"/>
                                      </a:rPr>
                                      <m:t>𝑘𝑄</m:t>
                                    </m:r>
                                    <m:r>
                                      <a:rPr lang="en-US" sz="2400" b="0" i="1" smtClean="0">
                                        <a:latin typeface="Cambria Math"/>
                                      </a:rPr>
                                      <m:t>𝑟</m:t>
                                    </m:r>
                                  </m:num>
                                  <m:den>
                                    <m:sSup>
                                      <m:sSupPr>
                                        <m:ctrlPr>
                                          <a:rPr lang="en-US" sz="2400" i="1">
                                            <a:latin typeface="Cambria Math"/>
                                          </a:rPr>
                                        </m:ctrlPr>
                                      </m:sSupPr>
                                      <m:e>
                                        <m:r>
                                          <a:rPr lang="en-US" sz="2400" b="0" i="1" smtClean="0">
                                            <a:latin typeface="Cambria Math"/>
                                          </a:rPr>
                                          <m:t>𝑅</m:t>
                                        </m:r>
                                      </m:e>
                                      <m:sup>
                                        <m:r>
                                          <a:rPr lang="en-US" sz="2400" b="0" i="1" smtClean="0">
                                            <a:latin typeface="Cambria Math"/>
                                          </a:rPr>
                                          <m:t>3</m:t>
                                        </m:r>
                                      </m:sup>
                                    </m:sSup>
                                  </m:den>
                                </m:f>
                                <m:r>
                                  <a:rPr lang="en-US" sz="2400" b="0" i="1" smtClean="0">
                                    <a:latin typeface="Cambria Math"/>
                                  </a:rPr>
                                  <m:t>, </m:t>
                                </m:r>
                                <m:r>
                                  <a:rPr lang="en-US" sz="2400" b="0" i="1" smtClean="0">
                                    <a:latin typeface="Cambria Math"/>
                                  </a:rPr>
                                  <m:t>𝑟</m:t>
                                </m:r>
                                <m:r>
                                  <a:rPr lang="en-US" sz="2400" b="0" i="1" smtClean="0">
                                    <a:latin typeface="Cambria Math"/>
                                  </a:rPr>
                                  <m:t>&lt;</m:t>
                                </m:r>
                                <m:r>
                                  <a:rPr lang="en-US" sz="2400" b="0" i="1" smtClean="0">
                                    <a:latin typeface="Cambria Math"/>
                                  </a:rPr>
                                  <m:t>𝑅</m:t>
                                </m:r>
                              </m:e>
                            </m:eqArr>
                          </m:e>
                        </m:d>
                      </m:oMath>
                    </m:oMathPara>
                  </a14:m>
                  <a:endParaRPr lang="ru-RU" sz="2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5402371" y="3129690"/>
                  <a:ext cx="2931956" cy="1565493"/>
                </a:xfrm>
                <a:prstGeom prst="rect">
                  <a:avLst/>
                </a:prstGeom>
                <a:blipFill rotWithShape="1">
                  <a:blip r:embed="rId10"/>
                  <a:stretch>
                    <a:fillRect r="-3742"/>
                  </a:stretch>
                </a:blipFill>
              </p:spPr>
              <p:txBody>
                <a:bodyPr/>
                <a:lstStyle/>
                <a:p>
                  <a:r>
                    <a:rPr lang="ru-RU">
                      <a:noFill/>
                    </a:rPr>
                    <a:t> </a:t>
                  </a:r>
                </a:p>
              </p:txBody>
            </p:sp>
          </mc:Fallback>
        </mc:AlternateContent>
      </p:grpSp>
    </p:spTree>
    <p:extLst>
      <p:ext uri="{BB962C8B-B14F-4D97-AF65-F5344CB8AC3E}">
        <p14:creationId xmlns:p14="http://schemas.microsoft.com/office/powerpoint/2010/main" val="106945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5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2"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Группа 36"/>
          <p:cNvGrpSpPr/>
          <p:nvPr/>
        </p:nvGrpSpPr>
        <p:grpSpPr>
          <a:xfrm>
            <a:off x="441583" y="-1141200"/>
            <a:ext cx="6269327" cy="6023570"/>
            <a:chOff x="441583" y="-1147564"/>
            <a:chExt cx="6269327" cy="6023570"/>
          </a:xfrm>
        </p:grpSpPr>
        <p:sp>
          <p:nvSpPr>
            <p:cNvPr id="15" name="Дуга 14"/>
            <p:cNvSpPr/>
            <p:nvPr/>
          </p:nvSpPr>
          <p:spPr>
            <a:xfrm rot="10429863">
              <a:off x="1836000" y="-1147564"/>
              <a:ext cx="4874910" cy="5489501"/>
            </a:xfrm>
            <a:prstGeom prst="arc">
              <a:avLst>
                <a:gd name="adj1" fmla="val 16858492"/>
                <a:gd name="adj2" fmla="val 0"/>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grpSp>
          <p:nvGrpSpPr>
            <p:cNvPr id="35" name="Группа 34"/>
            <p:cNvGrpSpPr/>
            <p:nvPr/>
          </p:nvGrpSpPr>
          <p:grpSpPr>
            <a:xfrm>
              <a:off x="441583" y="339502"/>
              <a:ext cx="3916769" cy="4536504"/>
              <a:chOff x="441583" y="339502"/>
              <a:chExt cx="3916769" cy="4536504"/>
            </a:xfrm>
          </p:grpSpPr>
          <p:cxnSp>
            <p:nvCxnSpPr>
              <p:cNvPr id="5" name="Прямая со стрелкой 4"/>
              <p:cNvCxnSpPr/>
              <p:nvPr/>
            </p:nvCxnSpPr>
            <p:spPr>
              <a:xfrm flipV="1">
                <a:off x="899592" y="1029965"/>
                <a:ext cx="0" cy="338437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Прямая со стрелкой 6"/>
              <p:cNvCxnSpPr/>
              <p:nvPr/>
            </p:nvCxnSpPr>
            <p:spPr>
              <a:xfrm>
                <a:off x="899592" y="4414341"/>
                <a:ext cx="3384376"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9" name="TextBox 8"/>
                  <p:cNvSpPr txBox="1"/>
                  <p:nvPr/>
                </p:nvSpPr>
                <p:spPr>
                  <a:xfrm>
                    <a:off x="441583" y="948665"/>
                    <a:ext cx="45800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𝐸</m:t>
                          </m:r>
                        </m:oMath>
                      </m:oMathPara>
                    </a14:m>
                    <a:endParaRPr lang="ru-RU" sz="2400" dirty="0"/>
                  </a:p>
                </p:txBody>
              </p:sp>
            </mc:Choice>
            <mc:Fallback xmlns="">
              <p:sp>
                <p:nvSpPr>
                  <p:cNvPr id="9" name="TextBox 8"/>
                  <p:cNvSpPr txBox="1">
                    <a:spLocks noRot="1" noChangeAspect="1" noMove="1" noResize="1" noEditPoints="1" noAdjustHandles="1" noChangeArrowheads="1" noChangeShapeType="1" noTextEdit="1"/>
                  </p:cNvSpPr>
                  <p:nvPr/>
                </p:nvSpPr>
                <p:spPr>
                  <a:xfrm>
                    <a:off x="441583" y="948665"/>
                    <a:ext cx="458009" cy="461665"/>
                  </a:xfrm>
                  <a:prstGeom prst="rect">
                    <a:avLst/>
                  </a:prstGeom>
                  <a:blipFill rotWithShape="1">
                    <a:blip r:embed="rId2"/>
                    <a:stretch>
                      <a:fillRect t="-10667" r="-26316" b="-3066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3952152" y="4414341"/>
                    <a:ext cx="40620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𝑟</m:t>
                          </m:r>
                        </m:oMath>
                      </m:oMathPara>
                    </a14:m>
                    <a:endParaRPr lang="ru-RU" sz="2400" dirty="0"/>
                  </a:p>
                </p:txBody>
              </p:sp>
            </mc:Choice>
            <mc:Fallback xmlns="">
              <p:sp>
                <p:nvSpPr>
                  <p:cNvPr id="10" name="TextBox 9"/>
                  <p:cNvSpPr txBox="1">
                    <a:spLocks noRot="1" noChangeAspect="1" noMove="1" noResize="1" noEditPoints="1" noAdjustHandles="1" noChangeArrowheads="1" noChangeShapeType="1" noTextEdit="1"/>
                  </p:cNvSpPr>
                  <p:nvPr/>
                </p:nvSpPr>
                <p:spPr>
                  <a:xfrm>
                    <a:off x="3952152" y="4414341"/>
                    <a:ext cx="406200" cy="461665"/>
                  </a:xfrm>
                  <a:prstGeom prst="rect">
                    <a:avLst/>
                  </a:prstGeom>
                  <a:blipFill rotWithShape="1">
                    <a:blip r:embed="rId3"/>
                    <a:stretch>
                      <a:fillRect t="-10526" r="-31343" b="-28947"/>
                    </a:stretch>
                  </a:blipFill>
                </p:spPr>
                <p:txBody>
                  <a:bodyPr/>
                  <a:lstStyle/>
                  <a:p>
                    <a:r>
                      <a:rPr lang="ru-RU">
                        <a:noFill/>
                      </a:rPr>
                      <a:t> </a:t>
                    </a:r>
                  </a:p>
                </p:txBody>
              </p:sp>
            </mc:Fallback>
          </mc:AlternateContent>
          <p:cxnSp>
            <p:nvCxnSpPr>
              <p:cNvPr id="12" name="Прямая соединительная линия 11"/>
              <p:cNvCxnSpPr/>
              <p:nvPr/>
            </p:nvCxnSpPr>
            <p:spPr>
              <a:xfrm flipV="1">
                <a:off x="1835696" y="1179497"/>
                <a:ext cx="0" cy="3234844"/>
              </a:xfrm>
              <a:prstGeom prst="line">
                <a:avLst/>
              </a:prstGeom>
              <a:ln>
                <a:prstDash val="sysDash"/>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1632596" y="4414340"/>
                    <a:ext cx="45820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𝑅</m:t>
                          </m:r>
                        </m:oMath>
                      </m:oMathPara>
                    </a14:m>
                    <a:endParaRPr lang="ru-RU" sz="2400" dirty="0"/>
                  </a:p>
                </p:txBody>
              </p:sp>
            </mc:Choice>
            <mc:Fallback xmlns="">
              <p:sp>
                <p:nvSpPr>
                  <p:cNvPr id="13" name="TextBox 12"/>
                  <p:cNvSpPr txBox="1">
                    <a:spLocks noRot="1" noChangeAspect="1" noMove="1" noResize="1" noEditPoints="1" noAdjustHandles="1" noChangeArrowheads="1" noChangeShapeType="1" noTextEdit="1"/>
                  </p:cNvSpPr>
                  <p:nvPr/>
                </p:nvSpPr>
                <p:spPr>
                  <a:xfrm>
                    <a:off x="1632596" y="4414340"/>
                    <a:ext cx="458202" cy="461665"/>
                  </a:xfrm>
                  <a:prstGeom prst="rect">
                    <a:avLst/>
                  </a:prstGeom>
                  <a:blipFill rotWithShape="1">
                    <a:blip r:embed="rId4"/>
                    <a:stretch>
                      <a:fillRect t="-10526" r="-26667" b="-28947"/>
                    </a:stretch>
                  </a:blipFill>
                </p:spPr>
                <p:txBody>
                  <a:bodyPr/>
                  <a:lstStyle/>
                  <a:p>
                    <a:r>
                      <a:rPr lang="ru-RU">
                        <a:noFill/>
                      </a:rPr>
                      <a:t> </a:t>
                    </a:r>
                  </a:p>
                </p:txBody>
              </p:sp>
            </mc:Fallback>
          </mc:AlternateContent>
          <p:cxnSp>
            <p:nvCxnSpPr>
              <p:cNvPr id="17" name="Прямая соединительная линия 16"/>
              <p:cNvCxnSpPr>
                <a:stCxn id="13" idx="0"/>
              </p:cNvCxnSpPr>
              <p:nvPr/>
            </p:nvCxnSpPr>
            <p:spPr>
              <a:xfrm flipH="1">
                <a:off x="899593" y="4414340"/>
                <a:ext cx="962104" cy="0"/>
              </a:xfrm>
              <a:prstGeom prst="line">
                <a:avLst/>
              </a:prstGeom>
            </p:spPr>
            <p:style>
              <a:lnRef idx="3">
                <a:schemeClr val="accent1"/>
              </a:lnRef>
              <a:fillRef idx="0">
                <a:schemeClr val="accent1"/>
              </a:fillRef>
              <a:effectRef idx="2">
                <a:schemeClr val="accent1"/>
              </a:effectRef>
              <a:fontRef idx="minor">
                <a:schemeClr val="tx1"/>
              </a:fontRef>
            </p:style>
          </p:cxnSp>
          <p:sp>
            <p:nvSpPr>
              <p:cNvPr id="18" name="Овал 17"/>
              <p:cNvSpPr/>
              <p:nvPr/>
            </p:nvSpPr>
            <p:spPr>
              <a:xfrm>
                <a:off x="1802942" y="1827482"/>
                <a:ext cx="66116" cy="661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1" name="TextBox 20"/>
              <p:cNvSpPr txBox="1"/>
              <p:nvPr/>
            </p:nvSpPr>
            <p:spPr>
              <a:xfrm>
                <a:off x="1632596" y="339502"/>
                <a:ext cx="1015021"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Сфера</a:t>
                </a:r>
                <a:endParaRPr lang="ru-RU" sz="2400" dirty="0">
                  <a:latin typeface="Times New Roman" pitchFamily="18" charset="0"/>
                  <a:cs typeface="Times New Roman" pitchFamily="18" charset="0"/>
                </a:endParaRPr>
              </a:p>
            </p:txBody>
          </p:sp>
        </p:grpSp>
      </p:grpSp>
      <p:grpSp>
        <p:nvGrpSpPr>
          <p:cNvPr id="36" name="Группа 35"/>
          <p:cNvGrpSpPr/>
          <p:nvPr/>
        </p:nvGrpSpPr>
        <p:grpSpPr>
          <a:xfrm>
            <a:off x="4615671" y="-1142653"/>
            <a:ext cx="6264206" cy="6018659"/>
            <a:chOff x="4615671" y="-1142653"/>
            <a:chExt cx="6264206" cy="6018659"/>
          </a:xfrm>
        </p:grpSpPr>
        <p:sp>
          <p:nvSpPr>
            <p:cNvPr id="31" name="Дуга 30"/>
            <p:cNvSpPr/>
            <p:nvPr/>
          </p:nvSpPr>
          <p:spPr>
            <a:xfrm rot="10429863">
              <a:off x="6004967" y="-1142653"/>
              <a:ext cx="4874910" cy="5489501"/>
            </a:xfrm>
            <a:prstGeom prst="arc">
              <a:avLst>
                <a:gd name="adj1" fmla="val 16858492"/>
                <a:gd name="adj2" fmla="val 0"/>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ru-RU"/>
            </a:p>
          </p:txBody>
        </p:sp>
        <p:grpSp>
          <p:nvGrpSpPr>
            <p:cNvPr id="34" name="Группа 33"/>
            <p:cNvGrpSpPr/>
            <p:nvPr/>
          </p:nvGrpSpPr>
          <p:grpSpPr>
            <a:xfrm>
              <a:off x="4615671" y="339502"/>
              <a:ext cx="3916769" cy="4536504"/>
              <a:chOff x="4615671" y="339502"/>
              <a:chExt cx="3916769" cy="4536504"/>
            </a:xfrm>
          </p:grpSpPr>
          <p:cxnSp>
            <p:nvCxnSpPr>
              <p:cNvPr id="22" name="Прямая со стрелкой 21"/>
              <p:cNvCxnSpPr/>
              <p:nvPr/>
            </p:nvCxnSpPr>
            <p:spPr>
              <a:xfrm flipV="1">
                <a:off x="5073680" y="1029965"/>
                <a:ext cx="0" cy="338437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 name="Прямая со стрелкой 22"/>
              <p:cNvCxnSpPr/>
              <p:nvPr/>
            </p:nvCxnSpPr>
            <p:spPr>
              <a:xfrm>
                <a:off x="5073680" y="4414341"/>
                <a:ext cx="3384376"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24" name="TextBox 23"/>
                  <p:cNvSpPr txBox="1"/>
                  <p:nvPr/>
                </p:nvSpPr>
                <p:spPr>
                  <a:xfrm>
                    <a:off x="4615671" y="948665"/>
                    <a:ext cx="45800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𝐸</m:t>
                          </m:r>
                        </m:oMath>
                      </m:oMathPara>
                    </a14:m>
                    <a:endParaRPr lang="ru-RU" sz="2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4615671" y="948665"/>
                    <a:ext cx="458009" cy="461665"/>
                  </a:xfrm>
                  <a:prstGeom prst="rect">
                    <a:avLst/>
                  </a:prstGeom>
                  <a:blipFill rotWithShape="1">
                    <a:blip r:embed="rId5"/>
                    <a:stretch>
                      <a:fillRect t="-10667" r="-28000" b="-3066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8126240" y="4414341"/>
                    <a:ext cx="40620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𝑟</m:t>
                          </m:r>
                        </m:oMath>
                      </m:oMathPara>
                    </a14:m>
                    <a:endParaRPr lang="ru-RU" sz="2400" dirty="0"/>
                  </a:p>
                </p:txBody>
              </p:sp>
            </mc:Choice>
            <mc:Fallback xmlns="">
              <p:sp>
                <p:nvSpPr>
                  <p:cNvPr id="25" name="TextBox 24"/>
                  <p:cNvSpPr txBox="1">
                    <a:spLocks noRot="1" noChangeAspect="1" noMove="1" noResize="1" noEditPoints="1" noAdjustHandles="1" noChangeArrowheads="1" noChangeShapeType="1" noTextEdit="1"/>
                  </p:cNvSpPr>
                  <p:nvPr/>
                </p:nvSpPr>
                <p:spPr>
                  <a:xfrm>
                    <a:off x="8126240" y="4414341"/>
                    <a:ext cx="406200" cy="461665"/>
                  </a:xfrm>
                  <a:prstGeom prst="rect">
                    <a:avLst/>
                  </a:prstGeom>
                  <a:blipFill rotWithShape="1">
                    <a:blip r:embed="rId6"/>
                    <a:stretch>
                      <a:fillRect t="-10526" r="-31343" b="-28947"/>
                    </a:stretch>
                  </a:blipFill>
                </p:spPr>
                <p:txBody>
                  <a:bodyPr/>
                  <a:lstStyle/>
                  <a:p>
                    <a:r>
                      <a:rPr lang="ru-RU">
                        <a:noFill/>
                      </a:rPr>
                      <a:t> </a:t>
                    </a:r>
                  </a:p>
                </p:txBody>
              </p:sp>
            </mc:Fallback>
          </mc:AlternateContent>
          <p:cxnSp>
            <p:nvCxnSpPr>
              <p:cNvPr id="26" name="Прямая соединительная линия 25"/>
              <p:cNvCxnSpPr/>
              <p:nvPr/>
            </p:nvCxnSpPr>
            <p:spPr>
              <a:xfrm flipV="1">
                <a:off x="6009784" y="1179497"/>
                <a:ext cx="0" cy="3234844"/>
              </a:xfrm>
              <a:prstGeom prst="line">
                <a:avLst/>
              </a:prstGeom>
              <a:ln>
                <a:prstDash val="sysDash"/>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5806684" y="4414340"/>
                    <a:ext cx="45820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𝑅</m:t>
                          </m:r>
                        </m:oMath>
                      </m:oMathPara>
                    </a14:m>
                    <a:endParaRPr lang="ru-RU" sz="2400" dirty="0"/>
                  </a:p>
                </p:txBody>
              </p:sp>
            </mc:Choice>
            <mc:Fallback xmlns="">
              <p:sp>
                <p:nvSpPr>
                  <p:cNvPr id="27" name="TextBox 26"/>
                  <p:cNvSpPr txBox="1">
                    <a:spLocks noRot="1" noChangeAspect="1" noMove="1" noResize="1" noEditPoints="1" noAdjustHandles="1" noChangeArrowheads="1" noChangeShapeType="1" noTextEdit="1"/>
                  </p:cNvSpPr>
                  <p:nvPr/>
                </p:nvSpPr>
                <p:spPr>
                  <a:xfrm>
                    <a:off x="5806684" y="4414340"/>
                    <a:ext cx="458202" cy="461665"/>
                  </a:xfrm>
                  <a:prstGeom prst="rect">
                    <a:avLst/>
                  </a:prstGeom>
                  <a:blipFill rotWithShape="1">
                    <a:blip r:embed="rId7"/>
                    <a:stretch>
                      <a:fillRect t="-10526" r="-26667" b="-28947"/>
                    </a:stretch>
                  </a:blipFill>
                </p:spPr>
                <p:txBody>
                  <a:bodyPr/>
                  <a:lstStyle/>
                  <a:p>
                    <a:r>
                      <a:rPr lang="ru-RU">
                        <a:noFill/>
                      </a:rPr>
                      <a:t> </a:t>
                    </a:r>
                  </a:p>
                </p:txBody>
              </p:sp>
            </mc:Fallback>
          </mc:AlternateContent>
          <p:sp>
            <p:nvSpPr>
              <p:cNvPr id="30" name="TextBox 29"/>
              <p:cNvSpPr txBox="1"/>
              <p:nvPr/>
            </p:nvSpPr>
            <p:spPr>
              <a:xfrm>
                <a:off x="5806684" y="339502"/>
                <a:ext cx="78579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Шар</a:t>
                </a:r>
                <a:endParaRPr lang="ru-RU" sz="2400" dirty="0">
                  <a:latin typeface="Times New Roman" pitchFamily="18" charset="0"/>
                  <a:cs typeface="Times New Roman" pitchFamily="18" charset="0"/>
                </a:endParaRPr>
              </a:p>
            </p:txBody>
          </p:sp>
          <p:cxnSp>
            <p:nvCxnSpPr>
              <p:cNvPr id="33" name="Прямая соединительная линия 32"/>
              <p:cNvCxnSpPr>
                <a:stCxn id="31" idx="2"/>
              </p:cNvCxnSpPr>
              <p:nvPr/>
            </p:nvCxnSpPr>
            <p:spPr>
              <a:xfrm flipH="1">
                <a:off x="5073680" y="1864027"/>
                <a:ext cx="945401" cy="2550313"/>
              </a:xfrm>
              <a:prstGeom prst="line">
                <a:avLst/>
              </a:prstGeom>
            </p:spPr>
            <p:style>
              <a:lnRef idx="3">
                <a:schemeClr val="accent1"/>
              </a:lnRef>
              <a:fillRef idx="0">
                <a:schemeClr val="accent1"/>
              </a:fillRef>
              <a:effectRef idx="2">
                <a:schemeClr val="accent1"/>
              </a:effectRef>
              <a:fontRef idx="minor">
                <a:schemeClr val="tx1"/>
              </a:fontRef>
            </p:style>
          </p:cxnSp>
          <p:sp>
            <p:nvSpPr>
              <p:cNvPr id="29" name="Овал 28"/>
              <p:cNvSpPr/>
              <p:nvPr/>
            </p:nvSpPr>
            <p:spPr>
              <a:xfrm>
                <a:off x="5977030" y="1827482"/>
                <a:ext cx="66116" cy="661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grpSp>
      <p:grpSp>
        <p:nvGrpSpPr>
          <p:cNvPr id="38" name="Группа 37"/>
          <p:cNvGrpSpPr/>
          <p:nvPr/>
        </p:nvGrpSpPr>
        <p:grpSpPr>
          <a:xfrm>
            <a:off x="6691345" y="4796378"/>
            <a:ext cx="2455100" cy="347122"/>
            <a:chOff x="6691345" y="4796378"/>
            <a:chExt cx="2455100" cy="347122"/>
          </a:xfrm>
        </p:grpSpPr>
        <p:sp>
          <p:nvSpPr>
            <p:cNvPr id="39"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0" name="Picture 4" descr="E:\РАБОЧИЕ ПРОЕКТЫ\FREE-LANCE\2013\октябрь\Логотип_варианты_цвета3.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43480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fade">
                                      <p:cBhvr>
                                        <p:cTn id="11"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p:cNvSpPr>
                <a:spLocks noGrp="1"/>
              </p:cNvSpPr>
              <p:nvPr>
                <p:ph type="title"/>
              </p:nvPr>
            </p:nvSpPr>
            <p:spPr>
              <a:xfrm>
                <a:off x="457200" y="205979"/>
                <a:ext cx="8229600" cy="1429668"/>
              </a:xfrm>
            </p:spPr>
            <p:txBody>
              <a:bodyPr>
                <a:noAutofit/>
              </a:bodyPr>
              <a:lstStyle/>
              <a:p>
                <a:pPr algn="l"/>
                <a:r>
                  <a:rPr lang="ru-RU" sz="2000" b="1" dirty="0" smtClean="0">
                    <a:solidFill>
                      <a:schemeClr val="tx2">
                        <a:lumMod val="75000"/>
                      </a:schemeClr>
                    </a:solidFill>
                    <a:latin typeface="Times New Roman" pitchFamily="18" charset="0"/>
                    <a:cs typeface="Times New Roman" pitchFamily="18" charset="0"/>
                  </a:rPr>
                  <a:t>Пылинка массой </a:t>
                </a:r>
                <a14:m>
                  <m:oMath xmlns:m="http://schemas.openxmlformats.org/officeDocument/2006/math">
                    <m:r>
                      <a:rPr lang="ru-RU" sz="2000" b="1" i="1" smtClean="0">
                        <a:solidFill>
                          <a:schemeClr val="tx2">
                            <a:lumMod val="75000"/>
                          </a:schemeClr>
                        </a:solidFill>
                        <a:latin typeface="Cambria Math"/>
                        <a:cs typeface="Times New Roman" pitchFamily="18" charset="0"/>
                      </a:rPr>
                      <m:t>𝟔</m:t>
                    </m:r>
                    <m:r>
                      <a:rPr lang="ru-RU" sz="2000" b="1" i="1" smtClean="0">
                        <a:solidFill>
                          <a:schemeClr val="tx2">
                            <a:lumMod val="75000"/>
                          </a:schemeClr>
                        </a:solidFill>
                        <a:latin typeface="Cambria Math"/>
                        <a:ea typeface="Cambria Math"/>
                        <a:cs typeface="Times New Roman" pitchFamily="18" charset="0"/>
                      </a:rPr>
                      <m:t>×</m:t>
                    </m:r>
                    <m:sSup>
                      <m:sSupPr>
                        <m:ctrlPr>
                          <a:rPr lang="ru-RU" sz="2000" b="1" i="1" smtClean="0">
                            <a:solidFill>
                              <a:schemeClr val="tx2">
                                <a:lumMod val="75000"/>
                              </a:schemeClr>
                            </a:solidFill>
                            <a:latin typeface="Cambria Math"/>
                            <a:ea typeface="Cambria Math"/>
                            <a:cs typeface="Times New Roman" pitchFamily="18" charset="0"/>
                          </a:rPr>
                        </m:ctrlPr>
                      </m:sSupPr>
                      <m:e>
                        <m:r>
                          <a:rPr lang="ru-RU" sz="2000" b="1" i="1" smtClean="0">
                            <a:solidFill>
                              <a:schemeClr val="tx2">
                                <a:lumMod val="75000"/>
                              </a:schemeClr>
                            </a:solidFill>
                            <a:latin typeface="Cambria Math"/>
                            <a:ea typeface="Cambria Math"/>
                            <a:cs typeface="Times New Roman" pitchFamily="18" charset="0"/>
                          </a:rPr>
                          <m:t>𝟏𝟎</m:t>
                        </m:r>
                      </m:e>
                      <m:sup>
                        <m:r>
                          <a:rPr lang="ru-RU" sz="2000" b="1" i="1" smtClean="0">
                            <a:solidFill>
                              <a:schemeClr val="tx2">
                                <a:lumMod val="75000"/>
                              </a:schemeClr>
                            </a:solidFill>
                            <a:latin typeface="Cambria Math"/>
                            <a:ea typeface="Cambria Math"/>
                            <a:cs typeface="Times New Roman" pitchFamily="18" charset="0"/>
                          </a:rPr>
                          <m:t>−</m:t>
                        </m:r>
                        <m:r>
                          <a:rPr lang="ru-RU" sz="2000" b="1" i="1" smtClean="0">
                            <a:solidFill>
                              <a:schemeClr val="tx2">
                                <a:lumMod val="75000"/>
                              </a:schemeClr>
                            </a:solidFill>
                            <a:latin typeface="Cambria Math"/>
                            <a:ea typeface="Cambria Math"/>
                            <a:cs typeface="Times New Roman" pitchFamily="18" charset="0"/>
                          </a:rPr>
                          <m:t>𝟔</m:t>
                        </m:r>
                      </m:sup>
                    </m:sSup>
                    <m:r>
                      <a:rPr lang="ru-RU" sz="2000" b="1" i="1" smtClean="0">
                        <a:solidFill>
                          <a:schemeClr val="tx2">
                            <a:lumMod val="75000"/>
                          </a:schemeClr>
                        </a:solidFill>
                        <a:latin typeface="Cambria Math"/>
                        <a:ea typeface="Cambria Math"/>
                        <a:cs typeface="Times New Roman" pitchFamily="18" charset="0"/>
                      </a:rPr>
                      <m:t> кг</m:t>
                    </m:r>
                  </m:oMath>
                </a14:m>
                <a:r>
                  <a:rPr lang="ru-RU" sz="2000" b="1" dirty="0" smtClean="0">
                    <a:solidFill>
                      <a:schemeClr val="tx2">
                        <a:lumMod val="75000"/>
                      </a:schemeClr>
                    </a:solidFill>
                    <a:latin typeface="Times New Roman" pitchFamily="18" charset="0"/>
                    <a:cs typeface="Times New Roman" pitchFamily="18" charset="0"/>
                  </a:rPr>
                  <a:t> неподвижно </a:t>
                </a:r>
                <a:r>
                  <a:rPr lang="ru-RU" sz="2000" b="1" dirty="0">
                    <a:solidFill>
                      <a:schemeClr val="tx2">
                        <a:lumMod val="75000"/>
                      </a:schemeClr>
                    </a:solidFill>
                    <a:latin typeface="Times New Roman" pitchFamily="18" charset="0"/>
                    <a:cs typeface="Times New Roman" pitchFamily="18" charset="0"/>
                  </a:rPr>
                  <a:t>висит в однородном поле между параллельными противоположно заряженными пластинами. Если модуль напряженности электрического поля между пластинами составляет 300 </a:t>
                </a:r>
                <a:r>
                  <a:rPr lang="ru-RU" sz="2000" b="1" dirty="0" smtClean="0">
                    <a:solidFill>
                      <a:schemeClr val="tx2">
                        <a:lumMod val="75000"/>
                      </a:schemeClr>
                    </a:solidFill>
                    <a:latin typeface="Times New Roman" pitchFamily="18" charset="0"/>
                    <a:cs typeface="Times New Roman" pitchFamily="18" charset="0"/>
                  </a:rPr>
                  <a:t>Н/Кл, то </a:t>
                </a:r>
                <a:r>
                  <a:rPr lang="ru-RU" sz="2000" b="1" dirty="0">
                    <a:solidFill>
                      <a:schemeClr val="tx2">
                        <a:lumMod val="75000"/>
                      </a:schemeClr>
                    </a:solidFill>
                    <a:latin typeface="Times New Roman" pitchFamily="18" charset="0"/>
                    <a:cs typeface="Times New Roman" pitchFamily="18" charset="0"/>
                  </a:rPr>
                  <a:t>каков заряд пылинки?</a:t>
                </a:r>
              </a:p>
            </p:txBody>
          </p:sp>
        </mc:Choice>
        <mc:Fallback xmlns="">
          <p:sp>
            <p:nvSpPr>
              <p:cNvPr id="2" name="Заголовок 1"/>
              <p:cNvSpPr>
                <a:spLocks noGrp="1" noRot="1" noChangeAspect="1" noMove="1" noResize="1" noEditPoints="1" noAdjustHandles="1" noChangeArrowheads="1" noChangeShapeType="1" noTextEdit="1"/>
              </p:cNvSpPr>
              <p:nvPr>
                <p:ph type="title"/>
              </p:nvPr>
            </p:nvSpPr>
            <p:spPr>
              <a:xfrm>
                <a:off x="457200" y="205979"/>
                <a:ext cx="8229600" cy="1429668"/>
              </a:xfrm>
              <a:blipFill rotWithShape="1">
                <a:blip r:embed="rId2"/>
                <a:stretch>
                  <a:fillRect l="-741" r="-1333" b="-3846"/>
                </a:stretch>
              </a:blipFill>
            </p:spPr>
            <p:txBody>
              <a:bodyPr/>
              <a:lstStyle/>
              <a:p>
                <a:r>
                  <a:rPr lang="ru-RU">
                    <a:noFill/>
                  </a:rPr>
                  <a:t> </a:t>
                </a:r>
              </a:p>
            </p:txBody>
          </p:sp>
        </mc:Fallback>
      </mc:AlternateContent>
      <p:sp>
        <p:nvSpPr>
          <p:cNvPr id="4" name="Овал 3"/>
          <p:cNvSpPr/>
          <p:nvPr/>
        </p:nvSpPr>
        <p:spPr>
          <a:xfrm>
            <a:off x="7201984" y="2796343"/>
            <a:ext cx="144016" cy="144016"/>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ru-RU"/>
          </a:p>
        </p:txBody>
      </p:sp>
      <p:grpSp>
        <p:nvGrpSpPr>
          <p:cNvPr id="6" name="Группа 5"/>
          <p:cNvGrpSpPr/>
          <p:nvPr/>
        </p:nvGrpSpPr>
        <p:grpSpPr>
          <a:xfrm>
            <a:off x="5814214" y="1707654"/>
            <a:ext cx="2862242" cy="2304256"/>
            <a:chOff x="5315050" y="1707654"/>
            <a:chExt cx="2862242" cy="2304256"/>
          </a:xfrm>
        </p:grpSpPr>
        <p:grpSp>
          <p:nvGrpSpPr>
            <p:cNvPr id="13" name="Группа 12"/>
            <p:cNvGrpSpPr/>
            <p:nvPr/>
          </p:nvGrpSpPr>
          <p:grpSpPr>
            <a:xfrm>
              <a:off x="5315050" y="1707654"/>
              <a:ext cx="2862242" cy="2304256"/>
              <a:chOff x="5292080" y="1563638"/>
              <a:chExt cx="3041131" cy="2448272"/>
            </a:xfrm>
          </p:grpSpPr>
          <p:cxnSp>
            <p:nvCxnSpPr>
              <p:cNvPr id="30" name="Прямая со стрелкой 29"/>
              <p:cNvCxnSpPr/>
              <p:nvPr/>
            </p:nvCxnSpPr>
            <p:spPr>
              <a:xfrm>
                <a:off x="5848238" y="185167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1" name="Прямая со стрелкой 30"/>
              <p:cNvCxnSpPr/>
              <p:nvPr/>
            </p:nvCxnSpPr>
            <p:spPr>
              <a:xfrm>
                <a:off x="6568318" y="185167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Прямая со стрелкой 31"/>
              <p:cNvCxnSpPr/>
              <p:nvPr/>
            </p:nvCxnSpPr>
            <p:spPr>
              <a:xfrm>
                <a:off x="7463918" y="185167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3" name="Прямая со стрелкой 32"/>
              <p:cNvCxnSpPr/>
              <p:nvPr/>
            </p:nvCxnSpPr>
            <p:spPr>
              <a:xfrm>
                <a:off x="8183998" y="185040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Прямая со стрелкой 33"/>
              <p:cNvCxnSpPr/>
              <p:nvPr/>
            </p:nvCxnSpPr>
            <p:spPr>
              <a:xfrm>
                <a:off x="5488198" y="185294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5" name="Прямая со стрелкой 34"/>
              <p:cNvCxnSpPr/>
              <p:nvPr/>
            </p:nvCxnSpPr>
            <p:spPr>
              <a:xfrm>
                <a:off x="6208279" y="185294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6" name="Прямая со стрелкой 35"/>
              <p:cNvCxnSpPr/>
              <p:nvPr/>
            </p:nvCxnSpPr>
            <p:spPr>
              <a:xfrm>
                <a:off x="7103878" y="185294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7" name="Прямая со стрелкой 36"/>
              <p:cNvCxnSpPr/>
              <p:nvPr/>
            </p:nvCxnSpPr>
            <p:spPr>
              <a:xfrm>
                <a:off x="7823958" y="185167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4" name="Прямоугольник 43"/>
              <p:cNvSpPr/>
              <p:nvPr/>
            </p:nvSpPr>
            <p:spPr>
              <a:xfrm>
                <a:off x="5292080" y="1563638"/>
                <a:ext cx="3041131" cy="288032"/>
              </a:xfrm>
              <a:prstGeom prst="rect">
                <a:avLst/>
              </a:prstGeom>
              <a:gradFill>
                <a:gsLst>
                  <a:gs pos="57000">
                    <a:schemeClr val="bg1">
                      <a:lumMod val="65000"/>
                    </a:schemeClr>
                  </a:gs>
                  <a:gs pos="87000">
                    <a:schemeClr val="bg1">
                      <a:lumMod val="75000"/>
                    </a:schemeClr>
                  </a:gs>
                  <a:gs pos="100000">
                    <a:schemeClr val="bg1">
                      <a:lumMod val="85000"/>
                    </a:schemeClr>
                  </a:gs>
                </a:gsLst>
              </a:gradFill>
              <a:scene3d>
                <a:camera prst="orthographicFront"/>
                <a:lightRig rig="threePt" dir="t"/>
              </a:scene3d>
              <a:sp3d>
                <a:bevelT w="114300" prst="artDeco"/>
              </a:sp3d>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sp>
            <p:nvSpPr>
              <p:cNvPr id="45" name="Прямоугольник 44"/>
              <p:cNvSpPr/>
              <p:nvPr/>
            </p:nvSpPr>
            <p:spPr>
              <a:xfrm>
                <a:off x="5292080" y="3723878"/>
                <a:ext cx="3041131" cy="288032"/>
              </a:xfrm>
              <a:prstGeom prst="rect">
                <a:avLst/>
              </a:prstGeom>
              <a:gradFill>
                <a:gsLst>
                  <a:gs pos="57000">
                    <a:schemeClr val="bg1">
                      <a:lumMod val="65000"/>
                    </a:schemeClr>
                  </a:gs>
                  <a:gs pos="87000">
                    <a:schemeClr val="bg1">
                      <a:lumMod val="75000"/>
                    </a:schemeClr>
                  </a:gs>
                  <a:gs pos="100000">
                    <a:schemeClr val="bg1">
                      <a:lumMod val="85000"/>
                    </a:schemeClr>
                  </a:gs>
                </a:gsLst>
              </a:gradFill>
              <a:scene3d>
                <a:camera prst="orthographicFront"/>
                <a:lightRig rig="threePt" dir="t"/>
              </a:scene3d>
              <a:sp3d>
                <a:bevelT w="114300" prst="artDeco"/>
              </a:sp3d>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grpSp>
        <p:sp>
          <p:nvSpPr>
            <p:cNvPr id="14" name="Плюс 13"/>
            <p:cNvSpPr/>
            <p:nvPr/>
          </p:nvSpPr>
          <p:spPr>
            <a:xfrm>
              <a:off x="5467379"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5" name="Плюс 14"/>
            <p:cNvSpPr/>
            <p:nvPr/>
          </p:nvSpPr>
          <p:spPr>
            <a:xfrm>
              <a:off x="5806241"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6" name="Плюс 15"/>
            <p:cNvSpPr/>
            <p:nvPr/>
          </p:nvSpPr>
          <p:spPr>
            <a:xfrm>
              <a:off x="6145102"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7" name="Плюс 16"/>
            <p:cNvSpPr/>
            <p:nvPr/>
          </p:nvSpPr>
          <p:spPr>
            <a:xfrm>
              <a:off x="6483963"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8" name="Плюс 17"/>
            <p:cNvSpPr/>
            <p:nvPr/>
          </p:nvSpPr>
          <p:spPr>
            <a:xfrm>
              <a:off x="6822824"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9" name="Плюс 18"/>
            <p:cNvSpPr/>
            <p:nvPr/>
          </p:nvSpPr>
          <p:spPr>
            <a:xfrm>
              <a:off x="7161685"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20" name="Плюс 19"/>
            <p:cNvSpPr/>
            <p:nvPr/>
          </p:nvSpPr>
          <p:spPr>
            <a:xfrm>
              <a:off x="7500547"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21" name="Плюс 20"/>
            <p:cNvSpPr/>
            <p:nvPr/>
          </p:nvSpPr>
          <p:spPr>
            <a:xfrm>
              <a:off x="7839408" y="1717200"/>
              <a:ext cx="237519" cy="237519"/>
            </a:xfrm>
            <a:prstGeom prst="mathPlus">
              <a:avLst/>
            </a:prstGeom>
            <a:gradFill flip="none" rotWithShape="1">
              <a:gsLst>
                <a:gs pos="0">
                  <a:srgbClr val="C00000"/>
                </a:gs>
                <a:gs pos="67000">
                  <a:schemeClr val="accent2">
                    <a:lumMod val="60000"/>
                    <a:lumOff val="40000"/>
                  </a:schemeClr>
                </a:gs>
                <a:gs pos="33000">
                  <a:schemeClr val="accent2">
                    <a:lumMod val="60000"/>
                    <a:lumOff val="40000"/>
                  </a:schemeClr>
                </a:gs>
                <a:gs pos="100000">
                  <a:srgbClr val="C00000"/>
                </a:gs>
              </a:gsLst>
              <a:path path="shape">
                <a:fillToRect l="50000" t="50000" r="50000" b="50000"/>
              </a:path>
              <a:tileRect/>
            </a:gradFill>
            <a:ln w="19050">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22" name="Минус 21"/>
            <p:cNvSpPr>
              <a:spLocks noChangeAspect="1"/>
            </p:cNvSpPr>
            <p:nvPr/>
          </p:nvSpPr>
          <p:spPr>
            <a:xfrm>
              <a:off x="5467298"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Минус 22"/>
            <p:cNvSpPr>
              <a:spLocks noChangeAspect="1"/>
            </p:cNvSpPr>
            <p:nvPr/>
          </p:nvSpPr>
          <p:spPr>
            <a:xfrm>
              <a:off x="5806160"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Минус 23"/>
            <p:cNvSpPr>
              <a:spLocks noChangeAspect="1"/>
            </p:cNvSpPr>
            <p:nvPr/>
          </p:nvSpPr>
          <p:spPr>
            <a:xfrm>
              <a:off x="6145102"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Минус 24"/>
            <p:cNvSpPr>
              <a:spLocks noChangeAspect="1"/>
            </p:cNvSpPr>
            <p:nvPr/>
          </p:nvSpPr>
          <p:spPr>
            <a:xfrm>
              <a:off x="6484556"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Минус 25"/>
            <p:cNvSpPr>
              <a:spLocks noChangeAspect="1"/>
            </p:cNvSpPr>
            <p:nvPr/>
          </p:nvSpPr>
          <p:spPr>
            <a:xfrm>
              <a:off x="6822743"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Минус 26"/>
            <p:cNvSpPr>
              <a:spLocks noChangeAspect="1"/>
            </p:cNvSpPr>
            <p:nvPr/>
          </p:nvSpPr>
          <p:spPr>
            <a:xfrm>
              <a:off x="7161685"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Минус 27"/>
            <p:cNvSpPr>
              <a:spLocks noChangeAspect="1"/>
            </p:cNvSpPr>
            <p:nvPr/>
          </p:nvSpPr>
          <p:spPr>
            <a:xfrm>
              <a:off x="7500466"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Минус 28"/>
            <p:cNvSpPr>
              <a:spLocks noChangeAspect="1"/>
            </p:cNvSpPr>
            <p:nvPr/>
          </p:nvSpPr>
          <p:spPr>
            <a:xfrm>
              <a:off x="7839327" y="3760776"/>
              <a:ext cx="237600" cy="237600"/>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cxnSp>
        <p:nvCxnSpPr>
          <p:cNvPr id="47" name="Прямая со стрелкой 46"/>
          <p:cNvCxnSpPr/>
          <p:nvPr/>
        </p:nvCxnSpPr>
        <p:spPr>
          <a:xfrm>
            <a:off x="7270764" y="2859782"/>
            <a:ext cx="0" cy="568451"/>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49" name="Прямая со стрелкой 48"/>
          <p:cNvCxnSpPr/>
          <p:nvPr/>
        </p:nvCxnSpPr>
        <p:spPr>
          <a:xfrm flipV="1">
            <a:off x="7270764" y="2296800"/>
            <a:ext cx="0" cy="5688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mc:AlternateContent xmlns:mc="http://schemas.openxmlformats.org/markup-compatibility/2006" xmlns:a14="http://schemas.microsoft.com/office/drawing/2010/main">
        <mc:Choice Requires="a14">
          <p:sp>
            <p:nvSpPr>
              <p:cNvPr id="51" name="TextBox 50"/>
              <p:cNvSpPr txBox="1"/>
              <p:nvPr/>
            </p:nvSpPr>
            <p:spPr>
              <a:xfrm>
                <a:off x="6983720" y="3291830"/>
                <a:ext cx="5805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𝑚</m:t>
                      </m:r>
                      <m:acc>
                        <m:accPr>
                          <m:chr m:val="⃗"/>
                          <m:ctrlPr>
                            <a:rPr lang="en-US" b="0" i="1" smtClean="0">
                              <a:latin typeface="Cambria Math"/>
                            </a:rPr>
                          </m:ctrlPr>
                        </m:accPr>
                        <m:e>
                          <m:r>
                            <a:rPr lang="en-US" b="0" i="1" smtClean="0">
                              <a:latin typeface="Cambria Math"/>
                            </a:rPr>
                            <m:t>𝑔</m:t>
                          </m:r>
                        </m:e>
                      </m:acc>
                    </m:oMath>
                  </m:oMathPara>
                </a14:m>
                <a:endParaRPr lang="ru-RU" dirty="0"/>
              </a:p>
            </p:txBody>
          </p:sp>
        </mc:Choice>
        <mc:Fallback xmlns="">
          <p:sp>
            <p:nvSpPr>
              <p:cNvPr id="51" name="TextBox 50"/>
              <p:cNvSpPr txBox="1">
                <a:spLocks noRot="1" noChangeAspect="1" noMove="1" noResize="1" noEditPoints="1" noAdjustHandles="1" noChangeArrowheads="1" noChangeShapeType="1" noTextEdit="1"/>
              </p:cNvSpPr>
              <p:nvPr/>
            </p:nvSpPr>
            <p:spPr>
              <a:xfrm>
                <a:off x="6983720" y="3291830"/>
                <a:ext cx="580544" cy="369332"/>
              </a:xfrm>
              <a:prstGeom prst="rect">
                <a:avLst/>
              </a:prstGeom>
              <a:blipFill rotWithShape="1">
                <a:blip r:embed="rId3"/>
                <a:stretch>
                  <a:fillRect t="-22951" r="-44211" b="-24590"/>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7015164" y="1944000"/>
                <a:ext cx="434478" cy="4029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ru-RU" i="1" smtClean="0">
                              <a:latin typeface="Cambria Math"/>
                            </a:rPr>
                          </m:ctrlPr>
                        </m:sSubPr>
                        <m:e>
                          <m:acc>
                            <m:accPr>
                              <m:chr m:val="⃗"/>
                              <m:ctrlPr>
                                <a:rPr lang="ru-RU" i="1" smtClean="0">
                                  <a:latin typeface="Cambria Math"/>
                                </a:rPr>
                              </m:ctrlPr>
                            </m:accPr>
                            <m:e>
                              <m:r>
                                <a:rPr lang="en-US" b="0" i="1" smtClean="0">
                                  <a:latin typeface="Cambria Math"/>
                                </a:rPr>
                                <m:t>𝐹</m:t>
                              </m:r>
                            </m:e>
                          </m:acc>
                        </m:e>
                        <m:sub>
                          <m:r>
                            <a:rPr lang="ru-RU" b="0" i="1" smtClean="0">
                              <a:latin typeface="Cambria Math"/>
                            </a:rPr>
                            <m:t>к</m:t>
                          </m:r>
                        </m:sub>
                      </m:sSub>
                    </m:oMath>
                  </m:oMathPara>
                </a14:m>
                <a:endParaRPr lang="ru-RU" dirty="0"/>
              </a:p>
            </p:txBody>
          </p:sp>
        </mc:Choice>
        <mc:Fallback xmlns="">
          <p:sp>
            <p:nvSpPr>
              <p:cNvPr id="52" name="TextBox 51"/>
              <p:cNvSpPr txBox="1">
                <a:spLocks noRot="1" noChangeAspect="1" noMove="1" noResize="1" noEditPoints="1" noAdjustHandles="1" noChangeArrowheads="1" noChangeShapeType="1" noTextEdit="1"/>
              </p:cNvSpPr>
              <p:nvPr/>
            </p:nvSpPr>
            <p:spPr>
              <a:xfrm>
                <a:off x="7015164" y="1944000"/>
                <a:ext cx="434478" cy="402931"/>
              </a:xfrm>
              <a:prstGeom prst="rect">
                <a:avLst/>
              </a:prstGeom>
              <a:blipFill rotWithShape="1">
                <a:blip r:embed="rId4"/>
                <a:stretch>
                  <a:fillRect t="-22727" r="-26761" b="-24242"/>
                </a:stretch>
              </a:blipFill>
            </p:spPr>
            <p:txBody>
              <a:bodyPr/>
              <a:lstStyle/>
              <a:p>
                <a:r>
                  <a:rPr lang="ru-RU">
                    <a:noFill/>
                  </a:rPr>
                  <a:t> </a:t>
                </a:r>
              </a:p>
            </p:txBody>
          </p:sp>
        </mc:Fallback>
      </mc:AlternateContent>
      <p:sp>
        <p:nvSpPr>
          <p:cNvPr id="53" name="Прямоугольник 21"/>
          <p:cNvSpPr/>
          <p:nvPr/>
        </p:nvSpPr>
        <p:spPr>
          <a:xfrm>
            <a:off x="251520" y="1635646"/>
            <a:ext cx="2130015" cy="430887"/>
          </a:xfrm>
          <a:prstGeom prst="rect">
            <a:avLst/>
          </a:prstGeom>
        </p:spPr>
        <p:txBody>
          <a:bodyPr wrap="square">
            <a:spAutoFit/>
          </a:bodyPr>
          <a:lstStyle/>
          <a:p>
            <a:r>
              <a:rPr lang="ru-RU" sz="2200" dirty="0" smtClean="0">
                <a:latin typeface="Times New Roman" panose="02020603050405020304" pitchFamily="18" charset="0"/>
              </a:rPr>
              <a:t>Дано: </a:t>
            </a:r>
            <a:endParaRPr lang="en-CA" sz="2200" dirty="0" smtClean="0">
              <a:latin typeface="Cambria Math" panose="02040503050406030204" pitchFamily="18" charset="0"/>
            </a:endParaRPr>
          </a:p>
        </p:txBody>
      </p:sp>
      <p:cxnSp>
        <p:nvCxnSpPr>
          <p:cNvPr id="54" name="Straight Connector 42"/>
          <p:cNvCxnSpPr/>
          <p:nvPr/>
        </p:nvCxnSpPr>
        <p:spPr>
          <a:xfrm flipH="1">
            <a:off x="323533" y="2853820"/>
            <a:ext cx="2304251" cy="0"/>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55" name="Прямоугольник 54"/>
              <p:cNvSpPr/>
              <p:nvPr/>
            </p:nvSpPr>
            <p:spPr>
              <a:xfrm>
                <a:off x="454503" y="2860943"/>
                <a:ext cx="863250"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𝑞</m:t>
                      </m:r>
                      <m:r>
                        <a:rPr lang="en-US" sz="2200" b="0" i="1" smtClean="0">
                          <a:solidFill>
                            <a:schemeClr val="tx1"/>
                          </a:solidFill>
                          <a:latin typeface="Cambria Math"/>
                        </a:rPr>
                        <m:t> − ?</m:t>
                      </m:r>
                    </m:oMath>
                  </m:oMathPara>
                </a14:m>
                <a:endParaRPr lang="ru-RU" sz="2200" dirty="0"/>
              </a:p>
            </p:txBody>
          </p:sp>
        </mc:Choice>
        <mc:Fallback xmlns="">
          <p:sp>
            <p:nvSpPr>
              <p:cNvPr id="55" name="Прямоугольник 54"/>
              <p:cNvSpPr>
                <a:spLocks noRot="1" noChangeAspect="1" noMove="1" noResize="1" noEditPoints="1" noAdjustHandles="1" noChangeArrowheads="1" noChangeShapeType="1" noTextEdit="1"/>
              </p:cNvSpPr>
              <p:nvPr/>
            </p:nvSpPr>
            <p:spPr>
              <a:xfrm>
                <a:off x="454503" y="2860943"/>
                <a:ext cx="863250" cy="430887"/>
              </a:xfrm>
              <a:prstGeom prst="rect">
                <a:avLst/>
              </a:prstGeom>
              <a:blipFill rotWithShape="1">
                <a:blip r:embed="rId5"/>
                <a:stretch>
                  <a:fillRect t="-8451" r="-12766" b="-26761"/>
                </a:stretch>
              </a:blipFill>
            </p:spPr>
            <p:txBody>
              <a:bodyPr/>
              <a:lstStyle/>
              <a:p>
                <a:r>
                  <a:rPr lang="ru-RU">
                    <a:noFill/>
                  </a:rPr>
                  <a:t> </a:t>
                </a:r>
              </a:p>
            </p:txBody>
          </p:sp>
        </mc:Fallback>
      </mc:AlternateContent>
      <p:cxnSp>
        <p:nvCxnSpPr>
          <p:cNvPr id="56" name="Straight Connector 22"/>
          <p:cNvCxnSpPr/>
          <p:nvPr/>
        </p:nvCxnSpPr>
        <p:spPr>
          <a:xfrm>
            <a:off x="2627784" y="1969041"/>
            <a:ext cx="0" cy="1322789"/>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57" name="Прямоугольник 56"/>
              <p:cNvSpPr/>
              <p:nvPr/>
            </p:nvSpPr>
            <p:spPr>
              <a:xfrm>
                <a:off x="298800" y="2356887"/>
                <a:ext cx="2003497"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𝐸</m:t>
                      </m:r>
                      <m:r>
                        <a:rPr lang="en-US" sz="2200" b="0" i="1" smtClean="0">
                          <a:solidFill>
                            <a:schemeClr val="tx1"/>
                          </a:solidFill>
                          <a:latin typeface="Cambria Math"/>
                        </a:rPr>
                        <m:t>=300 Н/Кл</m:t>
                      </m:r>
                    </m:oMath>
                  </m:oMathPara>
                </a14:m>
                <a:endParaRPr lang="ru-RU" sz="2200" dirty="0">
                  <a:solidFill>
                    <a:schemeClr val="tx1"/>
                  </a:solidFill>
                </a:endParaRPr>
              </a:p>
            </p:txBody>
          </p:sp>
        </mc:Choice>
        <mc:Fallback xmlns="">
          <p:sp>
            <p:nvSpPr>
              <p:cNvPr id="57" name="Прямоугольник 56"/>
              <p:cNvSpPr>
                <a:spLocks noRot="1" noChangeAspect="1" noMove="1" noResize="1" noEditPoints="1" noAdjustHandles="1" noChangeArrowheads="1" noChangeShapeType="1" noTextEdit="1"/>
              </p:cNvSpPr>
              <p:nvPr/>
            </p:nvSpPr>
            <p:spPr>
              <a:xfrm>
                <a:off x="298800" y="2356887"/>
                <a:ext cx="2003497" cy="430887"/>
              </a:xfrm>
              <a:prstGeom prst="rect">
                <a:avLst/>
              </a:prstGeom>
              <a:blipFill rotWithShape="1">
                <a:blip r:embed="rId6"/>
                <a:stretch>
                  <a:fillRect t="-8571" r="-5167" b="-2857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8" name="Прямоугольник 57"/>
              <p:cNvSpPr/>
              <p:nvPr/>
            </p:nvSpPr>
            <p:spPr>
              <a:xfrm>
                <a:off x="298800" y="1923678"/>
                <a:ext cx="2272289"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𝑚</m:t>
                      </m:r>
                      <m:r>
                        <a:rPr lang="ru-RU" sz="2200" b="0" i="1" smtClean="0">
                          <a:solidFill>
                            <a:schemeClr val="tx1"/>
                          </a:solidFill>
                          <a:latin typeface="Cambria Math"/>
                        </a:rPr>
                        <m:t>=6</m:t>
                      </m:r>
                      <m:r>
                        <a:rPr lang="ru-RU" sz="2200" b="0" i="1" smtClean="0">
                          <a:solidFill>
                            <a:schemeClr val="tx1"/>
                          </a:solidFill>
                          <a:latin typeface="Cambria Math"/>
                          <a:ea typeface="Cambria Math"/>
                        </a:rPr>
                        <m:t>×</m:t>
                      </m:r>
                      <m:sSup>
                        <m:sSupPr>
                          <m:ctrlPr>
                            <a:rPr lang="ru-RU" sz="2200" b="0" i="1" smtClean="0">
                              <a:solidFill>
                                <a:schemeClr val="tx1"/>
                              </a:solidFill>
                              <a:latin typeface="Cambria Math"/>
                              <a:ea typeface="Cambria Math"/>
                            </a:rPr>
                          </m:ctrlPr>
                        </m:sSupPr>
                        <m:e>
                          <m:r>
                            <a:rPr lang="en-US" sz="2200" b="0" i="1" smtClean="0">
                              <a:solidFill>
                                <a:schemeClr val="tx1"/>
                              </a:solidFill>
                              <a:latin typeface="Cambria Math"/>
                              <a:ea typeface="Cambria Math"/>
                            </a:rPr>
                            <m:t>10</m:t>
                          </m:r>
                        </m:e>
                        <m:sup>
                          <m:r>
                            <a:rPr lang="en-US" sz="2200" b="0" i="1" smtClean="0">
                              <a:solidFill>
                                <a:schemeClr val="tx1"/>
                              </a:solidFill>
                              <a:latin typeface="Cambria Math"/>
                              <a:ea typeface="Cambria Math"/>
                            </a:rPr>
                            <m:t>−6</m:t>
                          </m:r>
                        </m:sup>
                      </m:sSup>
                      <m:r>
                        <a:rPr lang="ru-RU" sz="2200" b="0" i="1" smtClean="0">
                          <a:solidFill>
                            <a:schemeClr val="tx1"/>
                          </a:solidFill>
                          <a:latin typeface="Cambria Math"/>
                        </a:rPr>
                        <m:t> кг</m:t>
                      </m:r>
                    </m:oMath>
                  </m:oMathPara>
                </a14:m>
                <a:endParaRPr lang="ru-RU" sz="2200" dirty="0">
                  <a:solidFill>
                    <a:schemeClr val="tx1"/>
                  </a:solidFill>
                </a:endParaRPr>
              </a:p>
            </p:txBody>
          </p:sp>
        </mc:Choice>
        <mc:Fallback xmlns="">
          <p:sp>
            <p:nvSpPr>
              <p:cNvPr id="58" name="Прямоугольник 57"/>
              <p:cNvSpPr>
                <a:spLocks noRot="1" noChangeAspect="1" noMove="1" noResize="1" noEditPoints="1" noAdjustHandles="1" noChangeArrowheads="1" noChangeShapeType="1" noTextEdit="1"/>
              </p:cNvSpPr>
              <p:nvPr/>
            </p:nvSpPr>
            <p:spPr>
              <a:xfrm>
                <a:off x="298800" y="1923678"/>
                <a:ext cx="2272289" cy="430887"/>
              </a:xfrm>
              <a:prstGeom prst="rect">
                <a:avLst/>
              </a:prstGeom>
              <a:blipFill rotWithShape="1">
                <a:blip r:embed="rId7"/>
                <a:stretch>
                  <a:fillRect t="-8571" r="-4558" b="-2857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1763688" y="1178517"/>
                <a:ext cx="1449435"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i="1">
                          <a:latin typeface="Cambria Math"/>
                          <a:ea typeface="Cambria Math"/>
                        </a:rPr>
                        <m:t>3</m:t>
                      </m:r>
                      <m:r>
                        <a:rPr lang="en-US" sz="2200" b="0" i="1" smtClean="0">
                          <a:latin typeface="Cambria Math"/>
                          <a:ea typeface="Cambria Math"/>
                        </a:rPr>
                        <m:t>0</m:t>
                      </m:r>
                      <m:r>
                        <a:rPr lang="ru-RU" sz="2200" b="0" i="1" smtClean="0">
                          <a:latin typeface="Cambria Math"/>
                          <a:ea typeface="Cambria Math"/>
                        </a:rPr>
                        <m:t>0 Н/Кл</m:t>
                      </m:r>
                    </m:oMath>
                  </m:oMathPara>
                </a14:m>
                <a:endParaRPr lang="ru-RU" sz="2200" dirty="0">
                  <a:solidFill>
                    <a:schemeClr val="tx1"/>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1763688" y="1178517"/>
                <a:ext cx="1449435" cy="430887"/>
              </a:xfrm>
              <a:prstGeom prst="rect">
                <a:avLst/>
              </a:prstGeom>
              <a:blipFill rotWithShape="1">
                <a:blip r:embed="rId8"/>
                <a:stretch>
                  <a:fillRect t="-8451" r="-7143" b="-2676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2411760" y="268655"/>
                <a:ext cx="1663532"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i="1">
                          <a:latin typeface="Cambria Math"/>
                        </a:rPr>
                        <m:t>6</m:t>
                      </m:r>
                      <m:r>
                        <a:rPr lang="ru-RU" sz="2200" i="1">
                          <a:latin typeface="Cambria Math"/>
                          <a:ea typeface="Cambria Math"/>
                        </a:rPr>
                        <m:t>×</m:t>
                      </m:r>
                      <m:sSup>
                        <m:sSupPr>
                          <m:ctrlPr>
                            <a:rPr lang="ru-RU" sz="2200" i="1">
                              <a:latin typeface="Cambria Math"/>
                              <a:ea typeface="Cambria Math"/>
                            </a:rPr>
                          </m:ctrlPr>
                        </m:sSupPr>
                        <m:e>
                          <m:r>
                            <a:rPr lang="en-US" sz="2200" i="1">
                              <a:latin typeface="Cambria Math"/>
                              <a:ea typeface="Cambria Math"/>
                            </a:rPr>
                            <m:t>10</m:t>
                          </m:r>
                        </m:e>
                        <m:sup>
                          <m:r>
                            <a:rPr lang="en-US" sz="2200" i="1">
                              <a:latin typeface="Cambria Math"/>
                              <a:ea typeface="Cambria Math"/>
                            </a:rPr>
                            <m:t>−6</m:t>
                          </m:r>
                        </m:sup>
                      </m:sSup>
                      <m:r>
                        <a:rPr lang="ru-RU" sz="2200" i="1">
                          <a:latin typeface="Cambria Math"/>
                        </a:rPr>
                        <m:t> кг</m:t>
                      </m:r>
                    </m:oMath>
                  </m:oMathPara>
                </a14:m>
                <a:endParaRPr lang="ru-RU" sz="2200" dirty="0">
                  <a:solidFill>
                    <a:schemeClr val="tx1"/>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2411760" y="268655"/>
                <a:ext cx="1663532" cy="430887"/>
              </a:xfrm>
              <a:prstGeom prst="rect">
                <a:avLst/>
              </a:prstGeom>
              <a:blipFill rotWithShape="1">
                <a:blip r:embed="rId9"/>
                <a:stretch>
                  <a:fillRect t="-8451" r="-5861" b="-26761"/>
                </a:stretch>
              </a:blipFill>
            </p:spPr>
            <p:txBody>
              <a:bodyPr/>
              <a:lstStyle/>
              <a:p>
                <a:r>
                  <a:rPr lang="ru-RU">
                    <a:noFill/>
                  </a:rPr>
                  <a:t> </a:t>
                </a:r>
              </a:p>
            </p:txBody>
          </p:sp>
        </mc:Fallback>
      </mc:AlternateContent>
      <p:grpSp>
        <p:nvGrpSpPr>
          <p:cNvPr id="65" name="Группа 64"/>
          <p:cNvGrpSpPr>
            <a:grpSpLocks noChangeAspect="1"/>
          </p:cNvGrpSpPr>
          <p:nvPr/>
        </p:nvGrpSpPr>
        <p:grpSpPr>
          <a:xfrm>
            <a:off x="7201950" y="2796359"/>
            <a:ext cx="144000" cy="144000"/>
            <a:chOff x="6456851" y="2152677"/>
            <a:chExt cx="909793" cy="909793"/>
          </a:xfrm>
        </p:grpSpPr>
        <p:sp>
          <p:nvSpPr>
            <p:cNvPr id="63" name="Овал 62"/>
            <p:cNvSpPr>
              <a:spLocks noChangeAspect="1"/>
            </p:cNvSpPr>
            <p:nvPr/>
          </p:nvSpPr>
          <p:spPr>
            <a:xfrm>
              <a:off x="6479416" y="2166550"/>
              <a:ext cx="864000" cy="864000"/>
            </a:xfrm>
            <a:prstGeom prst="ellipse">
              <a:avLst/>
            </a:prstGeom>
            <a:gradFill flip="none" rotWithShape="1">
              <a:gsLst>
                <a:gs pos="0">
                  <a:schemeClr val="tx2">
                    <a:lumMod val="60000"/>
                    <a:lumOff val="40000"/>
                  </a:schemeClr>
                </a:gs>
                <a:gs pos="30000">
                  <a:schemeClr val="accent1">
                    <a:lumMod val="40000"/>
                    <a:lumOff val="60000"/>
                  </a:schemeClr>
                </a:gs>
                <a:gs pos="60000">
                  <a:schemeClr val="accent1">
                    <a:lumMod val="60000"/>
                    <a:lumOff val="40000"/>
                  </a:schemeClr>
                </a:gs>
                <a:gs pos="100000">
                  <a:schemeClr val="tx2">
                    <a:lumMod val="60000"/>
                    <a:lumOff val="40000"/>
                  </a:schemeClr>
                </a:gs>
              </a:gsLst>
              <a:path path="shape">
                <a:fillToRect l="50000" t="50000" r="50000" b="50000"/>
              </a:path>
              <a:tileRect/>
            </a:gradFill>
            <a:ln w="19050">
              <a:solidFill>
                <a:schemeClr val="tx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64" name="Минус 63"/>
            <p:cNvSpPr>
              <a:spLocks noChangeAspect="1"/>
            </p:cNvSpPr>
            <p:nvPr/>
          </p:nvSpPr>
          <p:spPr>
            <a:xfrm>
              <a:off x="6456851" y="2152677"/>
              <a:ext cx="909793" cy="909793"/>
            </a:xfrm>
            <a:prstGeom prst="mathMinus">
              <a:avLst/>
            </a:prstGeom>
            <a:gradFill>
              <a:gsLst>
                <a:gs pos="0">
                  <a:schemeClr val="tx2">
                    <a:lumMod val="50000"/>
                  </a:schemeClr>
                </a:gs>
                <a:gs pos="30000">
                  <a:schemeClr val="tx2">
                    <a:lumMod val="40000"/>
                    <a:lumOff val="60000"/>
                  </a:schemeClr>
                </a:gs>
                <a:gs pos="59000">
                  <a:schemeClr val="tx2">
                    <a:lumMod val="40000"/>
                    <a:lumOff val="60000"/>
                  </a:schemeClr>
                </a:gs>
                <a:gs pos="100000">
                  <a:schemeClr val="tx2">
                    <a:lumMod val="50000"/>
                  </a:schemeClr>
                </a:gs>
              </a:gsLst>
              <a:path path="shape">
                <a:fillToRect l="50000" t="50000" r="50000" b="5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mc:AlternateContent xmlns:mc="http://schemas.openxmlformats.org/markup-compatibility/2006" xmlns:a14="http://schemas.microsoft.com/office/drawing/2010/main">
        <mc:Choice Requires="a14">
          <p:sp>
            <p:nvSpPr>
              <p:cNvPr id="66" name="TextBox 65"/>
              <p:cNvSpPr txBox="1"/>
              <p:nvPr/>
            </p:nvSpPr>
            <p:spPr>
              <a:xfrm>
                <a:off x="2773231" y="1822053"/>
                <a:ext cx="136672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ru-RU" sz="2400" i="1" smtClean="0">
                              <a:latin typeface="Cambria Math"/>
                            </a:rPr>
                          </m:ctrlPr>
                        </m:sSubPr>
                        <m:e>
                          <m:r>
                            <a:rPr lang="en-US" sz="2400" b="0" i="1" smtClean="0">
                              <a:latin typeface="Cambria Math"/>
                            </a:rPr>
                            <m:t>𝐹</m:t>
                          </m:r>
                        </m:e>
                        <m:sub>
                          <m:r>
                            <a:rPr lang="ru-RU" sz="2400" b="0" i="1" smtClean="0">
                              <a:latin typeface="Cambria Math"/>
                            </a:rPr>
                            <m:t>к</m:t>
                          </m:r>
                        </m:sub>
                      </m:sSub>
                      <m:r>
                        <a:rPr lang="en-US" sz="2400" b="0" i="1" smtClean="0">
                          <a:latin typeface="Cambria Math"/>
                        </a:rPr>
                        <m:t>=</m:t>
                      </m:r>
                      <m:r>
                        <a:rPr lang="en-US" sz="2400" i="1">
                          <a:latin typeface="Cambria Math"/>
                        </a:rPr>
                        <m:t>𝑚𝑔</m:t>
                      </m:r>
                    </m:oMath>
                  </m:oMathPara>
                </a14:m>
                <a:endParaRPr lang="ru-RU" sz="2400" dirty="0"/>
              </a:p>
            </p:txBody>
          </p:sp>
        </mc:Choice>
        <mc:Fallback xmlns="">
          <p:sp>
            <p:nvSpPr>
              <p:cNvPr id="66" name="TextBox 65"/>
              <p:cNvSpPr txBox="1">
                <a:spLocks noRot="1" noChangeAspect="1" noMove="1" noResize="1" noEditPoints="1" noAdjustHandles="1" noChangeArrowheads="1" noChangeShapeType="1" noTextEdit="1"/>
              </p:cNvSpPr>
              <p:nvPr/>
            </p:nvSpPr>
            <p:spPr>
              <a:xfrm>
                <a:off x="2773231" y="1822053"/>
                <a:ext cx="1366721" cy="461665"/>
              </a:xfrm>
              <a:prstGeom prst="rect">
                <a:avLst/>
              </a:prstGeom>
              <a:blipFill rotWithShape="1">
                <a:blip r:embed="rId10"/>
                <a:stretch>
                  <a:fillRect t="-10526" r="-8929" b="-2894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2773230" y="2429525"/>
                <a:ext cx="128259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ru-RU" sz="2400" i="1" smtClean="0">
                              <a:latin typeface="Cambria Math"/>
                            </a:rPr>
                          </m:ctrlPr>
                        </m:sSubPr>
                        <m:e>
                          <m:r>
                            <a:rPr lang="en-US" sz="2400" b="0" i="1" smtClean="0">
                              <a:latin typeface="Cambria Math"/>
                            </a:rPr>
                            <m:t>𝐹</m:t>
                          </m:r>
                        </m:e>
                        <m:sub>
                          <m:r>
                            <a:rPr lang="ru-RU" sz="2400" b="0" i="1" smtClean="0">
                              <a:latin typeface="Cambria Math"/>
                            </a:rPr>
                            <m:t>к</m:t>
                          </m:r>
                        </m:sub>
                      </m:sSub>
                      <m:r>
                        <a:rPr lang="ru-RU" sz="2400" b="0" i="1" smtClean="0">
                          <a:latin typeface="Cambria Math"/>
                        </a:rPr>
                        <m:t>=</m:t>
                      </m:r>
                      <m:r>
                        <a:rPr lang="en-US" sz="2400" b="0" i="1" smtClean="0">
                          <a:latin typeface="Cambria Math"/>
                        </a:rPr>
                        <m:t>𝐸𝑞</m:t>
                      </m:r>
                    </m:oMath>
                  </m:oMathPara>
                </a14:m>
                <a:endParaRPr lang="ru-RU" sz="2400" dirty="0"/>
              </a:p>
            </p:txBody>
          </p:sp>
        </mc:Choice>
        <mc:Fallback xmlns="">
          <p:sp>
            <p:nvSpPr>
              <p:cNvPr id="67" name="TextBox 66"/>
              <p:cNvSpPr txBox="1">
                <a:spLocks noRot="1" noChangeAspect="1" noMove="1" noResize="1" noEditPoints="1" noAdjustHandles="1" noChangeArrowheads="1" noChangeShapeType="1" noTextEdit="1"/>
              </p:cNvSpPr>
              <p:nvPr/>
            </p:nvSpPr>
            <p:spPr>
              <a:xfrm>
                <a:off x="2773230" y="2429525"/>
                <a:ext cx="1282595" cy="461665"/>
              </a:xfrm>
              <a:prstGeom prst="rect">
                <a:avLst/>
              </a:prstGeom>
              <a:blipFill rotWithShape="1">
                <a:blip r:embed="rId11"/>
                <a:stretch>
                  <a:fillRect t="-10667" r="-9524" b="-3066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2773229" y="2952633"/>
                <a:ext cx="147142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𝐸𝑞</m:t>
                      </m:r>
                      <m:r>
                        <a:rPr lang="en-US" sz="2400" b="0" i="1" smtClean="0">
                          <a:latin typeface="Cambria Math"/>
                        </a:rPr>
                        <m:t>=</m:t>
                      </m:r>
                      <m:r>
                        <a:rPr lang="en-US" sz="2400" i="1">
                          <a:latin typeface="Cambria Math"/>
                        </a:rPr>
                        <m:t>𝑚𝑔</m:t>
                      </m:r>
                    </m:oMath>
                  </m:oMathPara>
                </a14:m>
                <a:endParaRPr lang="ru-RU" sz="2400" dirty="0"/>
              </a:p>
            </p:txBody>
          </p:sp>
        </mc:Choice>
        <mc:Fallback xmlns="">
          <p:sp>
            <p:nvSpPr>
              <p:cNvPr id="68" name="TextBox 67"/>
              <p:cNvSpPr txBox="1">
                <a:spLocks noRot="1" noChangeAspect="1" noMove="1" noResize="1" noEditPoints="1" noAdjustHandles="1" noChangeArrowheads="1" noChangeShapeType="1" noTextEdit="1"/>
              </p:cNvSpPr>
              <p:nvPr/>
            </p:nvSpPr>
            <p:spPr>
              <a:xfrm>
                <a:off x="2773229" y="2952633"/>
                <a:ext cx="1471428" cy="461665"/>
              </a:xfrm>
              <a:prstGeom prst="rect">
                <a:avLst/>
              </a:prstGeom>
              <a:blipFill rotWithShape="1">
                <a:blip r:embed="rId12"/>
                <a:stretch>
                  <a:fillRect l="-415" t="-10526" r="-8299" b="-2894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2773231" y="3435846"/>
                <a:ext cx="1279068" cy="7224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𝑞</m:t>
                      </m:r>
                      <m:r>
                        <a:rPr lang="ru-RU" sz="2400" b="0" i="1" smtClean="0">
                          <a:latin typeface="Cambria Math"/>
                        </a:rPr>
                        <m:t>=</m:t>
                      </m:r>
                      <m:f>
                        <m:fPr>
                          <m:ctrlPr>
                            <a:rPr lang="ru-RU" sz="2400" b="0" i="1" smtClean="0">
                              <a:latin typeface="Cambria Math"/>
                            </a:rPr>
                          </m:ctrlPr>
                        </m:fPr>
                        <m:num>
                          <m:r>
                            <a:rPr lang="en-US" sz="2400" b="0" i="1" smtClean="0">
                              <a:latin typeface="Cambria Math"/>
                            </a:rPr>
                            <m:t>𝑚𝑔</m:t>
                          </m:r>
                        </m:num>
                        <m:den>
                          <m:r>
                            <a:rPr lang="en-US" sz="2400" b="0" i="1" smtClean="0">
                              <a:latin typeface="Cambria Math"/>
                            </a:rPr>
                            <m:t>𝐸</m:t>
                          </m:r>
                        </m:den>
                      </m:f>
                    </m:oMath>
                  </m:oMathPara>
                </a14:m>
                <a:endParaRPr lang="ru-RU" sz="2400" dirty="0"/>
              </a:p>
            </p:txBody>
          </p:sp>
        </mc:Choice>
        <mc:Fallback xmlns="">
          <p:sp>
            <p:nvSpPr>
              <p:cNvPr id="69" name="TextBox 68"/>
              <p:cNvSpPr txBox="1">
                <a:spLocks noRot="1" noChangeAspect="1" noMove="1" noResize="1" noEditPoints="1" noAdjustHandles="1" noChangeArrowheads="1" noChangeShapeType="1" noTextEdit="1"/>
              </p:cNvSpPr>
              <p:nvPr/>
            </p:nvSpPr>
            <p:spPr>
              <a:xfrm>
                <a:off x="2773231" y="3435846"/>
                <a:ext cx="1279068" cy="722442"/>
              </a:xfrm>
              <a:prstGeom prst="rect">
                <a:avLst/>
              </a:prstGeom>
              <a:blipFill rotWithShape="1">
                <a:blip r:embed="rId13"/>
                <a:stretch>
                  <a:fillRect r="-9524" b="-1695"/>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2773231" y="4155926"/>
                <a:ext cx="4965783" cy="83343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b="0" i="1" smtClean="0">
                              <a:latin typeface="Cambria Math"/>
                            </a:rPr>
                          </m:ctrlPr>
                        </m:dPr>
                        <m:e>
                          <m:r>
                            <a:rPr lang="en-US" sz="2400" b="0" i="1" smtClean="0">
                              <a:latin typeface="Cambria Math"/>
                            </a:rPr>
                            <m:t>𝑞</m:t>
                          </m:r>
                        </m:e>
                      </m:d>
                      <m:r>
                        <a:rPr lang="ru-RU" sz="2400" b="0" i="1" smtClean="0">
                          <a:latin typeface="Cambria Math"/>
                        </a:rPr>
                        <m:t>=</m:t>
                      </m:r>
                      <m:f>
                        <m:fPr>
                          <m:ctrlPr>
                            <a:rPr lang="ru-RU" sz="2400" b="0" i="1" smtClean="0">
                              <a:latin typeface="Cambria Math"/>
                            </a:rPr>
                          </m:ctrlPr>
                        </m:fPr>
                        <m:num>
                          <m:r>
                            <a:rPr lang="ru-RU" sz="2400" i="1">
                              <a:latin typeface="Cambria Math"/>
                            </a:rPr>
                            <m:t>6</m:t>
                          </m:r>
                          <m:r>
                            <a:rPr lang="ru-RU" sz="2400" i="1">
                              <a:latin typeface="Cambria Math"/>
                              <a:ea typeface="Cambria Math"/>
                            </a:rPr>
                            <m:t>×</m:t>
                          </m:r>
                          <m:sSup>
                            <m:sSupPr>
                              <m:ctrlPr>
                                <a:rPr lang="ru-RU" sz="2400" i="1">
                                  <a:latin typeface="Cambria Math"/>
                                  <a:ea typeface="Cambria Math"/>
                                </a:rPr>
                              </m:ctrlPr>
                            </m:sSupPr>
                            <m:e>
                              <m:r>
                                <a:rPr lang="en-US" sz="2400" i="1">
                                  <a:latin typeface="Cambria Math"/>
                                  <a:ea typeface="Cambria Math"/>
                                </a:rPr>
                                <m:t>10</m:t>
                              </m:r>
                            </m:e>
                            <m:sup>
                              <m:r>
                                <a:rPr lang="en-US" sz="2400" i="1">
                                  <a:latin typeface="Cambria Math"/>
                                  <a:ea typeface="Cambria Math"/>
                                </a:rPr>
                                <m:t>−6</m:t>
                              </m:r>
                            </m:sup>
                          </m:sSup>
                          <m:r>
                            <a:rPr lang="en-US" sz="2400" i="1" smtClean="0">
                              <a:latin typeface="Cambria Math"/>
                              <a:ea typeface="Cambria Math"/>
                            </a:rPr>
                            <m:t>×</m:t>
                          </m:r>
                          <m:r>
                            <a:rPr lang="en-US" sz="2400" b="0" i="1" smtClean="0">
                              <a:latin typeface="Cambria Math"/>
                              <a:ea typeface="Cambria Math"/>
                            </a:rPr>
                            <m:t>9,8</m:t>
                          </m:r>
                        </m:num>
                        <m:den>
                          <m:r>
                            <a:rPr lang="en-US" sz="2400" b="0" i="1" smtClean="0">
                              <a:latin typeface="Cambria Math"/>
                            </a:rPr>
                            <m:t>300</m:t>
                          </m:r>
                        </m:den>
                      </m:f>
                      <m:r>
                        <a:rPr lang="en-US" sz="2400" b="0" i="1" smtClean="0">
                          <a:latin typeface="Cambria Math"/>
                        </a:rPr>
                        <m:t>=2</m:t>
                      </m:r>
                      <m:r>
                        <a:rPr lang="en-US" sz="2400" b="0" i="1" smtClean="0">
                          <a:latin typeface="Cambria Math"/>
                          <a:ea typeface="Cambria Math"/>
                        </a:rPr>
                        <m:t>×</m:t>
                      </m:r>
                      <m:sSup>
                        <m:sSupPr>
                          <m:ctrlPr>
                            <a:rPr lang="en-US" sz="2400" b="0" i="1" smtClean="0">
                              <a:latin typeface="Cambria Math"/>
                              <a:ea typeface="Cambria Math"/>
                            </a:rPr>
                          </m:ctrlPr>
                        </m:sSupPr>
                        <m:e>
                          <m:r>
                            <a:rPr lang="en-US" sz="2400" b="0" i="1" smtClean="0">
                              <a:latin typeface="Cambria Math"/>
                              <a:ea typeface="Cambria Math"/>
                            </a:rPr>
                            <m:t>10</m:t>
                          </m:r>
                        </m:e>
                        <m:sup>
                          <m:r>
                            <a:rPr lang="en-US" sz="2400" b="0" i="1" smtClean="0">
                              <a:latin typeface="Cambria Math"/>
                              <a:ea typeface="Cambria Math"/>
                            </a:rPr>
                            <m:t>−7</m:t>
                          </m:r>
                        </m:sup>
                      </m:sSup>
                      <m:r>
                        <a:rPr lang="en-US" sz="2400" b="0" i="1" smtClean="0">
                          <a:latin typeface="Cambria Math"/>
                          <a:ea typeface="Cambria Math"/>
                        </a:rPr>
                        <m:t> </m:t>
                      </m:r>
                      <m:r>
                        <a:rPr lang="ru-RU" sz="2400" b="0" i="1" smtClean="0">
                          <a:latin typeface="Cambria Math"/>
                          <a:ea typeface="Cambria Math"/>
                        </a:rPr>
                        <m:t>Кл</m:t>
                      </m:r>
                    </m:oMath>
                  </m:oMathPara>
                </a14:m>
                <a:endParaRPr lang="ru-RU" sz="2400" dirty="0"/>
              </a:p>
            </p:txBody>
          </p:sp>
        </mc:Choice>
        <mc:Fallback xmlns="">
          <p:sp>
            <p:nvSpPr>
              <p:cNvPr id="71" name="TextBox 70"/>
              <p:cNvSpPr txBox="1">
                <a:spLocks noRot="1" noChangeAspect="1" noMove="1" noResize="1" noEditPoints="1" noAdjustHandles="1" noChangeArrowheads="1" noChangeShapeType="1" noTextEdit="1"/>
              </p:cNvSpPr>
              <p:nvPr/>
            </p:nvSpPr>
            <p:spPr>
              <a:xfrm>
                <a:off x="2773231" y="4155926"/>
                <a:ext cx="4965783" cy="833433"/>
              </a:xfrm>
              <a:prstGeom prst="rect">
                <a:avLst/>
              </a:prstGeom>
              <a:blipFill rotWithShape="1">
                <a:blip r:embed="rId14"/>
                <a:stretch>
                  <a:fillRect r="-1963" b="-147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2773231" y="4371950"/>
                <a:ext cx="218752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𝑞</m:t>
                      </m:r>
                      <m:r>
                        <a:rPr lang="ru-RU" sz="2400" b="0" i="1" smtClean="0">
                          <a:latin typeface="Cambria Math"/>
                        </a:rPr>
                        <m:t>=−200 нКл</m:t>
                      </m:r>
                    </m:oMath>
                  </m:oMathPara>
                </a14:m>
                <a:endParaRPr lang="ru-RU" sz="2400" dirty="0"/>
              </a:p>
            </p:txBody>
          </p:sp>
        </mc:Choice>
        <mc:Fallback xmlns="">
          <p:sp>
            <p:nvSpPr>
              <p:cNvPr id="72" name="TextBox 71"/>
              <p:cNvSpPr txBox="1">
                <a:spLocks noRot="1" noChangeAspect="1" noMove="1" noResize="1" noEditPoints="1" noAdjustHandles="1" noChangeArrowheads="1" noChangeShapeType="1" noTextEdit="1"/>
              </p:cNvSpPr>
              <p:nvPr/>
            </p:nvSpPr>
            <p:spPr>
              <a:xfrm>
                <a:off x="2773231" y="4371950"/>
                <a:ext cx="2187522" cy="461665"/>
              </a:xfrm>
              <a:prstGeom prst="rect">
                <a:avLst/>
              </a:prstGeom>
              <a:blipFill rotWithShape="1">
                <a:blip r:embed="rId15"/>
                <a:stretch>
                  <a:fillRect t="-10526" r="-5014" b="-28947"/>
                </a:stretch>
              </a:blipFill>
            </p:spPr>
            <p:txBody>
              <a:bodyPr/>
              <a:lstStyle/>
              <a:p>
                <a:r>
                  <a:rPr lang="ru-RU">
                    <a:noFill/>
                  </a:rPr>
                  <a:t> </a:t>
                </a:r>
              </a:p>
            </p:txBody>
          </p:sp>
        </mc:Fallback>
      </mc:AlternateContent>
      <p:grpSp>
        <p:nvGrpSpPr>
          <p:cNvPr id="73" name="Группа 72"/>
          <p:cNvGrpSpPr/>
          <p:nvPr/>
        </p:nvGrpSpPr>
        <p:grpSpPr>
          <a:xfrm>
            <a:off x="6691345" y="4796378"/>
            <a:ext cx="2455100" cy="347122"/>
            <a:chOff x="6691345" y="4796378"/>
            <a:chExt cx="2455100" cy="347122"/>
          </a:xfrm>
        </p:grpSpPr>
        <p:sp>
          <p:nvSpPr>
            <p:cNvPr id="74"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75" name="Picture 4" descr="E:\РАБОЧИЕ ПРОЕКТЫ\FREE-LANCE\2013\октябрь\Логотип_варианты_цвета3.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4311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fade">
                                      <p:cBhvr>
                                        <p:cTn id="15" dur="500"/>
                                        <p:tgtEl>
                                          <p:spTgt spid="5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1"/>
                                        </p:tgtEl>
                                        <p:attrNameLst>
                                          <p:attrName>style.visibility</p:attrName>
                                        </p:attrNameLst>
                                      </p:cBhvr>
                                      <p:to>
                                        <p:strVal val="visible"/>
                                      </p:to>
                                    </p:set>
                                  </p:childTnLst>
                                </p:cTn>
                              </p:par>
                              <p:par>
                                <p:cTn id="20" presetID="0" presetClass="path" presetSubtype="0" accel="50000" decel="50000" fill="hold" grpId="1" nodeType="withEffect">
                                  <p:stCondLst>
                                    <p:cond delay="0"/>
                                  </p:stCondLst>
                                  <p:childTnLst>
                                    <p:animMotion origin="layout" path="M 2.5E-6 2.2702E-6 L -0.19323 0.32171 " pathEditMode="relative" rAng="0" ptsTypes="AA">
                                      <p:cBhvr>
                                        <p:cTn id="21" dur="2000" fill="hold"/>
                                        <p:tgtEl>
                                          <p:spTgt spid="61"/>
                                        </p:tgtEl>
                                        <p:attrNameLst>
                                          <p:attrName>ppt_x</p:attrName>
                                          <p:attrName>ppt_y</p:attrName>
                                        </p:attrNameLst>
                                      </p:cBhvr>
                                      <p:rCtr x="-9670" y="16070"/>
                                    </p:animMotion>
                                  </p:childTnLst>
                                </p:cTn>
                              </p:par>
                            </p:childTnLst>
                          </p:cTn>
                        </p:par>
                        <p:par>
                          <p:cTn id="22" fill="hold">
                            <p:stCondLst>
                              <p:cond delay="2000"/>
                            </p:stCondLst>
                            <p:childTnLst>
                              <p:par>
                                <p:cTn id="23" presetID="1" presetClass="exit" presetSubtype="0" fill="hold" grpId="2" nodeType="afterEffect">
                                  <p:stCondLst>
                                    <p:cond delay="0"/>
                                  </p:stCondLst>
                                  <p:childTnLst>
                                    <p:set>
                                      <p:cBhvr>
                                        <p:cTn id="24" dur="1" fill="hold">
                                          <p:stCondLst>
                                            <p:cond delay="0"/>
                                          </p:stCondLst>
                                        </p:cTn>
                                        <p:tgtEl>
                                          <p:spTgt spid="61"/>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9"/>
                                        </p:tgtEl>
                                        <p:attrNameLst>
                                          <p:attrName>style.visibility</p:attrName>
                                        </p:attrNameLst>
                                      </p:cBhvr>
                                      <p:to>
                                        <p:strVal val="visible"/>
                                      </p:to>
                                    </p:set>
                                  </p:childTnLst>
                                </p:cTn>
                              </p:par>
                              <p:par>
                                <p:cTn id="31" presetID="0" presetClass="path" presetSubtype="0" accel="50000" decel="50000" fill="hold" grpId="1" nodeType="withEffect">
                                  <p:stCondLst>
                                    <p:cond delay="0"/>
                                  </p:stCondLst>
                                  <p:childTnLst>
                                    <p:animMotion origin="layout" path="M 1.38889E-6 -4.81184E-7 L -0.13438 0.22887 " pathEditMode="relative" rAng="0" ptsTypes="AA">
                                      <p:cBhvr>
                                        <p:cTn id="32" dur="2000" fill="hold"/>
                                        <p:tgtEl>
                                          <p:spTgt spid="59"/>
                                        </p:tgtEl>
                                        <p:attrNameLst>
                                          <p:attrName>ppt_x</p:attrName>
                                          <p:attrName>ppt_y</p:attrName>
                                        </p:attrNameLst>
                                      </p:cBhvr>
                                      <p:rCtr x="-6719" y="11444"/>
                                    </p:animMotion>
                                  </p:childTnLst>
                                </p:cTn>
                              </p:par>
                            </p:childTnLst>
                          </p:cTn>
                        </p:par>
                        <p:par>
                          <p:cTn id="33" fill="hold">
                            <p:stCondLst>
                              <p:cond delay="2000"/>
                            </p:stCondLst>
                            <p:childTnLst>
                              <p:par>
                                <p:cTn id="34" presetID="1" presetClass="exit" presetSubtype="0" fill="hold" grpId="2" nodeType="afterEffect">
                                  <p:stCondLst>
                                    <p:cond delay="0"/>
                                  </p:stCondLst>
                                  <p:childTnLst>
                                    <p:set>
                                      <p:cBhvr>
                                        <p:cTn id="35" dur="1" fill="hold">
                                          <p:stCondLst>
                                            <p:cond delay="0"/>
                                          </p:stCondLst>
                                        </p:cTn>
                                        <p:tgtEl>
                                          <p:spTgt spid="59"/>
                                        </p:tgtEl>
                                        <p:attrNameLst>
                                          <p:attrName>style.visibility</p:attrName>
                                        </p:attrNameLst>
                                      </p:cBhvr>
                                      <p:to>
                                        <p:strVal val="hidden"/>
                                      </p:to>
                                    </p:set>
                                  </p:childTnLst>
                                </p:cTn>
                              </p:par>
                              <p:par>
                                <p:cTn id="36" presetID="1" presetClass="entr" presetSubtype="0" fill="hold" grpId="0" nodeType="withEffect">
                                  <p:stCondLst>
                                    <p:cond delay="0"/>
                                  </p:stCondLst>
                                  <p:childTnLst>
                                    <p:set>
                                      <p:cBhvr>
                                        <p:cTn id="37" dur="1" fill="hold">
                                          <p:stCondLst>
                                            <p:cond delay="0"/>
                                          </p:stCondLst>
                                        </p:cTn>
                                        <p:tgtEl>
                                          <p:spTgt spid="5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56"/>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5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5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66"/>
                                        </p:tgtEl>
                                        <p:attrNameLst>
                                          <p:attrName>style.visibility</p:attrName>
                                        </p:attrNameLst>
                                      </p:cBhvr>
                                      <p:to>
                                        <p:strVal val="visible"/>
                                      </p:to>
                                    </p:set>
                                    <p:animEffect transition="in" filter="fade">
                                      <p:cBhvr>
                                        <p:cTn id="50" dur="500"/>
                                        <p:tgtEl>
                                          <p:spTgt spid="66"/>
                                        </p:tgtEl>
                                      </p:cBhvr>
                                    </p:animEffect>
                                  </p:childTnLst>
                                </p:cTn>
                              </p:par>
                            </p:childTnLst>
                          </p:cTn>
                        </p:par>
                      </p:childTnLst>
                    </p:cTn>
                  </p:par>
                  <p:par>
                    <p:cTn id="51" fill="hold">
                      <p:stCondLst>
                        <p:cond delay="indefinite"/>
                      </p:stCondLst>
                      <p:childTnLst>
                        <p:par>
                          <p:cTn id="52" fill="hold">
                            <p:stCondLst>
                              <p:cond delay="0"/>
                            </p:stCondLst>
                            <p:childTnLst>
                              <p:par>
                                <p:cTn id="53" presetID="18" presetClass="entr" presetSubtype="12" fill="hold" nodeType="click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strips(downLeft)">
                                      <p:cBhvr>
                                        <p:cTn id="55" dur="500"/>
                                        <p:tgtEl>
                                          <p:spTgt spid="47"/>
                                        </p:tgtEl>
                                      </p:cBhvr>
                                    </p:animEffect>
                                  </p:childTnLst>
                                </p:cTn>
                              </p:par>
                            </p:childTnLst>
                          </p:cTn>
                        </p:par>
                        <p:par>
                          <p:cTn id="56" fill="hold">
                            <p:stCondLst>
                              <p:cond delay="500"/>
                            </p:stCondLst>
                            <p:childTnLst>
                              <p:par>
                                <p:cTn id="57" presetID="10" presetClass="entr" presetSubtype="0" fill="hold" grpId="0" nodeType="afterEffect">
                                  <p:stCondLst>
                                    <p:cond delay="0"/>
                                  </p:stCondLst>
                                  <p:childTnLst>
                                    <p:set>
                                      <p:cBhvr>
                                        <p:cTn id="58" dur="1" fill="hold">
                                          <p:stCondLst>
                                            <p:cond delay="0"/>
                                          </p:stCondLst>
                                        </p:cTn>
                                        <p:tgtEl>
                                          <p:spTgt spid="51"/>
                                        </p:tgtEl>
                                        <p:attrNameLst>
                                          <p:attrName>style.visibility</p:attrName>
                                        </p:attrNameLst>
                                      </p:cBhvr>
                                      <p:to>
                                        <p:strVal val="visible"/>
                                      </p:to>
                                    </p:set>
                                    <p:animEffect transition="in" filter="fade">
                                      <p:cBhvr>
                                        <p:cTn id="59" dur="500"/>
                                        <p:tgtEl>
                                          <p:spTgt spid="51"/>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9" fill="hold" nodeType="click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strips(upLeft)">
                                      <p:cBhvr>
                                        <p:cTn id="64" dur="500"/>
                                        <p:tgtEl>
                                          <p:spTgt spid="49"/>
                                        </p:tgtEl>
                                      </p:cBhvr>
                                    </p:animEffec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52"/>
                                        </p:tgtEl>
                                        <p:attrNameLst>
                                          <p:attrName>style.visibility</p:attrName>
                                        </p:attrNameLst>
                                      </p:cBhvr>
                                      <p:to>
                                        <p:strVal val="visible"/>
                                      </p:to>
                                    </p:set>
                                    <p:animEffect transition="in" filter="fade">
                                      <p:cBhvr>
                                        <p:cTn id="68" dur="500"/>
                                        <p:tgtEl>
                                          <p:spTgt spid="52"/>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65"/>
                                        </p:tgtEl>
                                        <p:attrNameLst>
                                          <p:attrName>style.visibility</p:attrName>
                                        </p:attrNameLst>
                                      </p:cBhvr>
                                      <p:to>
                                        <p:strVal val="visible"/>
                                      </p:to>
                                    </p:set>
                                    <p:animEffect transition="in" filter="fade">
                                      <p:cBhvr>
                                        <p:cTn id="73" dur="500"/>
                                        <p:tgtEl>
                                          <p:spTgt spid="65"/>
                                        </p:tgtEl>
                                      </p:cBhvr>
                                    </p:animEffect>
                                  </p:childTnLst>
                                </p:cTn>
                              </p:par>
                              <p:par>
                                <p:cTn id="74" presetID="10" presetClass="exit" presetSubtype="0" fill="hold" grpId="1" nodeType="withEffect">
                                  <p:stCondLst>
                                    <p:cond delay="0"/>
                                  </p:stCondLst>
                                  <p:childTnLst>
                                    <p:animEffect transition="out" filter="fade">
                                      <p:cBhvr>
                                        <p:cTn id="75" dur="500"/>
                                        <p:tgtEl>
                                          <p:spTgt spid="4"/>
                                        </p:tgtEl>
                                      </p:cBhvr>
                                    </p:animEffect>
                                    <p:set>
                                      <p:cBhvr>
                                        <p:cTn id="76" dur="1" fill="hold">
                                          <p:stCondLst>
                                            <p:cond delay="499"/>
                                          </p:stCondLst>
                                        </p:cTn>
                                        <p:tgtEl>
                                          <p:spTgt spid="4"/>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67"/>
                                        </p:tgtEl>
                                        <p:attrNameLst>
                                          <p:attrName>style.visibility</p:attrName>
                                        </p:attrNameLst>
                                      </p:cBhvr>
                                      <p:to>
                                        <p:strVal val="visible"/>
                                      </p:to>
                                    </p:set>
                                    <p:animEffect transition="in" filter="fade">
                                      <p:cBhvr>
                                        <p:cTn id="81" dur="500"/>
                                        <p:tgtEl>
                                          <p:spTgt spid="67"/>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68"/>
                                        </p:tgtEl>
                                        <p:attrNameLst>
                                          <p:attrName>style.visibility</p:attrName>
                                        </p:attrNameLst>
                                      </p:cBhvr>
                                      <p:to>
                                        <p:strVal val="visible"/>
                                      </p:to>
                                    </p:set>
                                    <p:animEffect transition="in" filter="fade">
                                      <p:cBhvr>
                                        <p:cTn id="86" dur="500"/>
                                        <p:tgtEl>
                                          <p:spTgt spid="68"/>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69"/>
                                        </p:tgtEl>
                                        <p:attrNameLst>
                                          <p:attrName>style.visibility</p:attrName>
                                        </p:attrNameLst>
                                      </p:cBhvr>
                                      <p:to>
                                        <p:strVal val="visible"/>
                                      </p:to>
                                    </p:set>
                                    <p:animEffect transition="in" filter="fade">
                                      <p:cBhvr>
                                        <p:cTn id="91" dur="500"/>
                                        <p:tgtEl>
                                          <p:spTgt spid="69"/>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71"/>
                                        </p:tgtEl>
                                        <p:attrNameLst>
                                          <p:attrName>style.visibility</p:attrName>
                                        </p:attrNameLst>
                                      </p:cBhvr>
                                      <p:to>
                                        <p:strVal val="visible"/>
                                      </p:to>
                                    </p:set>
                                    <p:animEffect transition="in" filter="fade">
                                      <p:cBhvr>
                                        <p:cTn id="96" dur="500"/>
                                        <p:tgtEl>
                                          <p:spTgt spid="71"/>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xit" presetSubtype="0" fill="hold" grpId="1" nodeType="clickEffect">
                                  <p:stCondLst>
                                    <p:cond delay="0"/>
                                  </p:stCondLst>
                                  <p:childTnLst>
                                    <p:animEffect transition="out" filter="fade">
                                      <p:cBhvr>
                                        <p:cTn id="100" dur="500"/>
                                        <p:tgtEl>
                                          <p:spTgt spid="71"/>
                                        </p:tgtEl>
                                      </p:cBhvr>
                                    </p:animEffect>
                                    <p:set>
                                      <p:cBhvr>
                                        <p:cTn id="101" dur="1" fill="hold">
                                          <p:stCondLst>
                                            <p:cond delay="499"/>
                                          </p:stCondLst>
                                        </p:cTn>
                                        <p:tgtEl>
                                          <p:spTgt spid="71"/>
                                        </p:tgtEl>
                                        <p:attrNameLst>
                                          <p:attrName>style.visibility</p:attrName>
                                        </p:attrNameLst>
                                      </p:cBhvr>
                                      <p:to>
                                        <p:strVal val="hidden"/>
                                      </p:to>
                                    </p:set>
                                  </p:childTnLst>
                                </p:cTn>
                              </p:par>
                              <p:par>
                                <p:cTn id="102" presetID="10" presetClass="entr" presetSubtype="0" fill="hold" grpId="0" nodeType="withEffect">
                                  <p:stCondLst>
                                    <p:cond delay="0"/>
                                  </p:stCondLst>
                                  <p:childTnLst>
                                    <p:set>
                                      <p:cBhvr>
                                        <p:cTn id="103" dur="1" fill="hold">
                                          <p:stCondLst>
                                            <p:cond delay="0"/>
                                          </p:stCondLst>
                                        </p:cTn>
                                        <p:tgtEl>
                                          <p:spTgt spid="72"/>
                                        </p:tgtEl>
                                        <p:attrNameLst>
                                          <p:attrName>style.visibility</p:attrName>
                                        </p:attrNameLst>
                                      </p:cBhvr>
                                      <p:to>
                                        <p:strVal val="visible"/>
                                      </p:to>
                                    </p:set>
                                    <p:animEffect transition="in" filter="fade">
                                      <p:cBhvr>
                                        <p:cTn id="104"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1" grpId="0"/>
      <p:bldP spid="52" grpId="0"/>
      <p:bldP spid="53" grpId="0"/>
      <p:bldP spid="55" grpId="0"/>
      <p:bldP spid="57" grpId="0"/>
      <p:bldP spid="58" grpId="0"/>
      <p:bldP spid="59" grpId="0"/>
      <p:bldP spid="59" grpId="1"/>
      <p:bldP spid="59" grpId="2"/>
      <p:bldP spid="61" grpId="0"/>
      <p:bldP spid="61" grpId="1"/>
      <p:bldP spid="61" grpId="2"/>
      <p:bldP spid="66" grpId="0"/>
      <p:bldP spid="67" grpId="0"/>
      <p:bldP spid="68" grpId="0"/>
      <p:bldP spid="69" grpId="0"/>
      <p:bldP spid="71" grpId="0"/>
      <p:bldP spid="71" grpId="1"/>
      <p:bldP spid="7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2352" y="123478"/>
            <a:ext cx="8579296" cy="1872208"/>
          </a:xfrm>
        </p:spPr>
        <p:txBody>
          <a:bodyPr>
            <a:noAutofit/>
          </a:bodyPr>
          <a:lstStyle/>
          <a:p>
            <a:pPr algn="l"/>
            <a:r>
              <a:rPr lang="ru-RU" sz="2000" b="1" dirty="0">
                <a:solidFill>
                  <a:schemeClr val="tx2">
                    <a:lumMod val="75000"/>
                  </a:schemeClr>
                </a:solidFill>
                <a:latin typeface="Times New Roman" pitchFamily="18" charset="0"/>
              </a:rPr>
              <a:t>Шар обладает зарядом 0,4 </a:t>
            </a:r>
            <a:r>
              <a:rPr lang="ru-RU" sz="2000" b="1" dirty="0" err="1" smtClean="0">
                <a:solidFill>
                  <a:schemeClr val="tx2">
                    <a:lumMod val="75000"/>
                  </a:schemeClr>
                </a:solidFill>
                <a:latin typeface="Times New Roman" pitchFamily="18" charset="0"/>
              </a:rPr>
              <a:t>мкКл</a:t>
            </a:r>
            <a:r>
              <a:rPr lang="ru-RU" sz="2000" b="1" dirty="0" smtClean="0">
                <a:solidFill>
                  <a:schemeClr val="tx2">
                    <a:lumMod val="75000"/>
                  </a:schemeClr>
                </a:solidFill>
                <a:latin typeface="Times New Roman" pitchFamily="18" charset="0"/>
              </a:rPr>
              <a:t>, </a:t>
            </a:r>
            <a:r>
              <a:rPr lang="ru-RU" sz="2000" b="1" dirty="0">
                <a:solidFill>
                  <a:schemeClr val="tx2">
                    <a:lumMod val="75000"/>
                  </a:schemeClr>
                </a:solidFill>
                <a:latin typeface="Times New Roman" pitchFamily="18" charset="0"/>
              </a:rPr>
              <a:t>который равномерно распределен по всему объёму шара. На точечный заряд, равный 800 </a:t>
            </a:r>
            <a:r>
              <a:rPr lang="ru-RU" sz="2000" b="1" dirty="0" err="1" smtClean="0">
                <a:solidFill>
                  <a:schemeClr val="tx2">
                    <a:lumMod val="75000"/>
                  </a:schemeClr>
                </a:solidFill>
                <a:latin typeface="Times New Roman" pitchFamily="18" charset="0"/>
              </a:rPr>
              <a:t>нКл</a:t>
            </a:r>
            <a:r>
              <a:rPr lang="ru-RU" sz="2000" b="1" dirty="0" smtClean="0">
                <a:solidFill>
                  <a:schemeClr val="tx2">
                    <a:lumMod val="75000"/>
                  </a:schemeClr>
                </a:solidFill>
                <a:latin typeface="Times New Roman" pitchFamily="18" charset="0"/>
              </a:rPr>
              <a:t>, </a:t>
            </a:r>
            <a:r>
              <a:rPr lang="ru-RU" sz="2000" b="1" dirty="0">
                <a:solidFill>
                  <a:schemeClr val="tx2">
                    <a:lumMod val="75000"/>
                  </a:schemeClr>
                </a:solidFill>
                <a:latin typeface="Times New Roman" pitchFamily="18" charset="0"/>
              </a:rPr>
              <a:t>действует кулоновская сила, модуль которой равен </a:t>
            </a:r>
            <a:r>
              <a:rPr lang="ru-RU" sz="2000" b="1" dirty="0" smtClean="0">
                <a:solidFill>
                  <a:schemeClr val="tx2">
                    <a:lumMod val="75000"/>
                  </a:schemeClr>
                </a:solidFill>
                <a:latin typeface="Times New Roman" pitchFamily="18" charset="0"/>
              </a:rPr>
              <a:t>0,2 </a:t>
            </a:r>
            <a:r>
              <a:rPr lang="ru-RU" sz="2000" b="1" dirty="0" err="1" smtClean="0">
                <a:solidFill>
                  <a:schemeClr val="tx2">
                    <a:lumMod val="75000"/>
                  </a:schemeClr>
                </a:solidFill>
                <a:latin typeface="Times New Roman" pitchFamily="18" charset="0"/>
              </a:rPr>
              <a:t>мН.</a:t>
            </a:r>
            <a:r>
              <a:rPr lang="ru-RU" sz="2000" b="1" dirty="0" smtClean="0">
                <a:solidFill>
                  <a:schemeClr val="tx2">
                    <a:lumMod val="75000"/>
                  </a:schemeClr>
                </a:solidFill>
                <a:latin typeface="Times New Roman" pitchFamily="18" charset="0"/>
              </a:rPr>
              <a:t> </a:t>
            </a:r>
            <a:r>
              <a:rPr lang="ru-RU" sz="2000" b="1" dirty="0">
                <a:solidFill>
                  <a:schemeClr val="tx2">
                    <a:lumMod val="75000"/>
                  </a:schemeClr>
                </a:solidFill>
                <a:latin typeface="Times New Roman" pitchFamily="18" charset="0"/>
              </a:rPr>
              <a:t>Определите, находится ли данный заряд внутри шара или нет? Расстояние между центром шара и точечным зарядом составляет </a:t>
            </a:r>
            <a:r>
              <a:rPr lang="ru-RU" sz="2000" b="1" dirty="0" smtClean="0">
                <a:solidFill>
                  <a:schemeClr val="tx2">
                    <a:lumMod val="75000"/>
                  </a:schemeClr>
                </a:solidFill>
                <a:latin typeface="Times New Roman" pitchFamily="18" charset="0"/>
              </a:rPr>
              <a:t>60 см.</a:t>
            </a:r>
            <a:endParaRPr lang="ru-RU" sz="2000" b="1" dirty="0">
              <a:solidFill>
                <a:schemeClr val="tx2">
                  <a:lumMod val="75000"/>
                </a:schemeClr>
              </a:solidFill>
              <a:latin typeface="Times New Roman" pitchFamily="18" charset="0"/>
            </a:endParaRPr>
          </a:p>
        </p:txBody>
      </p:sp>
      <p:sp>
        <p:nvSpPr>
          <p:cNvPr id="4" name="Прямоугольник 21"/>
          <p:cNvSpPr/>
          <p:nvPr/>
        </p:nvSpPr>
        <p:spPr>
          <a:xfrm>
            <a:off x="179512" y="1862703"/>
            <a:ext cx="2130015" cy="430887"/>
          </a:xfrm>
          <a:prstGeom prst="rect">
            <a:avLst/>
          </a:prstGeom>
        </p:spPr>
        <p:txBody>
          <a:bodyPr wrap="square">
            <a:spAutoFit/>
          </a:bodyPr>
          <a:lstStyle/>
          <a:p>
            <a:r>
              <a:rPr lang="ru-RU" sz="2200" dirty="0" smtClean="0">
                <a:latin typeface="Times New Roman" panose="02020603050405020304" pitchFamily="18" charset="0"/>
              </a:rPr>
              <a:t>Дано: </a:t>
            </a:r>
            <a:endParaRPr lang="en-CA" sz="2200" dirty="0" smtClean="0">
              <a:latin typeface="Cambria Math" panose="02040503050406030204" pitchFamily="18" charset="0"/>
            </a:endParaRPr>
          </a:p>
        </p:txBody>
      </p:sp>
      <p:cxnSp>
        <p:nvCxnSpPr>
          <p:cNvPr id="5" name="Straight Connector 42"/>
          <p:cNvCxnSpPr/>
          <p:nvPr/>
        </p:nvCxnSpPr>
        <p:spPr>
          <a:xfrm flipH="1">
            <a:off x="251526" y="3928869"/>
            <a:ext cx="1800194" cy="0"/>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mc:Choice xmlns:a14="http://schemas.microsoft.com/office/drawing/2010/main" Requires="a14">
          <p:sp>
            <p:nvSpPr>
              <p:cNvPr id="6" name="Прямоугольник 5"/>
              <p:cNvSpPr/>
              <p:nvPr/>
            </p:nvSpPr>
            <p:spPr>
              <a:xfrm>
                <a:off x="395536" y="3928869"/>
                <a:ext cx="1224136" cy="43088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𝑟</m:t>
                      </m:r>
                      <m:r>
                        <a:rPr lang="en-US" sz="2200" b="0" i="1" smtClean="0">
                          <a:solidFill>
                            <a:schemeClr val="tx1"/>
                          </a:solidFill>
                          <a:latin typeface="Cambria Math"/>
                        </a:rPr>
                        <m:t>&gt;</m:t>
                      </m:r>
                      <m:r>
                        <a:rPr lang="en-US" sz="2200" b="0" i="1" smtClean="0">
                          <a:solidFill>
                            <a:schemeClr val="tx1"/>
                          </a:solidFill>
                          <a:latin typeface="Cambria Math"/>
                        </a:rPr>
                        <m:t>𝑅</m:t>
                      </m:r>
                      <m:r>
                        <a:rPr lang="en-US" sz="2200" b="0" i="1" smtClean="0">
                          <a:solidFill>
                            <a:schemeClr val="tx1"/>
                          </a:solidFill>
                          <a:latin typeface="Cambria Math"/>
                        </a:rPr>
                        <m:t>? </m:t>
                      </m:r>
                    </m:oMath>
                  </m:oMathPara>
                </a14:m>
                <a:endParaRPr lang="ru-RU" sz="2200" dirty="0">
                  <a:latin typeface="Times New Roman" pitchFamily="18" charset="0"/>
                  <a:cs typeface="Times New Roman" pitchFamily="18" charset="0"/>
                </a:endParaRPr>
              </a:p>
            </p:txBody>
          </p:sp>
        </mc:Choice>
        <mc:Fallback>
          <p:sp>
            <p:nvSpPr>
              <p:cNvPr id="6" name="Прямоугольник 5"/>
              <p:cNvSpPr>
                <a:spLocks noRot="1" noChangeAspect="1" noMove="1" noResize="1" noEditPoints="1" noAdjustHandles="1" noChangeArrowheads="1" noChangeShapeType="1" noTextEdit="1"/>
              </p:cNvSpPr>
              <p:nvPr/>
            </p:nvSpPr>
            <p:spPr>
              <a:xfrm>
                <a:off x="395536" y="3928869"/>
                <a:ext cx="1224136" cy="430887"/>
              </a:xfrm>
              <a:prstGeom prst="rect">
                <a:avLst/>
              </a:prstGeom>
              <a:blipFill rotWithShape="1">
                <a:blip r:embed="rId2"/>
                <a:stretch>
                  <a:fillRect t="-7042" r="-5473" b="-26761"/>
                </a:stretch>
              </a:blipFill>
            </p:spPr>
            <p:txBody>
              <a:bodyPr/>
              <a:lstStyle/>
              <a:p>
                <a:r>
                  <a:rPr lang="ru-RU">
                    <a:noFill/>
                  </a:rPr>
                  <a:t> </a:t>
                </a:r>
              </a:p>
            </p:txBody>
          </p:sp>
        </mc:Fallback>
      </mc:AlternateContent>
      <p:cxnSp>
        <p:nvCxnSpPr>
          <p:cNvPr id="7" name="Straight Connector 22"/>
          <p:cNvCxnSpPr/>
          <p:nvPr/>
        </p:nvCxnSpPr>
        <p:spPr>
          <a:xfrm>
            <a:off x="2051720" y="2196098"/>
            <a:ext cx="0" cy="2287930"/>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8" name="Прямоугольник 7"/>
              <p:cNvSpPr/>
              <p:nvPr/>
            </p:nvSpPr>
            <p:spPr>
              <a:xfrm>
                <a:off x="226792" y="2222743"/>
                <a:ext cx="1927002"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𝑄</m:t>
                      </m:r>
                      <m:r>
                        <a:rPr lang="ru-RU" sz="2200" b="0" i="1" smtClean="0">
                          <a:solidFill>
                            <a:schemeClr val="tx1"/>
                          </a:solidFill>
                          <a:latin typeface="Cambria Math"/>
                        </a:rPr>
                        <m:t>=0</m:t>
                      </m:r>
                      <m:r>
                        <a:rPr lang="en-US" sz="2200" b="0" i="1" smtClean="0">
                          <a:solidFill>
                            <a:schemeClr val="tx1"/>
                          </a:solidFill>
                          <a:latin typeface="Cambria Math"/>
                        </a:rPr>
                        <m:t>,4</m:t>
                      </m:r>
                      <m:r>
                        <a:rPr lang="ru-RU" sz="2200" b="0" i="1" smtClean="0">
                          <a:solidFill>
                            <a:schemeClr val="tx1"/>
                          </a:solidFill>
                          <a:latin typeface="Cambria Math"/>
                        </a:rPr>
                        <m:t> мкКл</m:t>
                      </m:r>
                    </m:oMath>
                  </m:oMathPara>
                </a14:m>
                <a:endParaRPr lang="ru-RU" sz="2200" dirty="0">
                  <a:solidFill>
                    <a:schemeClr val="tx1"/>
                  </a:solidFill>
                </a:endParaRPr>
              </a:p>
            </p:txBody>
          </p:sp>
        </mc:Choice>
        <mc:Fallback xmlns="">
          <p:sp>
            <p:nvSpPr>
              <p:cNvPr id="8" name="Прямоугольник 7"/>
              <p:cNvSpPr>
                <a:spLocks noRot="1" noChangeAspect="1" noMove="1" noResize="1" noEditPoints="1" noAdjustHandles="1" noChangeArrowheads="1" noChangeShapeType="1" noTextEdit="1"/>
              </p:cNvSpPr>
              <p:nvPr/>
            </p:nvSpPr>
            <p:spPr>
              <a:xfrm>
                <a:off x="226792" y="2222743"/>
                <a:ext cx="1927002" cy="430887"/>
              </a:xfrm>
              <a:prstGeom prst="rect">
                <a:avLst/>
              </a:prstGeom>
              <a:blipFill rotWithShape="1">
                <a:blip r:embed="rId3"/>
                <a:stretch>
                  <a:fillRect t="-8571" r="-5696" b="-28571"/>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9" name="Прямоугольник 8"/>
              <p:cNvSpPr/>
              <p:nvPr/>
            </p:nvSpPr>
            <p:spPr>
              <a:xfrm>
                <a:off x="226792" y="3496821"/>
                <a:ext cx="1444050"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𝑟</m:t>
                      </m:r>
                      <m:r>
                        <a:rPr lang="ru-RU" sz="2200" b="0" i="1" smtClean="0">
                          <a:solidFill>
                            <a:schemeClr val="tx1"/>
                          </a:solidFill>
                          <a:latin typeface="Cambria Math"/>
                        </a:rPr>
                        <m:t>=6</m:t>
                      </m:r>
                      <m:r>
                        <a:rPr lang="en-US" sz="2200" b="0" i="1" smtClean="0">
                          <a:solidFill>
                            <a:schemeClr val="tx1"/>
                          </a:solidFill>
                          <a:latin typeface="Cambria Math"/>
                        </a:rPr>
                        <m:t>0 </m:t>
                      </m:r>
                      <m:r>
                        <a:rPr lang="ru-RU" sz="2200" b="0" i="1" smtClean="0">
                          <a:solidFill>
                            <a:schemeClr val="tx1"/>
                          </a:solidFill>
                          <a:latin typeface="Cambria Math"/>
                        </a:rPr>
                        <m:t>см</m:t>
                      </m:r>
                    </m:oMath>
                  </m:oMathPara>
                </a14:m>
                <a:endParaRPr lang="ru-RU" sz="2200" dirty="0">
                  <a:solidFill>
                    <a:schemeClr val="tx1"/>
                  </a:solidFill>
                </a:endParaRPr>
              </a:p>
            </p:txBody>
          </p:sp>
        </mc:Choice>
        <mc:Fallback>
          <p:sp>
            <p:nvSpPr>
              <p:cNvPr id="9" name="Прямоугольник 8"/>
              <p:cNvSpPr>
                <a:spLocks noRot="1" noChangeAspect="1" noMove="1" noResize="1" noEditPoints="1" noAdjustHandles="1" noChangeArrowheads="1" noChangeShapeType="1" noTextEdit="1"/>
              </p:cNvSpPr>
              <p:nvPr/>
            </p:nvSpPr>
            <p:spPr>
              <a:xfrm>
                <a:off x="226792" y="3496821"/>
                <a:ext cx="1444050" cy="430887"/>
              </a:xfrm>
              <a:prstGeom prst="rect">
                <a:avLst/>
              </a:prstGeom>
              <a:blipFill rotWithShape="1">
                <a:blip r:embed="rId4"/>
                <a:stretch>
                  <a:fillRect t="-8571" r="-7173" b="-28571"/>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0" name="Прямоугольник 9"/>
              <p:cNvSpPr/>
              <p:nvPr/>
            </p:nvSpPr>
            <p:spPr>
              <a:xfrm>
                <a:off x="226792" y="2643758"/>
                <a:ext cx="1811843"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𝑞</m:t>
                      </m:r>
                      <m:r>
                        <a:rPr lang="ru-RU" sz="2200" b="0" i="1" smtClean="0">
                          <a:solidFill>
                            <a:schemeClr val="tx1"/>
                          </a:solidFill>
                          <a:latin typeface="Cambria Math"/>
                        </a:rPr>
                        <m:t>=</m:t>
                      </m:r>
                      <m:r>
                        <a:rPr lang="en-US" sz="2200" b="0" i="1" smtClean="0">
                          <a:solidFill>
                            <a:schemeClr val="tx1"/>
                          </a:solidFill>
                          <a:latin typeface="Cambria Math"/>
                        </a:rPr>
                        <m:t>8</m:t>
                      </m:r>
                      <m:r>
                        <a:rPr lang="ru-RU" sz="2200" b="0" i="1" smtClean="0">
                          <a:solidFill>
                            <a:schemeClr val="tx1"/>
                          </a:solidFill>
                          <a:latin typeface="Cambria Math"/>
                        </a:rPr>
                        <m:t>00 нКл</m:t>
                      </m:r>
                    </m:oMath>
                  </m:oMathPara>
                </a14:m>
                <a:endParaRPr lang="ru-RU" sz="2200" dirty="0">
                  <a:solidFill>
                    <a:schemeClr val="tx1"/>
                  </a:solidFill>
                </a:endParaRPr>
              </a:p>
            </p:txBody>
          </p:sp>
        </mc:Choice>
        <mc:Fallback>
          <p:sp>
            <p:nvSpPr>
              <p:cNvPr id="10" name="Прямоугольник 9"/>
              <p:cNvSpPr>
                <a:spLocks noRot="1" noChangeAspect="1" noMove="1" noResize="1" noEditPoints="1" noAdjustHandles="1" noChangeArrowheads="1" noChangeShapeType="1" noTextEdit="1"/>
              </p:cNvSpPr>
              <p:nvPr/>
            </p:nvSpPr>
            <p:spPr>
              <a:xfrm>
                <a:off x="226792" y="2643758"/>
                <a:ext cx="1811843" cy="430887"/>
              </a:xfrm>
              <a:prstGeom prst="rect">
                <a:avLst/>
              </a:prstGeom>
              <a:blipFill rotWithShape="1">
                <a:blip r:embed="rId5"/>
                <a:stretch>
                  <a:fillRect t="-8571" r="-6061" b="-2857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2922698" y="195486"/>
                <a:ext cx="1361270"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ea typeface="Cambria Math"/>
                        </a:rPr>
                        <m:t>0,</m:t>
                      </m:r>
                      <m:r>
                        <a:rPr lang="ru-RU" sz="2200" b="0" i="1" smtClean="0">
                          <a:latin typeface="Cambria Math"/>
                          <a:ea typeface="Cambria Math"/>
                        </a:rPr>
                        <m:t>4 мкКл</m:t>
                      </m:r>
                    </m:oMath>
                  </m:oMathPara>
                </a14:m>
                <a:endParaRPr lang="ru-RU" sz="2200" dirty="0">
                  <a:solidFill>
                    <a:schemeClr val="tx1"/>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2922698" y="195486"/>
                <a:ext cx="1361270" cy="430887"/>
              </a:xfrm>
              <a:prstGeom prst="rect">
                <a:avLst/>
              </a:prstGeom>
              <a:blipFill rotWithShape="1">
                <a:blip r:embed="rId6"/>
                <a:stretch>
                  <a:fillRect t="-8451" r="-7589" b="-26761"/>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2" name="Прямоугольник 11"/>
              <p:cNvSpPr/>
              <p:nvPr/>
            </p:nvSpPr>
            <p:spPr>
              <a:xfrm>
                <a:off x="226792" y="3065934"/>
                <a:ext cx="1613968"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𝐹</m:t>
                      </m:r>
                      <m:r>
                        <a:rPr lang="ru-RU" sz="2200" b="0" i="1" smtClean="0">
                          <a:solidFill>
                            <a:schemeClr val="tx1"/>
                          </a:solidFill>
                          <a:latin typeface="Cambria Math"/>
                        </a:rPr>
                        <m:t>=</m:t>
                      </m:r>
                      <m:r>
                        <a:rPr lang="en-US" sz="2200" b="0" i="1" smtClean="0">
                          <a:solidFill>
                            <a:schemeClr val="tx1"/>
                          </a:solidFill>
                          <a:latin typeface="Cambria Math"/>
                        </a:rPr>
                        <m:t>0,2 </m:t>
                      </m:r>
                      <m:r>
                        <a:rPr lang="ru-RU" sz="2200" b="0" i="1" smtClean="0">
                          <a:solidFill>
                            <a:schemeClr val="tx1"/>
                          </a:solidFill>
                          <a:latin typeface="Cambria Math"/>
                        </a:rPr>
                        <m:t>мН</m:t>
                      </m:r>
                    </m:oMath>
                  </m:oMathPara>
                </a14:m>
                <a:endParaRPr lang="ru-RU" sz="2200" dirty="0">
                  <a:solidFill>
                    <a:schemeClr val="tx1"/>
                  </a:solidFill>
                </a:endParaRPr>
              </a:p>
            </p:txBody>
          </p:sp>
        </mc:Choice>
        <mc:Fallback>
          <p:sp>
            <p:nvSpPr>
              <p:cNvPr id="12" name="Прямоугольник 11"/>
              <p:cNvSpPr>
                <a:spLocks noRot="1" noChangeAspect="1" noMove="1" noResize="1" noEditPoints="1" noAdjustHandles="1" noChangeArrowheads="1" noChangeShapeType="1" noTextEdit="1"/>
              </p:cNvSpPr>
              <p:nvPr/>
            </p:nvSpPr>
            <p:spPr>
              <a:xfrm>
                <a:off x="226792" y="3065934"/>
                <a:ext cx="1613968" cy="430887"/>
              </a:xfrm>
              <a:prstGeom prst="rect">
                <a:avLst/>
              </a:prstGeom>
              <a:blipFill rotWithShape="1">
                <a:blip r:embed="rId7"/>
                <a:stretch>
                  <a:fillRect t="-8451" r="-6415" b="-26761"/>
                </a:stretch>
              </a:blipFill>
            </p:spPr>
            <p:txBody>
              <a:bodyPr/>
              <a:lstStyle/>
              <a:p>
                <a:r>
                  <a:rPr lang="ru-RU">
                    <a:noFill/>
                  </a:rPr>
                  <a:t> </a:t>
                </a:r>
              </a:p>
            </p:txBody>
          </p:sp>
        </mc:Fallback>
      </mc:AlternateContent>
      <p:cxnSp>
        <p:nvCxnSpPr>
          <p:cNvPr id="16" name="Straight Connector 22"/>
          <p:cNvCxnSpPr/>
          <p:nvPr/>
        </p:nvCxnSpPr>
        <p:spPr>
          <a:xfrm>
            <a:off x="3707904" y="2196000"/>
            <a:ext cx="0" cy="2287930"/>
          </a:xfrm>
          <a:prstGeom prst="line">
            <a:avLst/>
          </a:prstGeom>
        </p:spPr>
        <p:style>
          <a:lnRef idx="2">
            <a:schemeClr val="dk1"/>
          </a:lnRef>
          <a:fillRef idx="0">
            <a:schemeClr val="dk1"/>
          </a:fillRef>
          <a:effectRef idx="1">
            <a:schemeClr val="dk1"/>
          </a:effectRef>
          <a:fontRef idx="minor">
            <a:schemeClr val="tx1"/>
          </a:fontRef>
        </p:style>
      </p:cxnSp>
      <p:sp>
        <p:nvSpPr>
          <p:cNvPr id="17" name="Прямоугольник 21"/>
          <p:cNvSpPr/>
          <p:nvPr/>
        </p:nvSpPr>
        <p:spPr>
          <a:xfrm>
            <a:off x="2584378" y="1862703"/>
            <a:ext cx="632960" cy="430887"/>
          </a:xfrm>
          <a:prstGeom prst="rect">
            <a:avLst/>
          </a:prstGeom>
        </p:spPr>
        <p:txBody>
          <a:bodyPr wrap="square">
            <a:spAutoFit/>
          </a:bodyPr>
          <a:lstStyle/>
          <a:p>
            <a:r>
              <a:rPr lang="ru-RU" sz="2200" dirty="0" smtClean="0">
                <a:latin typeface="Times New Roman" panose="02020603050405020304" pitchFamily="18" charset="0"/>
              </a:rPr>
              <a:t>СИ</a:t>
            </a:r>
            <a:endParaRPr lang="en-CA" sz="2200" dirty="0" smtClean="0">
              <a:latin typeface="Cambria Math" panose="02040503050406030204" pitchFamily="18" charset="0"/>
            </a:endParaRPr>
          </a:p>
        </p:txBody>
      </p:sp>
      <mc:AlternateContent xmlns:mc="http://schemas.openxmlformats.org/markup-compatibility/2006" xmlns:a14="http://schemas.microsoft.com/office/drawing/2010/main">
        <mc:Choice Requires="a14">
          <p:sp>
            <p:nvSpPr>
              <p:cNvPr id="18" name="Прямоугольник 17"/>
              <p:cNvSpPr/>
              <p:nvPr/>
            </p:nvSpPr>
            <p:spPr>
              <a:xfrm>
                <a:off x="2038635" y="2222743"/>
                <a:ext cx="1724446"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a:rPr>
                        <m:t>4</m:t>
                      </m:r>
                      <m:r>
                        <a:rPr lang="en-US" sz="2200" b="0" i="1" smtClean="0">
                          <a:solidFill>
                            <a:schemeClr val="tx1"/>
                          </a:solidFill>
                          <a:latin typeface="Cambria Math"/>
                          <a:ea typeface="Cambria Math"/>
                        </a:rPr>
                        <m:t>×</m:t>
                      </m:r>
                      <m:sSup>
                        <m:sSupPr>
                          <m:ctrlPr>
                            <a:rPr lang="en-US" sz="2200" b="0" i="1" smtClean="0">
                              <a:solidFill>
                                <a:schemeClr val="tx1"/>
                              </a:solidFill>
                              <a:latin typeface="Cambria Math"/>
                              <a:ea typeface="Cambria Math"/>
                            </a:rPr>
                          </m:ctrlPr>
                        </m:sSupPr>
                        <m:e>
                          <m:r>
                            <a:rPr lang="ru-RU" sz="2200" b="0" i="1" smtClean="0">
                              <a:solidFill>
                                <a:schemeClr val="tx1"/>
                              </a:solidFill>
                              <a:latin typeface="Cambria Math"/>
                              <a:ea typeface="Cambria Math"/>
                            </a:rPr>
                            <m:t>10</m:t>
                          </m:r>
                        </m:e>
                        <m:sup>
                          <m:r>
                            <a:rPr lang="ru-RU" sz="2200" b="0" i="1" smtClean="0">
                              <a:solidFill>
                                <a:schemeClr val="tx1"/>
                              </a:solidFill>
                              <a:latin typeface="Cambria Math"/>
                              <a:ea typeface="Cambria Math"/>
                            </a:rPr>
                            <m:t>−7</m:t>
                          </m:r>
                        </m:sup>
                      </m:sSup>
                      <m:r>
                        <a:rPr lang="ru-RU" sz="2200" b="0" i="1" smtClean="0">
                          <a:solidFill>
                            <a:schemeClr val="tx1"/>
                          </a:solidFill>
                          <a:latin typeface="Cambria Math"/>
                        </a:rPr>
                        <m:t> Кл</m:t>
                      </m:r>
                    </m:oMath>
                  </m:oMathPara>
                </a14:m>
                <a:endParaRPr lang="ru-RU" sz="2200" dirty="0">
                  <a:solidFill>
                    <a:schemeClr val="tx1"/>
                  </a:solidFill>
                </a:endParaRPr>
              </a:p>
            </p:txBody>
          </p:sp>
        </mc:Choice>
        <mc:Fallback xmlns="">
          <p:sp>
            <p:nvSpPr>
              <p:cNvPr id="18" name="Прямоугольник 17"/>
              <p:cNvSpPr>
                <a:spLocks noRot="1" noChangeAspect="1" noMove="1" noResize="1" noEditPoints="1" noAdjustHandles="1" noChangeArrowheads="1" noChangeShapeType="1" noTextEdit="1"/>
              </p:cNvSpPr>
              <p:nvPr/>
            </p:nvSpPr>
            <p:spPr>
              <a:xfrm>
                <a:off x="2038635" y="2222743"/>
                <a:ext cx="1724446" cy="430887"/>
              </a:xfrm>
              <a:prstGeom prst="rect">
                <a:avLst/>
              </a:prstGeom>
              <a:blipFill rotWithShape="1">
                <a:blip r:embed="rId8"/>
                <a:stretch>
                  <a:fillRect t="-8571" r="-6360" b="-28571"/>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19" name="Прямоугольник 18"/>
              <p:cNvSpPr/>
              <p:nvPr/>
            </p:nvSpPr>
            <p:spPr>
              <a:xfrm>
                <a:off x="2054941" y="2643758"/>
                <a:ext cx="1724446"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u-RU" sz="2200" b="0" i="1" smtClean="0">
                          <a:solidFill>
                            <a:schemeClr val="tx1"/>
                          </a:solidFill>
                          <a:latin typeface="Cambria Math"/>
                          <a:ea typeface="Cambria Math"/>
                        </a:rPr>
                        <m:t>8</m:t>
                      </m:r>
                      <m:r>
                        <a:rPr lang="en-US" sz="2200" b="0" i="1" smtClean="0">
                          <a:solidFill>
                            <a:schemeClr val="tx1"/>
                          </a:solidFill>
                          <a:latin typeface="Cambria Math"/>
                          <a:ea typeface="Cambria Math"/>
                        </a:rPr>
                        <m:t>×</m:t>
                      </m:r>
                      <m:sSup>
                        <m:sSupPr>
                          <m:ctrlPr>
                            <a:rPr lang="en-US" sz="2200" b="0" i="1" smtClean="0">
                              <a:solidFill>
                                <a:schemeClr val="tx1"/>
                              </a:solidFill>
                              <a:latin typeface="Cambria Math"/>
                              <a:ea typeface="Cambria Math"/>
                            </a:rPr>
                          </m:ctrlPr>
                        </m:sSupPr>
                        <m:e>
                          <m:r>
                            <a:rPr lang="ru-RU" sz="2200" b="0" i="1" smtClean="0">
                              <a:solidFill>
                                <a:schemeClr val="tx1"/>
                              </a:solidFill>
                              <a:latin typeface="Cambria Math"/>
                              <a:ea typeface="Cambria Math"/>
                            </a:rPr>
                            <m:t>10</m:t>
                          </m:r>
                        </m:e>
                        <m:sup>
                          <m:r>
                            <a:rPr lang="ru-RU" sz="2200" b="0" i="1" smtClean="0">
                              <a:solidFill>
                                <a:schemeClr val="tx1"/>
                              </a:solidFill>
                              <a:latin typeface="Cambria Math"/>
                              <a:ea typeface="Cambria Math"/>
                            </a:rPr>
                            <m:t>−7</m:t>
                          </m:r>
                        </m:sup>
                      </m:sSup>
                      <m:r>
                        <a:rPr lang="ru-RU" sz="2200" b="0" i="1" smtClean="0">
                          <a:solidFill>
                            <a:schemeClr val="tx1"/>
                          </a:solidFill>
                          <a:latin typeface="Cambria Math"/>
                        </a:rPr>
                        <m:t> Кл</m:t>
                      </m:r>
                    </m:oMath>
                  </m:oMathPara>
                </a14:m>
                <a:endParaRPr lang="ru-RU" sz="2200" dirty="0">
                  <a:solidFill>
                    <a:schemeClr val="tx1"/>
                  </a:solidFill>
                </a:endParaRPr>
              </a:p>
            </p:txBody>
          </p:sp>
        </mc:Choice>
        <mc:Fallback>
          <p:sp>
            <p:nvSpPr>
              <p:cNvPr id="19" name="Прямоугольник 18"/>
              <p:cNvSpPr>
                <a:spLocks noRot="1" noChangeAspect="1" noMove="1" noResize="1" noEditPoints="1" noAdjustHandles="1" noChangeArrowheads="1" noChangeShapeType="1" noTextEdit="1"/>
              </p:cNvSpPr>
              <p:nvPr/>
            </p:nvSpPr>
            <p:spPr>
              <a:xfrm>
                <a:off x="2054941" y="2643758"/>
                <a:ext cx="1724446" cy="430887"/>
              </a:xfrm>
              <a:prstGeom prst="rect">
                <a:avLst/>
              </a:prstGeom>
              <a:blipFill rotWithShape="1">
                <a:blip r:embed="rId9"/>
                <a:stretch>
                  <a:fillRect t="-8571" r="-6360" b="-28571"/>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20" name="Прямоугольник 19"/>
              <p:cNvSpPr/>
              <p:nvPr/>
            </p:nvSpPr>
            <p:spPr>
              <a:xfrm>
                <a:off x="2111571" y="3041480"/>
                <a:ext cx="1578573"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u-RU" sz="2200" b="0" i="1" smtClean="0">
                          <a:solidFill>
                            <a:schemeClr val="tx1"/>
                          </a:solidFill>
                          <a:latin typeface="Cambria Math"/>
                          <a:ea typeface="Cambria Math"/>
                        </a:rPr>
                        <m:t>2</m:t>
                      </m:r>
                      <m:r>
                        <a:rPr lang="en-US" sz="2200" b="0" i="1" smtClean="0">
                          <a:solidFill>
                            <a:schemeClr val="tx1"/>
                          </a:solidFill>
                          <a:latin typeface="Cambria Math"/>
                          <a:ea typeface="Cambria Math"/>
                        </a:rPr>
                        <m:t>×</m:t>
                      </m:r>
                      <m:sSup>
                        <m:sSupPr>
                          <m:ctrlPr>
                            <a:rPr lang="en-US" sz="2200" b="0" i="1" smtClean="0">
                              <a:solidFill>
                                <a:schemeClr val="tx1"/>
                              </a:solidFill>
                              <a:latin typeface="Cambria Math"/>
                              <a:ea typeface="Cambria Math"/>
                            </a:rPr>
                          </m:ctrlPr>
                        </m:sSupPr>
                        <m:e>
                          <m:r>
                            <a:rPr lang="ru-RU" sz="2200" b="0" i="1" smtClean="0">
                              <a:solidFill>
                                <a:schemeClr val="tx1"/>
                              </a:solidFill>
                              <a:latin typeface="Cambria Math"/>
                              <a:ea typeface="Cambria Math"/>
                            </a:rPr>
                            <m:t>10</m:t>
                          </m:r>
                        </m:e>
                        <m:sup>
                          <m:r>
                            <a:rPr lang="ru-RU" sz="2200" b="0" i="1" smtClean="0">
                              <a:solidFill>
                                <a:schemeClr val="tx1"/>
                              </a:solidFill>
                              <a:latin typeface="Cambria Math"/>
                              <a:ea typeface="Cambria Math"/>
                            </a:rPr>
                            <m:t>−4</m:t>
                          </m:r>
                        </m:sup>
                      </m:sSup>
                      <m:r>
                        <a:rPr lang="ru-RU" sz="2200" b="0" i="1" smtClean="0">
                          <a:solidFill>
                            <a:schemeClr val="tx1"/>
                          </a:solidFill>
                          <a:latin typeface="Cambria Math"/>
                        </a:rPr>
                        <m:t> Н</m:t>
                      </m:r>
                    </m:oMath>
                  </m:oMathPara>
                </a14:m>
                <a:endParaRPr lang="ru-RU" sz="2200" dirty="0">
                  <a:solidFill>
                    <a:schemeClr val="tx1"/>
                  </a:solidFill>
                </a:endParaRPr>
              </a:p>
            </p:txBody>
          </p:sp>
        </mc:Choice>
        <mc:Fallback>
          <p:sp>
            <p:nvSpPr>
              <p:cNvPr id="20" name="Прямоугольник 19"/>
              <p:cNvSpPr>
                <a:spLocks noRot="1" noChangeAspect="1" noMove="1" noResize="1" noEditPoints="1" noAdjustHandles="1" noChangeArrowheads="1" noChangeShapeType="1" noTextEdit="1"/>
              </p:cNvSpPr>
              <p:nvPr/>
            </p:nvSpPr>
            <p:spPr>
              <a:xfrm>
                <a:off x="2111571" y="3041480"/>
                <a:ext cx="1578573" cy="430887"/>
              </a:xfrm>
              <a:prstGeom prst="rect">
                <a:avLst/>
              </a:prstGeom>
              <a:blipFill rotWithShape="1">
                <a:blip r:embed="rId10"/>
                <a:stretch>
                  <a:fillRect t="-8451" r="-6564" b="-26761"/>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21" name="Прямоугольник 20"/>
              <p:cNvSpPr/>
              <p:nvPr/>
            </p:nvSpPr>
            <p:spPr>
              <a:xfrm>
                <a:off x="2466283" y="3497982"/>
                <a:ext cx="869148"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u-RU" sz="2200" b="0" i="1" smtClean="0">
                          <a:solidFill>
                            <a:schemeClr val="tx1"/>
                          </a:solidFill>
                          <a:latin typeface="Cambria Math"/>
                          <a:ea typeface="Cambria Math"/>
                        </a:rPr>
                        <m:t>0,6</m:t>
                      </m:r>
                      <m:r>
                        <a:rPr lang="ru-RU" sz="2200" b="0" i="1" smtClean="0">
                          <a:solidFill>
                            <a:schemeClr val="tx1"/>
                          </a:solidFill>
                          <a:latin typeface="Cambria Math"/>
                        </a:rPr>
                        <m:t> м</m:t>
                      </m:r>
                    </m:oMath>
                  </m:oMathPara>
                </a14:m>
                <a:endParaRPr lang="ru-RU" sz="2200" dirty="0">
                  <a:solidFill>
                    <a:schemeClr val="tx1"/>
                  </a:solidFill>
                </a:endParaRPr>
              </a:p>
            </p:txBody>
          </p:sp>
        </mc:Choice>
        <mc:Fallback>
          <p:sp>
            <p:nvSpPr>
              <p:cNvPr id="21" name="Прямоугольник 20"/>
              <p:cNvSpPr>
                <a:spLocks noRot="1" noChangeAspect="1" noMove="1" noResize="1" noEditPoints="1" noAdjustHandles="1" noChangeArrowheads="1" noChangeShapeType="1" noTextEdit="1"/>
              </p:cNvSpPr>
              <p:nvPr/>
            </p:nvSpPr>
            <p:spPr>
              <a:xfrm>
                <a:off x="2466283" y="3497982"/>
                <a:ext cx="869148" cy="430887"/>
              </a:xfrm>
              <a:prstGeom prst="rect">
                <a:avLst/>
              </a:prstGeom>
              <a:blipFill rotWithShape="1">
                <a:blip r:embed="rId11"/>
                <a:stretch>
                  <a:fillRect t="-8571" r="-12676" b="-2857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5879962" y="555526"/>
                <a:ext cx="1284326"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b="0" i="1" smtClean="0">
                          <a:latin typeface="Cambria Math"/>
                          <a:ea typeface="Cambria Math"/>
                        </a:rPr>
                        <m:t>800 нКл</m:t>
                      </m:r>
                    </m:oMath>
                  </m:oMathPara>
                </a14:m>
                <a:endParaRPr lang="ru-RU" sz="2200" dirty="0">
                  <a:solidFill>
                    <a:schemeClr val="tx1"/>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5879962" y="555526"/>
                <a:ext cx="1284326" cy="430887"/>
              </a:xfrm>
              <a:prstGeom prst="rect">
                <a:avLst/>
              </a:prstGeom>
              <a:blipFill rotWithShape="1">
                <a:blip r:embed="rId12"/>
                <a:stretch>
                  <a:fillRect t="-8451" r="-8095" b="-2676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5004048" y="843558"/>
                <a:ext cx="1063112"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b="0" i="1" smtClean="0">
                          <a:latin typeface="Cambria Math"/>
                          <a:ea typeface="Cambria Math"/>
                        </a:rPr>
                        <m:t>0,2 мН</m:t>
                      </m:r>
                    </m:oMath>
                  </m:oMathPara>
                </a14:m>
                <a:endParaRPr lang="ru-RU" sz="2200" dirty="0">
                  <a:solidFill>
                    <a:schemeClr val="tx1"/>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5004048" y="843558"/>
                <a:ext cx="1063112" cy="430887"/>
              </a:xfrm>
              <a:prstGeom prst="rect">
                <a:avLst/>
              </a:prstGeom>
              <a:blipFill rotWithShape="1">
                <a:blip r:embed="rId13"/>
                <a:stretch>
                  <a:fillRect t="-8451" r="-9770" b="-2676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4644008" y="1492791"/>
                <a:ext cx="936474" cy="43088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ru-RU" sz="2200" b="0" i="1" smtClean="0">
                          <a:latin typeface="Cambria Math"/>
                          <a:ea typeface="Cambria Math"/>
                        </a:rPr>
                        <m:t>60 см</m:t>
                      </m:r>
                    </m:oMath>
                  </m:oMathPara>
                </a14:m>
                <a:endParaRPr lang="ru-RU" sz="2200" dirty="0">
                  <a:solidFill>
                    <a:schemeClr val="tx1"/>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4644008" y="1492791"/>
                <a:ext cx="936474" cy="430887"/>
              </a:xfrm>
              <a:prstGeom prst="rect">
                <a:avLst/>
              </a:prstGeom>
              <a:blipFill rotWithShape="1">
                <a:blip r:embed="rId14"/>
                <a:stretch>
                  <a:fillRect t="-8451" r="-11765" b="-26761"/>
                </a:stretch>
              </a:blipFill>
            </p:spPr>
            <p:txBody>
              <a:bodyPr/>
              <a:lstStyle/>
              <a:p>
                <a:r>
                  <a:rPr lang="ru-RU">
                    <a:noFill/>
                  </a:rPr>
                  <a:t> </a:t>
                </a:r>
              </a:p>
            </p:txBody>
          </p:sp>
        </mc:Fallback>
      </mc:AlternateContent>
      <p:grpSp>
        <p:nvGrpSpPr>
          <p:cNvPr id="38" name="Группа 37"/>
          <p:cNvGrpSpPr/>
          <p:nvPr/>
        </p:nvGrpSpPr>
        <p:grpSpPr>
          <a:xfrm>
            <a:off x="6818832" y="1923678"/>
            <a:ext cx="2145656" cy="1512170"/>
            <a:chOff x="7020272" y="2246286"/>
            <a:chExt cx="1679482" cy="1183629"/>
          </a:xfrm>
        </p:grpSpPr>
        <mc:AlternateContent xmlns:mc="http://schemas.openxmlformats.org/markup-compatibility/2006" xmlns:a14="http://schemas.microsoft.com/office/drawing/2010/main">
          <mc:Choice Requires="a14">
            <p:sp>
              <p:nvSpPr>
                <p:cNvPr id="25" name="Овал 24"/>
                <p:cNvSpPr/>
                <p:nvPr/>
              </p:nvSpPr>
              <p:spPr>
                <a:xfrm>
                  <a:off x="7020272" y="2545824"/>
                  <a:ext cx="864096" cy="864096"/>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rPr>
                          <m:t>𝑄</m:t>
                        </m:r>
                      </m:oMath>
                    </m:oMathPara>
                  </a14:m>
                  <a:endParaRPr lang="ru-RU" sz="2400" dirty="0"/>
                </a:p>
              </p:txBody>
            </p:sp>
          </mc:Choice>
          <mc:Fallback xmlns="">
            <p:sp>
              <p:nvSpPr>
                <p:cNvPr id="25" name="Овал 24"/>
                <p:cNvSpPr>
                  <a:spLocks noRot="1" noChangeAspect="1" noMove="1" noResize="1" noEditPoints="1" noAdjustHandles="1" noChangeArrowheads="1" noChangeShapeType="1" noTextEdit="1"/>
                </p:cNvSpPr>
                <p:nvPr/>
              </p:nvSpPr>
              <p:spPr>
                <a:xfrm>
                  <a:off x="7020272" y="2545824"/>
                  <a:ext cx="864096" cy="864096"/>
                </a:xfrm>
                <a:prstGeom prst="ellipse">
                  <a:avLst/>
                </a:prstGeom>
                <a:blipFill rotWithShape="1">
                  <a:blip r:embed="rId15"/>
                  <a:stretch>
                    <a:fillRect/>
                  </a:stretch>
                </a:blipFill>
              </p:spPr>
              <p:txBody>
                <a:bodyPr/>
                <a:lstStyle/>
                <a:p>
                  <a:r>
                    <a:rPr lang="ru-RU">
                      <a:noFill/>
                    </a:rPr>
                    <a:t> </a:t>
                  </a:r>
                </a:p>
              </p:txBody>
            </p:sp>
          </mc:Fallback>
        </mc:AlternateContent>
        <p:cxnSp>
          <p:nvCxnSpPr>
            <p:cNvPr id="28" name="Прямая соединительная линия 27"/>
            <p:cNvCxnSpPr/>
            <p:nvPr/>
          </p:nvCxnSpPr>
          <p:spPr>
            <a:xfrm flipV="1">
              <a:off x="7518419" y="2627704"/>
              <a:ext cx="936104" cy="385882"/>
            </a:xfrm>
            <a:prstGeom prst="line">
              <a:avLst/>
            </a:prstGeom>
          </p:spPr>
          <p:style>
            <a:lnRef idx="3">
              <a:schemeClr val="dk1"/>
            </a:lnRef>
            <a:fillRef idx="0">
              <a:schemeClr val="dk1"/>
            </a:fillRef>
            <a:effectRef idx="2">
              <a:schemeClr val="dk1"/>
            </a:effectRef>
            <a:fontRef idx="minor">
              <a:schemeClr val="tx1"/>
            </a:fontRef>
          </p:style>
        </p:cxnSp>
        <p:sp>
          <p:nvSpPr>
            <p:cNvPr id="31" name="Овал 30"/>
            <p:cNvSpPr/>
            <p:nvPr/>
          </p:nvSpPr>
          <p:spPr>
            <a:xfrm>
              <a:off x="8405728" y="2578909"/>
              <a:ext cx="97590" cy="9759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32" name="Прямоугольник 31"/>
                <p:cNvSpPr/>
                <p:nvPr/>
              </p:nvSpPr>
              <p:spPr>
                <a:xfrm>
                  <a:off x="8271752" y="2246286"/>
                  <a:ext cx="428002" cy="461665"/>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rPr>
                          <m:t>𝑞</m:t>
                        </m:r>
                      </m:oMath>
                    </m:oMathPara>
                  </a14:m>
                  <a:endParaRPr lang="ru-RU" sz="2400" dirty="0"/>
                </a:p>
              </p:txBody>
            </p:sp>
          </mc:Choice>
          <mc:Fallback xmlns="">
            <p:sp>
              <p:nvSpPr>
                <p:cNvPr id="32" name="Прямоугольник 31"/>
                <p:cNvSpPr>
                  <a:spLocks noRot="1" noChangeAspect="1" noMove="1" noResize="1" noEditPoints="1" noAdjustHandles="1" noChangeArrowheads="1" noChangeShapeType="1" noTextEdit="1"/>
                </p:cNvSpPr>
                <p:nvPr/>
              </p:nvSpPr>
              <p:spPr>
                <a:xfrm>
                  <a:off x="8271752" y="2246286"/>
                  <a:ext cx="428002" cy="461665"/>
                </a:xfrm>
                <a:prstGeom prst="rect">
                  <a:avLst/>
                </a:prstGeom>
                <a:blipFill rotWithShape="1">
                  <a:blip r:embed="rId16"/>
                  <a:stretch>
                    <a:fillRect t="-8333" r="-5556" b="-2083"/>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3" name="Прямоугольник 32"/>
                <p:cNvSpPr/>
                <p:nvPr/>
              </p:nvSpPr>
              <p:spPr>
                <a:xfrm>
                  <a:off x="8022475" y="2660223"/>
                  <a:ext cx="406200" cy="461665"/>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latin typeface="Cambria Math"/>
                          </a:rPr>
                          <m:t>𝑟</m:t>
                        </m:r>
                      </m:oMath>
                    </m:oMathPara>
                  </a14:m>
                  <a:endParaRPr lang="ru-RU" sz="2400" dirty="0"/>
                </a:p>
              </p:txBody>
            </p:sp>
          </mc:Choice>
          <mc:Fallback xmlns="">
            <p:sp>
              <p:nvSpPr>
                <p:cNvPr id="33" name="Прямоугольник 32"/>
                <p:cNvSpPr>
                  <a:spLocks noRot="1" noChangeAspect="1" noMove="1" noResize="1" noEditPoints="1" noAdjustHandles="1" noChangeArrowheads="1" noChangeShapeType="1" noTextEdit="1"/>
                </p:cNvSpPr>
                <p:nvPr/>
              </p:nvSpPr>
              <p:spPr>
                <a:xfrm>
                  <a:off x="8022475" y="2660223"/>
                  <a:ext cx="406200" cy="461665"/>
                </a:xfrm>
                <a:prstGeom prst="rect">
                  <a:avLst/>
                </a:prstGeom>
                <a:blipFill rotWithShape="1">
                  <a:blip r:embed="rId17"/>
                  <a:stretch>
                    <a:fillRect t="-8247" r="-7059" b="-103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4" name="Прямоугольник 33"/>
                <p:cNvSpPr/>
                <p:nvPr/>
              </p:nvSpPr>
              <p:spPr>
                <a:xfrm>
                  <a:off x="7554270" y="2968250"/>
                  <a:ext cx="458202" cy="461665"/>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sz="2400" b="0" i="1" smtClean="0">
                            <a:solidFill>
                              <a:schemeClr val="bg1"/>
                            </a:solidFill>
                            <a:latin typeface="Cambria Math"/>
                          </a:rPr>
                          <m:t>𝑅</m:t>
                        </m:r>
                      </m:oMath>
                    </m:oMathPara>
                  </a14:m>
                  <a:endParaRPr lang="ru-RU" sz="2400" dirty="0">
                    <a:solidFill>
                      <a:schemeClr val="bg1"/>
                    </a:solidFill>
                  </a:endParaRPr>
                </a:p>
              </p:txBody>
            </p:sp>
          </mc:Choice>
          <mc:Fallback xmlns="">
            <p:sp>
              <p:nvSpPr>
                <p:cNvPr id="34" name="Прямоугольник 33"/>
                <p:cNvSpPr>
                  <a:spLocks noRot="1" noChangeAspect="1" noMove="1" noResize="1" noEditPoints="1" noAdjustHandles="1" noChangeArrowheads="1" noChangeShapeType="1" noTextEdit="1"/>
                </p:cNvSpPr>
                <p:nvPr/>
              </p:nvSpPr>
              <p:spPr>
                <a:xfrm>
                  <a:off x="7554270" y="2968250"/>
                  <a:ext cx="458202" cy="461665"/>
                </a:xfrm>
                <a:prstGeom prst="rect">
                  <a:avLst/>
                </a:prstGeom>
                <a:blipFill rotWithShape="1">
                  <a:blip r:embed="rId18"/>
                  <a:stretch>
                    <a:fillRect t="-8247" r="-3093" b="-1031"/>
                  </a:stretch>
                </a:blipFill>
              </p:spPr>
              <p:txBody>
                <a:bodyPr/>
                <a:lstStyle/>
                <a:p>
                  <a:r>
                    <a:rPr lang="ru-RU">
                      <a:noFill/>
                    </a:rPr>
                    <a:t> </a:t>
                  </a:r>
                </a:p>
              </p:txBody>
            </p:sp>
          </mc:Fallback>
        </mc:AlternateContent>
        <p:cxnSp>
          <p:nvCxnSpPr>
            <p:cNvPr id="35" name="Прямая соединительная линия 34"/>
            <p:cNvCxnSpPr/>
            <p:nvPr/>
          </p:nvCxnSpPr>
          <p:spPr>
            <a:xfrm>
              <a:off x="7516126" y="3013587"/>
              <a:ext cx="166796" cy="333371"/>
            </a:xfrm>
            <a:prstGeom prst="line">
              <a:avLst/>
            </a:prstGeom>
          </p:spPr>
          <p:style>
            <a:lnRef idx="3">
              <a:schemeClr val="dk1"/>
            </a:lnRef>
            <a:fillRef idx="0">
              <a:schemeClr val="dk1"/>
            </a:fillRef>
            <a:effectRef idx="2">
              <a:schemeClr val="dk1"/>
            </a:effectRef>
            <a:fontRef idx="minor">
              <a:schemeClr val="tx1"/>
            </a:fontRef>
          </p:style>
        </p:cxnSp>
      </p:grpSp>
      <mc:AlternateContent xmlns:mc="http://schemas.openxmlformats.org/markup-compatibility/2006" xmlns:a14="http://schemas.microsoft.com/office/drawing/2010/main">
        <mc:Choice Requires="a14">
          <p:sp>
            <p:nvSpPr>
              <p:cNvPr id="39" name="TextBox 38"/>
              <p:cNvSpPr txBox="1"/>
              <p:nvPr/>
            </p:nvSpPr>
            <p:spPr>
              <a:xfrm>
                <a:off x="3707904" y="1870353"/>
                <a:ext cx="2695803" cy="142205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a:rPr>
                        <m:t>𝐸</m:t>
                      </m:r>
                      <m:d>
                        <m:dPr>
                          <m:ctrlPr>
                            <a:rPr lang="en-US" sz="2200" b="0" i="1" smtClean="0">
                              <a:latin typeface="Cambria Math"/>
                            </a:rPr>
                          </m:ctrlPr>
                        </m:dPr>
                        <m:e>
                          <m:r>
                            <a:rPr lang="en-US" sz="2200" b="0" i="1" smtClean="0">
                              <a:latin typeface="Cambria Math"/>
                            </a:rPr>
                            <m:t>𝑟</m:t>
                          </m:r>
                        </m:e>
                      </m:d>
                      <m:r>
                        <a:rPr lang="en-US" sz="2200" b="0" i="1" smtClean="0">
                          <a:latin typeface="Cambria Math"/>
                        </a:rPr>
                        <m:t>=</m:t>
                      </m:r>
                      <m:d>
                        <m:dPr>
                          <m:begChr m:val="{"/>
                          <m:endChr m:val=""/>
                          <m:ctrlPr>
                            <a:rPr lang="en-US" sz="2200" b="0" i="1" smtClean="0">
                              <a:latin typeface="Cambria Math"/>
                            </a:rPr>
                          </m:ctrlPr>
                        </m:dPr>
                        <m:e>
                          <m:eqArr>
                            <m:eqArrPr>
                              <m:ctrlPr>
                                <a:rPr lang="en-US" sz="2200" b="0" i="1" smtClean="0">
                                  <a:latin typeface="Cambria Math"/>
                                </a:rPr>
                              </m:ctrlPr>
                            </m:eqArrPr>
                            <m:e>
                              <m:f>
                                <m:fPr>
                                  <m:ctrlPr>
                                    <a:rPr lang="en-US" sz="2200" b="0" i="1" smtClean="0">
                                      <a:latin typeface="Cambria Math"/>
                                    </a:rPr>
                                  </m:ctrlPr>
                                </m:fPr>
                                <m:num>
                                  <m:r>
                                    <a:rPr lang="en-US" sz="2200" b="0" i="1" smtClean="0">
                                      <a:latin typeface="Cambria Math"/>
                                    </a:rPr>
                                    <m:t>𝑘𝑄</m:t>
                                  </m:r>
                                </m:num>
                                <m:den>
                                  <m:sSup>
                                    <m:sSupPr>
                                      <m:ctrlPr>
                                        <a:rPr lang="en-US" sz="2200" b="0" i="1" smtClean="0">
                                          <a:latin typeface="Cambria Math"/>
                                        </a:rPr>
                                      </m:ctrlPr>
                                    </m:sSupPr>
                                    <m:e>
                                      <m:r>
                                        <a:rPr lang="en-US" sz="2200" b="0" i="1" smtClean="0">
                                          <a:latin typeface="Cambria Math"/>
                                        </a:rPr>
                                        <m:t>𝑟</m:t>
                                      </m:r>
                                    </m:e>
                                    <m:sup>
                                      <m:r>
                                        <a:rPr lang="en-US" sz="2200" b="0" i="1" smtClean="0">
                                          <a:latin typeface="Cambria Math"/>
                                        </a:rPr>
                                        <m:t>2</m:t>
                                      </m:r>
                                    </m:sup>
                                  </m:sSup>
                                </m:den>
                              </m:f>
                              <m:r>
                                <a:rPr lang="en-US" sz="2200" b="0" i="1" smtClean="0">
                                  <a:latin typeface="Cambria Math"/>
                                </a:rPr>
                                <m:t>, </m:t>
                              </m:r>
                              <m:r>
                                <a:rPr lang="en-US" sz="2200" b="0" i="1" smtClean="0">
                                  <a:latin typeface="Cambria Math"/>
                                </a:rPr>
                                <m:t>𝑟</m:t>
                              </m:r>
                              <m:r>
                                <a:rPr lang="en-US" sz="2200" b="0" i="1" smtClean="0">
                                  <a:latin typeface="Cambria Math"/>
                                  <a:ea typeface="Cambria Math"/>
                                </a:rPr>
                                <m:t>≥</m:t>
                              </m:r>
                              <m:r>
                                <a:rPr lang="en-US" sz="2200" b="0" i="1" smtClean="0">
                                  <a:latin typeface="Cambria Math"/>
                                </a:rPr>
                                <m:t>𝑅</m:t>
                              </m:r>
                            </m:e>
                            <m:e>
                              <m:f>
                                <m:fPr>
                                  <m:ctrlPr>
                                    <a:rPr lang="en-US" sz="2200" i="1">
                                      <a:latin typeface="Cambria Math"/>
                                    </a:rPr>
                                  </m:ctrlPr>
                                </m:fPr>
                                <m:num>
                                  <m:r>
                                    <a:rPr lang="en-US" sz="2200" i="1">
                                      <a:latin typeface="Cambria Math"/>
                                    </a:rPr>
                                    <m:t>𝑘𝑄</m:t>
                                  </m:r>
                                  <m:r>
                                    <a:rPr lang="en-US" sz="2200" b="0" i="1" smtClean="0">
                                      <a:latin typeface="Cambria Math"/>
                                    </a:rPr>
                                    <m:t>𝑟</m:t>
                                  </m:r>
                                </m:num>
                                <m:den>
                                  <m:sSup>
                                    <m:sSupPr>
                                      <m:ctrlPr>
                                        <a:rPr lang="en-US" sz="2200" i="1">
                                          <a:latin typeface="Cambria Math"/>
                                        </a:rPr>
                                      </m:ctrlPr>
                                    </m:sSupPr>
                                    <m:e>
                                      <m:r>
                                        <a:rPr lang="en-US" sz="2200" b="0" i="1" smtClean="0">
                                          <a:latin typeface="Cambria Math"/>
                                        </a:rPr>
                                        <m:t>𝑅</m:t>
                                      </m:r>
                                    </m:e>
                                    <m:sup>
                                      <m:r>
                                        <a:rPr lang="en-US" sz="2200" b="0" i="1" smtClean="0">
                                          <a:latin typeface="Cambria Math"/>
                                        </a:rPr>
                                        <m:t>3</m:t>
                                      </m:r>
                                    </m:sup>
                                  </m:sSup>
                                </m:den>
                              </m:f>
                              <m:r>
                                <a:rPr lang="en-US" sz="2200" b="0" i="1" smtClean="0">
                                  <a:latin typeface="Cambria Math"/>
                                </a:rPr>
                                <m:t>, </m:t>
                              </m:r>
                              <m:r>
                                <a:rPr lang="en-US" sz="2200" b="0" i="1" smtClean="0">
                                  <a:latin typeface="Cambria Math"/>
                                </a:rPr>
                                <m:t>𝑟</m:t>
                              </m:r>
                              <m:r>
                                <a:rPr lang="en-US" sz="2200" b="0" i="1" smtClean="0">
                                  <a:latin typeface="Cambria Math"/>
                                </a:rPr>
                                <m:t>&lt;</m:t>
                              </m:r>
                              <m:r>
                                <a:rPr lang="en-US" sz="2200" b="0" i="1" smtClean="0">
                                  <a:latin typeface="Cambria Math"/>
                                </a:rPr>
                                <m:t>𝑅</m:t>
                              </m:r>
                            </m:e>
                          </m:eqArr>
                        </m:e>
                      </m:d>
                    </m:oMath>
                  </m:oMathPara>
                </a14:m>
                <a:endParaRPr lang="ru-RU" sz="2200" dirty="0"/>
              </a:p>
            </p:txBody>
          </p:sp>
        </mc:Choice>
        <mc:Fallback xmlns="">
          <p:sp>
            <p:nvSpPr>
              <p:cNvPr id="39" name="TextBox 38"/>
              <p:cNvSpPr txBox="1">
                <a:spLocks noRot="1" noChangeAspect="1" noMove="1" noResize="1" noEditPoints="1" noAdjustHandles="1" noChangeArrowheads="1" noChangeShapeType="1" noTextEdit="1"/>
              </p:cNvSpPr>
              <p:nvPr/>
            </p:nvSpPr>
            <p:spPr>
              <a:xfrm>
                <a:off x="3707904" y="1870353"/>
                <a:ext cx="2695803" cy="1422056"/>
              </a:xfrm>
              <a:prstGeom prst="rect">
                <a:avLst/>
              </a:prstGeom>
              <a:blipFill rotWithShape="1">
                <a:blip r:embed="rId19"/>
                <a:stretch>
                  <a:fillRect r="-3846"/>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3779387" y="3300107"/>
                <a:ext cx="1084656" cy="78322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ru-RU" sz="2200" i="1" smtClean="0">
                              <a:latin typeface="Cambria Math"/>
                            </a:rPr>
                          </m:ctrlPr>
                        </m:sSubPr>
                        <m:e>
                          <m:r>
                            <a:rPr lang="en-US" sz="2200" b="0" i="1" smtClean="0">
                              <a:latin typeface="Cambria Math"/>
                            </a:rPr>
                            <m:t>𝐸</m:t>
                          </m:r>
                        </m:e>
                        <m:sub>
                          <m:r>
                            <a:rPr lang="en-US" sz="2200" b="0" i="1" smtClean="0">
                              <a:latin typeface="Cambria Math"/>
                            </a:rPr>
                            <m:t>1</m:t>
                          </m:r>
                        </m:sub>
                      </m:sSub>
                      <m:r>
                        <a:rPr lang="en-US" sz="2200" b="0" i="1" smtClean="0">
                          <a:latin typeface="Cambria Math"/>
                        </a:rPr>
                        <m:t>=</m:t>
                      </m:r>
                      <m:f>
                        <m:fPr>
                          <m:ctrlPr>
                            <a:rPr lang="en-US" sz="2200" b="0" i="1" smtClean="0">
                              <a:latin typeface="Cambria Math"/>
                            </a:rPr>
                          </m:ctrlPr>
                        </m:fPr>
                        <m:num>
                          <m:r>
                            <a:rPr lang="en-US" sz="2200" b="0" i="1" smtClean="0">
                              <a:latin typeface="Cambria Math"/>
                            </a:rPr>
                            <m:t>𝐹</m:t>
                          </m:r>
                        </m:num>
                        <m:den>
                          <m:r>
                            <a:rPr lang="en-US" sz="2200" b="0" i="1" smtClean="0">
                              <a:latin typeface="Cambria Math"/>
                            </a:rPr>
                            <m:t>𝑞</m:t>
                          </m:r>
                        </m:den>
                      </m:f>
                    </m:oMath>
                  </m:oMathPara>
                </a14:m>
                <a:endParaRPr lang="ru-RU" sz="2200" dirty="0"/>
              </a:p>
            </p:txBody>
          </p:sp>
        </mc:Choice>
        <mc:Fallback xmlns="">
          <p:sp>
            <p:nvSpPr>
              <p:cNvPr id="40" name="TextBox 39"/>
              <p:cNvSpPr txBox="1">
                <a:spLocks noRot="1" noChangeAspect="1" noMove="1" noResize="1" noEditPoints="1" noAdjustHandles="1" noChangeArrowheads="1" noChangeShapeType="1" noTextEdit="1"/>
              </p:cNvSpPr>
              <p:nvPr/>
            </p:nvSpPr>
            <p:spPr>
              <a:xfrm>
                <a:off x="3779387" y="3300107"/>
                <a:ext cx="1084656" cy="783228"/>
              </a:xfrm>
              <a:prstGeom prst="rect">
                <a:avLst/>
              </a:prstGeom>
              <a:blipFill rotWithShape="1">
                <a:blip r:embed="rId20"/>
                <a:stretch>
                  <a:fillRect r="-955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3779387" y="4083335"/>
                <a:ext cx="3541162" cy="77021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ru-RU" sz="2200" i="1" smtClean="0">
                              <a:latin typeface="Cambria Math"/>
                            </a:rPr>
                          </m:ctrlPr>
                        </m:sSubPr>
                        <m:e>
                          <m:r>
                            <a:rPr lang="en-US" sz="2200" b="0" i="1" smtClean="0">
                              <a:latin typeface="Cambria Math"/>
                            </a:rPr>
                            <m:t>𝐸</m:t>
                          </m:r>
                        </m:e>
                        <m:sub>
                          <m:r>
                            <a:rPr lang="en-US" sz="2200" b="0" i="1" smtClean="0">
                              <a:latin typeface="Cambria Math"/>
                            </a:rPr>
                            <m:t>1</m:t>
                          </m:r>
                        </m:sub>
                      </m:sSub>
                      <m:r>
                        <a:rPr lang="en-US" sz="2200" i="1">
                          <a:latin typeface="Cambria Math"/>
                        </a:rPr>
                        <m:t>=</m:t>
                      </m:r>
                      <m:f>
                        <m:fPr>
                          <m:ctrlPr>
                            <a:rPr lang="en-US" sz="2200" i="1">
                              <a:latin typeface="Cambria Math"/>
                            </a:rPr>
                          </m:ctrlPr>
                        </m:fPr>
                        <m:num>
                          <m:r>
                            <a:rPr lang="en-US" sz="2200" i="1">
                              <a:latin typeface="Cambria Math"/>
                            </a:rPr>
                            <m:t>2</m:t>
                          </m:r>
                          <m:r>
                            <a:rPr lang="en-US" sz="2200" i="1">
                              <a:latin typeface="Cambria Math"/>
                              <a:ea typeface="Cambria Math"/>
                            </a:rPr>
                            <m:t>×</m:t>
                          </m:r>
                          <m:sSup>
                            <m:sSupPr>
                              <m:ctrlPr>
                                <a:rPr lang="en-US" sz="2200" i="1">
                                  <a:latin typeface="Cambria Math"/>
                                </a:rPr>
                              </m:ctrlPr>
                            </m:sSupPr>
                            <m:e>
                              <m:r>
                                <a:rPr lang="en-US" sz="2200" i="1">
                                  <a:latin typeface="Cambria Math"/>
                                </a:rPr>
                                <m:t>10</m:t>
                              </m:r>
                            </m:e>
                            <m:sup>
                              <m:r>
                                <a:rPr lang="en-US" sz="2200" i="1">
                                  <a:latin typeface="Cambria Math"/>
                                </a:rPr>
                                <m:t>−4</m:t>
                              </m:r>
                            </m:sup>
                          </m:sSup>
                        </m:num>
                        <m:den>
                          <m:r>
                            <a:rPr lang="en-US" sz="2200" i="1">
                              <a:latin typeface="Cambria Math"/>
                            </a:rPr>
                            <m:t>8</m:t>
                          </m:r>
                          <m:r>
                            <a:rPr lang="en-US" sz="2200" i="1">
                              <a:latin typeface="Cambria Math"/>
                              <a:ea typeface="Cambria Math"/>
                            </a:rPr>
                            <m:t>×</m:t>
                          </m:r>
                          <m:sSup>
                            <m:sSupPr>
                              <m:ctrlPr>
                                <a:rPr lang="en-US" sz="2200" i="1">
                                  <a:latin typeface="Cambria Math"/>
                                </a:rPr>
                              </m:ctrlPr>
                            </m:sSupPr>
                            <m:e>
                              <m:r>
                                <a:rPr lang="en-US" sz="2200" i="1">
                                  <a:latin typeface="Cambria Math"/>
                                </a:rPr>
                                <m:t>10</m:t>
                              </m:r>
                            </m:e>
                            <m:sup>
                              <m:r>
                                <a:rPr lang="en-US" sz="2200" i="1">
                                  <a:latin typeface="Cambria Math"/>
                                </a:rPr>
                                <m:t>−7</m:t>
                              </m:r>
                            </m:sup>
                          </m:sSup>
                        </m:den>
                      </m:f>
                      <m:r>
                        <a:rPr lang="en-US" sz="2200" i="1">
                          <a:latin typeface="Cambria Math"/>
                        </a:rPr>
                        <m:t>=250 </m:t>
                      </m:r>
                      <m:r>
                        <a:rPr lang="ru-RU" sz="2200" i="1">
                          <a:latin typeface="Cambria Math"/>
                        </a:rPr>
                        <m:t>Н/Кл</m:t>
                      </m:r>
                    </m:oMath>
                  </m:oMathPara>
                </a14:m>
                <a:endParaRPr lang="ru-RU" sz="2200" dirty="0"/>
              </a:p>
            </p:txBody>
          </p:sp>
        </mc:Choice>
        <mc:Fallback xmlns="">
          <p:sp>
            <p:nvSpPr>
              <p:cNvPr id="41" name="TextBox 40"/>
              <p:cNvSpPr txBox="1">
                <a:spLocks noRot="1" noChangeAspect="1" noMove="1" noResize="1" noEditPoints="1" noAdjustHandles="1" noChangeArrowheads="1" noChangeShapeType="1" noTextEdit="1"/>
              </p:cNvSpPr>
              <p:nvPr/>
            </p:nvSpPr>
            <p:spPr>
              <a:xfrm>
                <a:off x="3779387" y="4083335"/>
                <a:ext cx="3541162" cy="770211"/>
              </a:xfrm>
              <a:prstGeom prst="rect">
                <a:avLst/>
              </a:prstGeom>
              <a:blipFill rotWithShape="1">
                <a:blip r:embed="rId21"/>
                <a:stretch>
                  <a:fillRect r="-2582"/>
                </a:stretch>
              </a:blipFill>
            </p:spPr>
            <p:txBody>
              <a:bodyPr/>
              <a:lstStyle/>
              <a:p>
                <a:r>
                  <a:rPr lang="ru-RU">
                    <a:noFill/>
                  </a:rPr>
                  <a:t> </a:t>
                </a:r>
              </a:p>
            </p:txBody>
          </p:sp>
        </mc:Fallback>
      </mc:AlternateContent>
      <p:grpSp>
        <p:nvGrpSpPr>
          <p:cNvPr id="42" name="Группа 41"/>
          <p:cNvGrpSpPr/>
          <p:nvPr/>
        </p:nvGrpSpPr>
        <p:grpSpPr>
          <a:xfrm>
            <a:off x="6691345" y="4796378"/>
            <a:ext cx="2455100" cy="347122"/>
            <a:chOff x="6691345" y="4796378"/>
            <a:chExt cx="2455100" cy="347122"/>
          </a:xfrm>
        </p:grpSpPr>
        <p:sp>
          <p:nvSpPr>
            <p:cNvPr id="43" name="Прямоугольник 7"/>
            <p:cNvSpPr/>
            <p:nvPr/>
          </p:nvSpPr>
          <p:spPr>
            <a:xfrm>
              <a:off x="6691345" y="4796378"/>
              <a:ext cx="2455100" cy="347122"/>
            </a:xfrm>
            <a:custGeom>
              <a:avLst/>
              <a:gdLst>
                <a:gd name="connsiteX0" fmla="*/ 0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0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345688 w 9144000"/>
                <a:gd name="connsiteY0" fmla="*/ 0 h 339502"/>
                <a:gd name="connsiteX1" fmla="*/ 9144000 w 9144000"/>
                <a:gd name="connsiteY1" fmla="*/ 0 h 339502"/>
                <a:gd name="connsiteX2" fmla="*/ 9144000 w 9144000"/>
                <a:gd name="connsiteY2" fmla="*/ 339502 h 339502"/>
                <a:gd name="connsiteX3" fmla="*/ 0 w 9144000"/>
                <a:gd name="connsiteY3" fmla="*/ 339502 h 339502"/>
                <a:gd name="connsiteX4" fmla="*/ 345688 w 9144000"/>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078075 w 10876387"/>
                <a:gd name="connsiteY0" fmla="*/ 0 h 339502"/>
                <a:gd name="connsiteX1" fmla="*/ 10876387 w 10876387"/>
                <a:gd name="connsiteY1" fmla="*/ 0 h 339502"/>
                <a:gd name="connsiteX2" fmla="*/ 10876387 w 10876387"/>
                <a:gd name="connsiteY2" fmla="*/ 339502 h 339502"/>
                <a:gd name="connsiteX3" fmla="*/ 0 w 10876387"/>
                <a:gd name="connsiteY3" fmla="*/ 339502 h 339502"/>
                <a:gd name="connsiteX4" fmla="*/ 2078075 w 10876387"/>
                <a:gd name="connsiteY4" fmla="*/ 0 h 339502"/>
                <a:gd name="connsiteX0" fmla="*/ 2621569 w 10876387"/>
                <a:gd name="connsiteY0" fmla="*/ 0 h 347122"/>
                <a:gd name="connsiteX1" fmla="*/ 10876387 w 10876387"/>
                <a:gd name="connsiteY1" fmla="*/ 7620 h 347122"/>
                <a:gd name="connsiteX2" fmla="*/ 10876387 w 10876387"/>
                <a:gd name="connsiteY2" fmla="*/ 347122 h 347122"/>
                <a:gd name="connsiteX3" fmla="*/ 0 w 10876387"/>
                <a:gd name="connsiteY3" fmla="*/ 347122 h 347122"/>
                <a:gd name="connsiteX4" fmla="*/ 2621569 w 10876387"/>
                <a:gd name="connsiteY4" fmla="*/ 0 h 347122"/>
                <a:gd name="connsiteX0" fmla="*/ 2621569 w 10944324"/>
                <a:gd name="connsiteY0" fmla="*/ 0 h 347122"/>
                <a:gd name="connsiteX1" fmla="*/ 10944324 w 10944324"/>
                <a:gd name="connsiteY1" fmla="*/ 0 h 347122"/>
                <a:gd name="connsiteX2" fmla="*/ 10876387 w 10944324"/>
                <a:gd name="connsiteY2" fmla="*/ 347122 h 347122"/>
                <a:gd name="connsiteX3" fmla="*/ 0 w 10944324"/>
                <a:gd name="connsiteY3" fmla="*/ 347122 h 347122"/>
                <a:gd name="connsiteX4" fmla="*/ 2621569 w 10944324"/>
                <a:gd name="connsiteY4" fmla="*/ 0 h 347122"/>
                <a:gd name="connsiteX0" fmla="*/ 2621569 w 10944324"/>
                <a:gd name="connsiteY0" fmla="*/ 0 h 347122"/>
                <a:gd name="connsiteX1" fmla="*/ 10944324 w 10944324"/>
                <a:gd name="connsiteY1" fmla="*/ 0 h 347122"/>
                <a:gd name="connsiteX2" fmla="*/ 10910356 w 10944324"/>
                <a:gd name="connsiteY2" fmla="*/ 347122 h 347122"/>
                <a:gd name="connsiteX3" fmla="*/ 0 w 10944324"/>
                <a:gd name="connsiteY3" fmla="*/ 347122 h 347122"/>
                <a:gd name="connsiteX4" fmla="*/ 2621569 w 10944324"/>
                <a:gd name="connsiteY4" fmla="*/ 0 h 3471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4324" h="347122">
                  <a:moveTo>
                    <a:pt x="2621569" y="0"/>
                  </a:moveTo>
                  <a:lnTo>
                    <a:pt x="10944324" y="0"/>
                  </a:lnTo>
                  <a:lnTo>
                    <a:pt x="10910356" y="347122"/>
                  </a:lnTo>
                  <a:lnTo>
                    <a:pt x="0" y="347122"/>
                  </a:lnTo>
                  <a:cubicBezTo>
                    <a:pt x="479275" y="107203"/>
                    <a:pt x="1637400" y="1654"/>
                    <a:pt x="2621569"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4" name="Picture 4" descr="E:\РАБОЧИЕ ПРОЕКТЫ\FREE-LANCE\2013\октябрь\Логотип_варианты_цвета3.png"/>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122110" y="4863870"/>
              <a:ext cx="1872260" cy="22439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9542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0" presetClass="path" presetSubtype="0" accel="50000" decel="50000" fill="hold" grpId="1" nodeType="withEffect">
                                  <p:stCondLst>
                                    <p:cond delay="0"/>
                                  </p:stCondLst>
                                  <p:childTnLst>
                                    <p:animMotion origin="layout" path="M 2.77778E-6 1.7284E-6 L -0.24844 0.39197 " pathEditMode="relative" rAng="0" ptsTypes="AA">
                                      <p:cBhvr>
                                        <p:cTn id="18" dur="2000" fill="hold"/>
                                        <p:tgtEl>
                                          <p:spTgt spid="11"/>
                                        </p:tgtEl>
                                        <p:attrNameLst>
                                          <p:attrName>ppt_x</p:attrName>
                                          <p:attrName>ppt_y</p:attrName>
                                        </p:attrNameLst>
                                      </p:cBhvr>
                                      <p:rCtr x="-12431" y="19599"/>
                                    </p:animMotion>
                                  </p:childTnLst>
                                </p:cTn>
                              </p:par>
                            </p:childTnLst>
                          </p:cTn>
                        </p:par>
                        <p:par>
                          <p:cTn id="19" fill="hold">
                            <p:stCondLst>
                              <p:cond delay="2000"/>
                            </p:stCondLst>
                            <p:childTnLst>
                              <p:par>
                                <p:cTn id="20" presetID="1" presetClass="exit" presetSubtype="0" fill="hold" grpId="2" nodeType="afterEffect">
                                  <p:stCondLst>
                                    <p:cond delay="0"/>
                                  </p:stCondLst>
                                  <p:childTnLst>
                                    <p:set>
                                      <p:cBhvr>
                                        <p:cTn id="21" dur="1" fill="hold">
                                          <p:stCondLst>
                                            <p:cond delay="0"/>
                                          </p:stCondLst>
                                        </p:cTn>
                                        <p:tgtEl>
                                          <p:spTgt spid="11"/>
                                        </p:tgtEl>
                                        <p:attrNameLst>
                                          <p:attrName>style.visibility</p:attrName>
                                        </p:attrNameLst>
                                      </p:cBhvr>
                                      <p:to>
                                        <p:strVal val="hidden"/>
                                      </p:to>
                                    </p:set>
                                  </p:childTnLst>
                                </p:cTn>
                              </p:par>
                              <p:par>
                                <p:cTn id="22" presetID="1"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childTnLst>
                                </p:cTn>
                              </p:par>
                              <p:par>
                                <p:cTn id="28" presetID="0" presetClass="path" presetSubtype="0" accel="50000" decel="50000" fill="hold" grpId="1" nodeType="withEffect">
                                  <p:stCondLst>
                                    <p:cond delay="0"/>
                                  </p:stCondLst>
                                  <p:childTnLst>
                                    <p:animMotion origin="layout" path="M -4.44444E-6 -1.35802E-6 L -0.57552 0.43426 " pathEditMode="relative" rAng="0" ptsTypes="AA">
                                      <p:cBhvr>
                                        <p:cTn id="29" dur="2000" fill="hold"/>
                                        <p:tgtEl>
                                          <p:spTgt spid="22"/>
                                        </p:tgtEl>
                                        <p:attrNameLst>
                                          <p:attrName>ppt_x</p:attrName>
                                          <p:attrName>ppt_y</p:attrName>
                                        </p:attrNameLst>
                                      </p:cBhvr>
                                      <p:rCtr x="-28785" y="21698"/>
                                    </p:animMotion>
                                  </p:childTnLst>
                                </p:cTn>
                              </p:par>
                            </p:childTnLst>
                          </p:cTn>
                        </p:par>
                        <p:par>
                          <p:cTn id="30" fill="hold">
                            <p:stCondLst>
                              <p:cond delay="2000"/>
                            </p:stCondLst>
                            <p:childTnLst>
                              <p:par>
                                <p:cTn id="31" presetID="1" presetClass="exit" presetSubtype="0" fill="hold" grpId="2" nodeType="afterEffect">
                                  <p:stCondLst>
                                    <p:cond delay="0"/>
                                  </p:stCondLst>
                                  <p:childTnLst>
                                    <p:set>
                                      <p:cBhvr>
                                        <p:cTn id="32" dur="1" fill="hold">
                                          <p:stCondLst>
                                            <p:cond delay="0"/>
                                          </p:stCondLst>
                                        </p:cTn>
                                        <p:tgtEl>
                                          <p:spTgt spid="22"/>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0" presetClass="path" presetSubtype="0" accel="50000" decel="50000" fill="hold" grpId="1" nodeType="withEffect">
                                  <p:stCondLst>
                                    <p:cond delay="0"/>
                                  </p:stCondLst>
                                  <p:childTnLst>
                                    <p:animMotion origin="layout" path="M -1.94444E-6 -4.19753E-6 L -0.46771 0.46204 " pathEditMode="relative" rAng="0" ptsTypes="AA">
                                      <p:cBhvr>
                                        <p:cTn id="40" dur="2000" fill="hold"/>
                                        <p:tgtEl>
                                          <p:spTgt spid="23"/>
                                        </p:tgtEl>
                                        <p:attrNameLst>
                                          <p:attrName>ppt_x</p:attrName>
                                          <p:attrName>ppt_y</p:attrName>
                                        </p:attrNameLst>
                                      </p:cBhvr>
                                      <p:rCtr x="-23385" y="23086"/>
                                    </p:animMotion>
                                  </p:childTnLst>
                                </p:cTn>
                              </p:par>
                            </p:childTnLst>
                          </p:cTn>
                        </p:par>
                        <p:par>
                          <p:cTn id="41" fill="hold">
                            <p:stCondLst>
                              <p:cond delay="2000"/>
                            </p:stCondLst>
                            <p:childTnLst>
                              <p:par>
                                <p:cTn id="42" presetID="1" presetClass="exit" presetSubtype="0" fill="hold" grpId="2" nodeType="afterEffect">
                                  <p:stCondLst>
                                    <p:cond delay="0"/>
                                  </p:stCondLst>
                                  <p:childTnLst>
                                    <p:set>
                                      <p:cBhvr>
                                        <p:cTn id="43" dur="1" fill="hold">
                                          <p:stCondLst>
                                            <p:cond delay="0"/>
                                          </p:stCondLst>
                                        </p:cTn>
                                        <p:tgtEl>
                                          <p:spTgt spid="23"/>
                                        </p:tgtEl>
                                        <p:attrNameLst>
                                          <p:attrName>style.visibility</p:attrName>
                                        </p:attrNameLst>
                                      </p:cBhvr>
                                      <p:to>
                                        <p:strVal val="hidden"/>
                                      </p:to>
                                    </p:set>
                                  </p:childTnLst>
                                </p:cTn>
                              </p:par>
                              <p:par>
                                <p:cTn id="44" presetID="1"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childTnLst>
                                </p:cTn>
                              </p:par>
                              <p:par>
                                <p:cTn id="50" presetID="0" presetClass="path" presetSubtype="0" accel="50000" decel="50000" fill="hold" grpId="1" nodeType="withEffect">
                                  <p:stCondLst>
                                    <p:cond delay="0"/>
                                  </p:stCondLst>
                                  <p:childTnLst>
                                    <p:animMotion origin="layout" path="M 4.16667E-6 -1.35802E-6 L -0.41754 0.40617 " pathEditMode="relative" rAng="0" ptsTypes="AA">
                                      <p:cBhvr>
                                        <p:cTn id="51" dur="2000" fill="hold"/>
                                        <p:tgtEl>
                                          <p:spTgt spid="24"/>
                                        </p:tgtEl>
                                        <p:attrNameLst>
                                          <p:attrName>ppt_x</p:attrName>
                                          <p:attrName>ppt_y</p:attrName>
                                        </p:attrNameLst>
                                      </p:cBhvr>
                                      <p:rCtr x="-20885" y="20309"/>
                                    </p:animMotion>
                                  </p:childTnLst>
                                </p:cTn>
                              </p:par>
                            </p:childTnLst>
                          </p:cTn>
                        </p:par>
                        <p:par>
                          <p:cTn id="52" fill="hold">
                            <p:stCondLst>
                              <p:cond delay="2000"/>
                            </p:stCondLst>
                            <p:childTnLst>
                              <p:par>
                                <p:cTn id="53" presetID="1" presetClass="exit" presetSubtype="0" fill="hold" grpId="2" nodeType="afterEffect">
                                  <p:stCondLst>
                                    <p:cond delay="0"/>
                                  </p:stCondLst>
                                  <p:childTnLst>
                                    <p:set>
                                      <p:cBhvr>
                                        <p:cTn id="54" dur="1" fill="hold">
                                          <p:stCondLst>
                                            <p:cond delay="0"/>
                                          </p:stCondLst>
                                        </p:cTn>
                                        <p:tgtEl>
                                          <p:spTgt spid="24"/>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fade">
                                      <p:cBhvr>
                                        <p:cTn id="69" dur="5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8"/>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9"/>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21"/>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16"/>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500"/>
                                        <p:tgtEl>
                                          <p:spTgt spid="39"/>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500"/>
                                        <p:tgtEl>
                                          <p:spTgt spid="40"/>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1"/>
                                        </p:tgtEl>
                                        <p:attrNameLst>
                                          <p:attrName>style.visibility</p:attrName>
                                        </p:attrNameLst>
                                      </p:cBhvr>
                                      <p:to>
                                        <p:strVal val="visible"/>
                                      </p:to>
                                    </p:set>
                                    <p:animEffect transition="in" filter="fade">
                                      <p:cBhvr>
                                        <p:cTn id="10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P spid="10" grpId="0"/>
      <p:bldP spid="11" grpId="0"/>
      <p:bldP spid="11" grpId="1"/>
      <p:bldP spid="11" grpId="2"/>
      <p:bldP spid="12" grpId="0"/>
      <p:bldP spid="17" grpId="0"/>
      <p:bldP spid="18" grpId="0"/>
      <p:bldP spid="19" grpId="0"/>
      <p:bldP spid="20" grpId="0"/>
      <p:bldP spid="21" grpId="0"/>
      <p:bldP spid="22" grpId="0"/>
      <p:bldP spid="22" grpId="1"/>
      <p:bldP spid="22" grpId="2"/>
      <p:bldP spid="23" grpId="0"/>
      <p:bldP spid="23" grpId="1"/>
      <p:bldP spid="23" grpId="2"/>
      <p:bldP spid="24" grpId="0"/>
      <p:bldP spid="24" grpId="1"/>
      <p:bldP spid="24" grpId="2"/>
      <p:bldP spid="39" grpId="0"/>
      <p:bldP spid="40" grpId="0"/>
      <p:bldP spid="41"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738</Words>
  <Application>Microsoft Office PowerPoint</Application>
  <PresentationFormat>Экран (16:9)</PresentationFormat>
  <Paragraphs>99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Силовые линии электрического поля. Напряженность заряженного шара</vt:lpstr>
      <vt:lpstr>Линии напряженности</vt:lpstr>
      <vt:lpstr>Презентация PowerPoint</vt:lpstr>
      <vt:lpstr>Однородное поле</vt:lpstr>
      <vt:lpstr>Презентация PowerPoint</vt:lpstr>
      <vt:lpstr>Презентация PowerPoint</vt:lpstr>
      <vt:lpstr>Презентация PowerPoint</vt:lpstr>
      <vt:lpstr>Пылинка массой 6×〖10〗^(-6)  кг неподвижно висит в однородном поле между параллельными противоположно заряженными пластинами. Если модуль напряженности электрического поля между пластинами составляет 300 Н/Кл, то каков заряд пылинки?</vt:lpstr>
      <vt:lpstr>Шар обладает зарядом 0,4 мкКл, который равномерно распределен по всему объёму шара. На точечный заряд, равный 800 нКл, действует кулоновская сила, модуль которой равен 0,2 мН. Определите, находится ли данный заряд внутри шара или нет? Расстояние между центром шара и точечным зарядом составляет 60 см.</vt:lpstr>
      <vt:lpstr>Шар обладает зарядом 0,4 мкКл, который равномерно распределен по всему объёму шара. На точечный заряд, равный 800 нКл, действует кулоновская сила, модуль которой равен 0,2 мН. Определите, находится ли данный заряд внутри шара или нет? Расстояние между центром шара и точечным зарядом составляет 60 см.</vt:lpstr>
      <vt:lpstr>Основные выводы</vt:lpstr>
    </vt:vector>
  </TitlesOfParts>
  <Company>CompEdu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Силовые линии электрического поля. Напряженность заряженного шара</dc:title>
  <dc:creator>User</dc:creator>
  <cp:lastModifiedBy>User</cp:lastModifiedBy>
  <cp:revision>28</cp:revision>
  <dcterms:created xsi:type="dcterms:W3CDTF">2014-08-11T08:26:12Z</dcterms:created>
  <dcterms:modified xsi:type="dcterms:W3CDTF">2014-08-22T06:21:38Z</dcterms:modified>
</cp:coreProperties>
</file>