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6602FA-51ED-4125-A567-598930BBABE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049918-34B0-490F-9A99-FC41B8BD29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543800" cy="21526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dirty="0" smtClean="0"/>
              <a:t>Скорость химической реакции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980941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Задача 1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137160" indent="0">
              <a:buNone/>
            </a:pPr>
            <a:r>
              <a:rPr lang="ru-RU" sz="3200" dirty="0" smtClean="0"/>
              <a:t>Как изменится скорость реакции синтеза аммиака:</a:t>
            </a:r>
          </a:p>
          <a:p>
            <a:pPr marL="137160" indent="0" algn="ctr">
              <a:buNone/>
            </a:pPr>
            <a:r>
              <a:rPr lang="en-US" sz="3600" dirty="0" smtClean="0"/>
              <a:t>N</a:t>
            </a:r>
            <a:r>
              <a:rPr lang="en-US" sz="2000" b="1" dirty="0" smtClean="0"/>
              <a:t>2</a:t>
            </a:r>
            <a:r>
              <a:rPr lang="ru-RU" sz="2000" b="1" dirty="0" smtClean="0"/>
              <a:t>(г)</a:t>
            </a:r>
            <a:r>
              <a:rPr lang="en-US" sz="2000" b="1" dirty="0" smtClean="0"/>
              <a:t> </a:t>
            </a:r>
            <a:r>
              <a:rPr lang="en-US" sz="3600" dirty="0" smtClean="0"/>
              <a:t>+ </a:t>
            </a:r>
            <a:r>
              <a:rPr lang="ru-RU" sz="3600" dirty="0" smtClean="0"/>
              <a:t>3</a:t>
            </a:r>
            <a:r>
              <a:rPr lang="en-US" sz="3600" dirty="0" smtClean="0"/>
              <a:t>H</a:t>
            </a:r>
            <a:r>
              <a:rPr lang="en-US" sz="2000" b="1" dirty="0" smtClean="0"/>
              <a:t>2</a:t>
            </a:r>
            <a:r>
              <a:rPr lang="ru-RU" sz="2000" b="1" dirty="0" smtClean="0"/>
              <a:t>(г)</a:t>
            </a:r>
            <a:r>
              <a:rPr lang="en-US" sz="2000" b="1" dirty="0" smtClean="0"/>
              <a:t> </a:t>
            </a:r>
            <a:r>
              <a:rPr lang="en-US" sz="3600" dirty="0" smtClean="0"/>
              <a:t>= </a:t>
            </a:r>
            <a:r>
              <a:rPr lang="ru-RU" sz="3600" dirty="0" smtClean="0"/>
              <a:t>2</a:t>
            </a:r>
            <a:r>
              <a:rPr lang="en-US" sz="3600" dirty="0" smtClean="0"/>
              <a:t>NH</a:t>
            </a:r>
            <a:r>
              <a:rPr lang="en-US" sz="2000" b="1" dirty="0" smtClean="0"/>
              <a:t>3</a:t>
            </a:r>
            <a:r>
              <a:rPr lang="ru-RU" sz="2000" b="1" dirty="0" smtClean="0"/>
              <a:t>(г)</a:t>
            </a:r>
          </a:p>
          <a:p>
            <a:pPr marL="137160" indent="0">
              <a:buNone/>
            </a:pPr>
            <a:endParaRPr lang="ru-RU" sz="3200" dirty="0" smtClean="0"/>
          </a:p>
          <a:p>
            <a:pPr marL="137160" indent="0">
              <a:buNone/>
            </a:pPr>
            <a:r>
              <a:rPr lang="ru-RU" sz="3200" dirty="0" smtClean="0"/>
              <a:t>А) при увеличении концентрации исходных веществ в 3 раза;</a:t>
            </a:r>
          </a:p>
          <a:p>
            <a:pPr marL="137160" indent="0">
              <a:buNone/>
            </a:pPr>
            <a:r>
              <a:rPr lang="ru-RU" sz="3200" dirty="0" smtClean="0"/>
              <a:t>Б) при уменьшении давления в реакционной смеси в 2 раза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62127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395592" cy="908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Задача 2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7529264" cy="54212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/>
              <a:t>Как изменится скорость реакции окисления сернистого газа:</a:t>
            </a:r>
          </a:p>
          <a:p>
            <a:pPr marL="0" indent="0">
              <a:buNone/>
            </a:pPr>
            <a:r>
              <a:rPr lang="ru-RU" sz="3200" dirty="0" smtClean="0"/>
              <a:t> </a:t>
            </a:r>
          </a:p>
          <a:p>
            <a:pPr marL="0" indent="0" algn="ctr">
              <a:buNone/>
            </a:pPr>
            <a:r>
              <a:rPr lang="ru-RU" sz="3200" dirty="0" smtClean="0"/>
              <a:t>2</a:t>
            </a:r>
            <a:r>
              <a:rPr lang="en-US" sz="3200" dirty="0" smtClean="0"/>
              <a:t>SO</a:t>
            </a:r>
            <a:r>
              <a:rPr lang="en-US" sz="2000" b="1" dirty="0" smtClean="0"/>
              <a:t>2</a:t>
            </a:r>
            <a:r>
              <a:rPr lang="ru-RU" sz="2000" dirty="0" smtClean="0"/>
              <a:t>(г)</a:t>
            </a:r>
            <a:r>
              <a:rPr lang="en-US" sz="2000" dirty="0" smtClean="0"/>
              <a:t> </a:t>
            </a:r>
            <a:r>
              <a:rPr lang="en-US" sz="3200" dirty="0" smtClean="0"/>
              <a:t>+ O</a:t>
            </a:r>
            <a:r>
              <a:rPr lang="en-US" sz="2000" b="1" dirty="0" smtClean="0"/>
              <a:t>2</a:t>
            </a:r>
            <a:r>
              <a:rPr lang="ru-RU" sz="2000" dirty="0" smtClean="0"/>
              <a:t>(г)</a:t>
            </a:r>
            <a:r>
              <a:rPr lang="en-US" sz="2000" dirty="0" smtClean="0"/>
              <a:t> </a:t>
            </a:r>
            <a:r>
              <a:rPr lang="en-US" sz="3200" dirty="0" smtClean="0"/>
              <a:t>= </a:t>
            </a:r>
            <a:r>
              <a:rPr lang="ru-RU" sz="3200" dirty="0" smtClean="0"/>
              <a:t>2</a:t>
            </a:r>
            <a:r>
              <a:rPr lang="en-US" sz="3200" dirty="0" smtClean="0"/>
              <a:t>SO</a:t>
            </a:r>
            <a:r>
              <a:rPr lang="en-US" sz="2000" b="1" dirty="0" smtClean="0"/>
              <a:t>3</a:t>
            </a:r>
            <a:r>
              <a:rPr lang="ru-RU" sz="2000" dirty="0" smtClean="0"/>
              <a:t>(г)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А) при уменьшении концентрации реагентов в 4 раза;</a:t>
            </a:r>
          </a:p>
          <a:p>
            <a:pPr marL="0" indent="0">
              <a:buNone/>
            </a:pPr>
            <a:r>
              <a:rPr lang="ru-RU" sz="3200" dirty="0" smtClean="0"/>
              <a:t>Б) при уменьшении давления в 2 раза;</a:t>
            </a:r>
          </a:p>
          <a:p>
            <a:pPr marL="0" indent="0">
              <a:buNone/>
            </a:pPr>
            <a:r>
              <a:rPr lang="ru-RU" sz="3200" dirty="0" smtClean="0"/>
              <a:t>В) при увеличении давления в 3 раза.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04101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Задача 3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08912" cy="48737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Определите, во сколько раз увеличится скорость реакции при повышении температуры от 10</a:t>
            </a:r>
            <a:r>
              <a:rPr lang="en-US" sz="3600" dirty="0" smtClean="0"/>
              <a:t>º</a:t>
            </a:r>
            <a:r>
              <a:rPr lang="ru-RU" sz="3600" dirty="0" smtClean="0"/>
              <a:t>С до 50</a:t>
            </a:r>
            <a:r>
              <a:rPr lang="en-US" sz="3600" dirty="0" smtClean="0"/>
              <a:t>º</a:t>
            </a:r>
            <a:r>
              <a:rPr lang="ru-RU" sz="3600" dirty="0" smtClean="0"/>
              <a:t>С, если температурный коэффициент реакции равен 3.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4864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Задача 4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Рассчитайте, как изменится скорость реакции, температурный коэффициент которой равен 2, при:</a:t>
            </a:r>
          </a:p>
          <a:p>
            <a:pPr marL="0" indent="0">
              <a:buNone/>
            </a:pPr>
            <a:r>
              <a:rPr lang="ru-RU" sz="3200" dirty="0" smtClean="0"/>
              <a:t>А) повышении температуры на 30</a:t>
            </a:r>
            <a:r>
              <a:rPr lang="en-US" sz="3200" dirty="0" smtClean="0"/>
              <a:t>º</a:t>
            </a:r>
            <a:r>
              <a:rPr lang="ru-RU" sz="3200" dirty="0" smtClean="0"/>
              <a:t>С;</a:t>
            </a:r>
          </a:p>
          <a:p>
            <a:pPr marL="0" indent="0">
              <a:buNone/>
            </a:pPr>
            <a:r>
              <a:rPr lang="ru-RU" sz="3200" dirty="0" smtClean="0"/>
              <a:t>Б) понижении температуры от 70</a:t>
            </a:r>
            <a:r>
              <a:rPr lang="en-US" sz="3200" dirty="0" smtClean="0"/>
              <a:t>º</a:t>
            </a:r>
            <a:r>
              <a:rPr lang="ru-RU" sz="3200" dirty="0" smtClean="0"/>
              <a:t>С до 20</a:t>
            </a:r>
            <a:r>
              <a:rPr lang="en-US" sz="3200" dirty="0" smtClean="0"/>
              <a:t>º</a:t>
            </a:r>
            <a:r>
              <a:rPr lang="ru-RU" sz="3200" dirty="0" smtClean="0"/>
              <a:t>С.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7400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Задача 5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На сколько градусов нужно понизить температуру для уменьшения скорости реакции в 27 раз, если ее температурный коэффициент равен 3?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81875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Задача 6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Если </a:t>
            </a:r>
            <a:r>
              <a:rPr lang="ru-RU" sz="3600" dirty="0"/>
              <a:t>температурный коэффициент реакции равен 2, то для увеличения скорости  реакции в 16 раз температуру нужно увеличить на сколько градусов?</a:t>
            </a:r>
          </a:p>
        </p:txBody>
      </p:sp>
    </p:spTree>
    <p:extLst>
      <p:ext uri="{BB962C8B-B14F-4D97-AF65-F5344CB8AC3E}">
        <p14:creationId xmlns:p14="http://schemas.microsoft.com/office/powerpoint/2010/main" val="3772096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Задача 7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Чему равен температурный коэффициент реакции, если при повышении температуры на 40</a:t>
            </a:r>
            <a:r>
              <a:rPr lang="en-US" sz="3600" dirty="0" smtClean="0"/>
              <a:t>º</a:t>
            </a:r>
            <a:r>
              <a:rPr lang="ru-RU" sz="3600" dirty="0" smtClean="0"/>
              <a:t>С ее скорость увеличивается в 256 раз?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4418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107504" y="332656"/>
            <a:ext cx="8784976" cy="5616624"/>
          </a:xfrm>
        </p:spPr>
        <p:txBody>
          <a:bodyPr>
            <a:normAutofit/>
          </a:bodyPr>
          <a:lstStyle/>
          <a:p>
            <a:r>
              <a:rPr lang="ru-RU" sz="4800" b="1" dirty="0"/>
              <a:t>Система</a:t>
            </a:r>
            <a:r>
              <a:rPr lang="ru-RU" sz="4800" dirty="0"/>
              <a:t> – это вещество или совокупность веществ</a:t>
            </a:r>
            <a:r>
              <a:rPr lang="ru-RU" sz="4800" dirty="0" smtClean="0"/>
              <a:t>.</a:t>
            </a:r>
          </a:p>
          <a:p>
            <a:pPr marL="18288" indent="0">
              <a:buNone/>
            </a:pPr>
            <a:endParaRPr lang="ru-RU" sz="4800" dirty="0"/>
          </a:p>
          <a:p>
            <a:r>
              <a:rPr lang="ru-RU" sz="4800" b="1" dirty="0"/>
              <a:t>Фаза</a:t>
            </a:r>
            <a:r>
              <a:rPr lang="ru-RU" sz="4800" dirty="0"/>
              <a:t> – это часть системы, которая отделена от других частей поверхностью раздела.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56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712968" cy="5688632"/>
          </a:xfrm>
        </p:spPr>
        <p:txBody>
          <a:bodyPr>
            <a:noAutofit/>
          </a:bodyPr>
          <a:lstStyle/>
          <a:p>
            <a:r>
              <a:rPr lang="ru-RU" sz="4000" b="1" dirty="0"/>
              <a:t>Гомогенные системы </a:t>
            </a:r>
            <a:r>
              <a:rPr lang="ru-RU" sz="4000" dirty="0" smtClean="0"/>
              <a:t>– </a:t>
            </a:r>
            <a:r>
              <a:rPr lang="ru-RU" sz="4000" dirty="0"/>
              <a:t>системы, которые состоят из </a:t>
            </a:r>
            <a:r>
              <a:rPr lang="ru-RU" sz="4000" dirty="0" smtClean="0"/>
              <a:t>одной </a:t>
            </a:r>
            <a:r>
              <a:rPr lang="ru-RU" sz="4000" dirty="0"/>
              <a:t>фазы. Например, газовые смеси, растворы</a:t>
            </a:r>
            <a:r>
              <a:rPr lang="ru-RU" sz="4000" dirty="0" smtClean="0"/>
              <a:t>.</a:t>
            </a:r>
            <a:endParaRPr lang="ru-RU" sz="4000" dirty="0"/>
          </a:p>
          <a:p>
            <a:r>
              <a:rPr lang="ru-RU" sz="4000" b="1" dirty="0"/>
              <a:t>Гетерогенные системы </a:t>
            </a:r>
            <a:r>
              <a:rPr lang="ru-RU" sz="4000" dirty="0" smtClean="0"/>
              <a:t>– </a:t>
            </a:r>
            <a:r>
              <a:rPr lang="ru-RU" sz="4000" dirty="0"/>
              <a:t>системы, состоящие из двух и более фаз. Например, </a:t>
            </a:r>
            <a:r>
              <a:rPr lang="ru-RU" sz="4000" dirty="0" err="1" smtClean="0"/>
              <a:t>газ+твердое</a:t>
            </a:r>
            <a:r>
              <a:rPr lang="ru-RU" sz="4000" dirty="0" smtClean="0"/>
              <a:t> вещество</a:t>
            </a:r>
            <a:r>
              <a:rPr lang="ru-RU" sz="4000" dirty="0"/>
              <a:t>, </a:t>
            </a:r>
            <a:r>
              <a:rPr lang="ru-RU" sz="4000" dirty="0" err="1" smtClean="0"/>
              <a:t>жидкость+твердое</a:t>
            </a:r>
            <a:r>
              <a:rPr lang="ru-RU" sz="4000" dirty="0" smtClean="0"/>
              <a:t> </a:t>
            </a:r>
            <a:r>
              <a:rPr lang="ru-RU" sz="4000" dirty="0" err="1" smtClean="0"/>
              <a:t>вещесто</a:t>
            </a:r>
            <a:r>
              <a:rPr lang="ru-RU" sz="4000" dirty="0"/>
              <a:t>, смеси твердых веществ.</a:t>
            </a:r>
          </a:p>
        </p:txBody>
      </p:sp>
    </p:spTree>
    <p:extLst>
      <p:ext uri="{BB962C8B-B14F-4D97-AF65-F5344CB8AC3E}">
        <p14:creationId xmlns:p14="http://schemas.microsoft.com/office/powerpoint/2010/main" val="197092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07504" y="188640"/>
                <a:ext cx="8712968" cy="6552728"/>
              </a:xfrm>
            </p:spPr>
            <p:txBody>
              <a:bodyPr>
                <a:normAutofit/>
              </a:bodyPr>
              <a:lstStyle/>
              <a:p>
                <a:r>
                  <a:rPr lang="ru-RU" sz="2800" u="sng" dirty="0"/>
                  <a:t>Гомогенные реакции </a:t>
                </a:r>
                <a:r>
                  <a:rPr lang="ru-RU" sz="2800" dirty="0"/>
                  <a:t>– химические реакции, которые протекают в гомогенных системах</a:t>
                </a:r>
                <a:r>
                  <a:rPr lang="ru-RU" sz="2800" dirty="0" smtClean="0"/>
                  <a:t>.</a:t>
                </a:r>
              </a:p>
              <a:p>
                <a:r>
                  <a:rPr lang="ru-RU" sz="2800" u="sng" dirty="0"/>
                  <a:t>Скорость гомогенной реакции</a:t>
                </a:r>
                <a:r>
                  <a:rPr lang="ru-RU" sz="2800" dirty="0"/>
                  <a:t> называется изменение количества вещества за единицу времени в единицу объема реагирующих веществ</a:t>
                </a:r>
                <a:r>
                  <a:rPr lang="ru-RU" sz="2800" dirty="0" smtClean="0"/>
                  <a:t>.</a:t>
                </a:r>
              </a:p>
              <a:p>
                <a:pPr marL="137160" indent="0">
                  <a:buNone/>
                </a:pPr>
                <a:endParaRPr lang="ru-RU" dirty="0"/>
              </a:p>
              <a:p>
                <a:pPr marL="13716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/>
                        </m:ctrlPr>
                      </m:sSubPr>
                      <m:e>
                        <m:r>
                          <a:rPr lang="en-US" sz="4400" i="1"/>
                          <m:t>𝑈</m:t>
                        </m:r>
                      </m:e>
                      <m:sub>
                        <m:r>
                          <a:rPr lang="ru-RU" sz="4400" i="1"/>
                          <m:t>гом</m:t>
                        </m:r>
                      </m:sub>
                    </m:sSub>
                    <m:r>
                      <a:rPr lang="ru-RU" sz="4400" b="1" i="1"/>
                      <m:t>=</m:t>
                    </m:r>
                    <m:r>
                      <a:rPr lang="ru-RU" sz="4400" b="1" i="1" smtClean="0">
                        <a:latin typeface="Cambria Math"/>
                        <a:ea typeface="Cambria Math"/>
                      </a:rPr>
                      <m:t>±</m:t>
                    </m:r>
                    <m:f>
                      <m:fPr>
                        <m:ctrlPr>
                          <a:rPr lang="ru-RU" sz="4400" b="1" i="1"/>
                        </m:ctrlPr>
                      </m:fPr>
                      <m:num>
                        <m:sSub>
                          <m:sSubPr>
                            <m:ctrlPr>
                              <a:rPr lang="ru-RU" sz="4400" b="1" i="1"/>
                            </m:ctrlPr>
                          </m:sSubPr>
                          <m:e>
                            <m:r>
                              <a:rPr lang="ru-RU" sz="4400" i="1"/>
                              <m:t>𝑛</m:t>
                            </m:r>
                          </m:e>
                          <m:sub>
                            <m:r>
                              <a:rPr lang="ru-RU" sz="4400" i="1"/>
                              <m:t>2</m:t>
                            </m:r>
                          </m:sub>
                        </m:sSub>
                        <m:r>
                          <a:rPr lang="ru-RU" sz="4400" i="1"/>
                          <m:t>− </m:t>
                        </m:r>
                        <m:sSub>
                          <m:sSubPr>
                            <m:ctrlPr>
                              <a:rPr lang="ru-RU" sz="4400" i="1"/>
                            </m:ctrlPr>
                          </m:sSubPr>
                          <m:e>
                            <m:r>
                              <a:rPr lang="ru-RU" sz="4400" i="1"/>
                              <m:t>𝑛</m:t>
                            </m:r>
                          </m:e>
                          <m:sub>
                            <m:r>
                              <a:rPr lang="ru-RU" sz="4400" i="1"/>
                              <m:t>1</m:t>
                            </m:r>
                          </m:sub>
                        </m:sSub>
                      </m:num>
                      <m:den>
                        <m:r>
                          <a:rPr lang="ru-RU" sz="4400" i="1"/>
                          <m:t>𝑉</m:t>
                        </m:r>
                        <m:r>
                          <a:rPr lang="ru-RU" sz="4400" i="1"/>
                          <m:t>(</m:t>
                        </m:r>
                        <m:sSub>
                          <m:sSubPr>
                            <m:ctrlPr>
                              <a:rPr lang="ru-RU" sz="4400" i="1"/>
                            </m:ctrlPr>
                          </m:sSubPr>
                          <m:e>
                            <m:r>
                              <a:rPr lang="ru-RU" sz="4400" i="1"/>
                              <m:t>𝑡</m:t>
                            </m:r>
                          </m:e>
                          <m:sub>
                            <m:r>
                              <a:rPr lang="ru-RU" sz="4400" i="1"/>
                              <m:t>2</m:t>
                            </m:r>
                          </m:sub>
                        </m:sSub>
                        <m:r>
                          <a:rPr lang="ru-RU" sz="4400" i="1"/>
                          <m:t>−</m:t>
                        </m:r>
                        <m:sSub>
                          <m:sSubPr>
                            <m:ctrlPr>
                              <a:rPr lang="ru-RU" sz="4400" i="1"/>
                            </m:ctrlPr>
                          </m:sSubPr>
                          <m:e>
                            <m:r>
                              <a:rPr lang="ru-RU" sz="4400" i="1"/>
                              <m:t>𝑡</m:t>
                            </m:r>
                          </m:e>
                          <m:sub>
                            <m:r>
                              <a:rPr lang="ru-RU" sz="4400" i="1"/>
                              <m:t>1</m:t>
                            </m:r>
                          </m:sub>
                        </m:sSub>
                        <m:r>
                          <a:rPr lang="ru-RU" sz="4400" i="1"/>
                          <m:t>)</m:t>
                        </m:r>
                      </m:den>
                    </m:f>
                  </m:oMath>
                </a14:m>
                <a:r>
                  <a:rPr lang="ru-RU" i="1" dirty="0"/>
                  <a:t>     (моль/л*с)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US" sz="2800" dirty="0"/>
                  <a:t>n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– число молей реагирующего вещества в момент времени </a:t>
                </a:r>
                <a:r>
                  <a:rPr lang="en-US" sz="2800" dirty="0"/>
                  <a:t>t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;</a:t>
                </a:r>
              </a:p>
              <a:p>
                <a:pPr marL="0" indent="0">
                  <a:buNone/>
                </a:pPr>
                <a:r>
                  <a:rPr lang="en-US" sz="2800" dirty="0"/>
                  <a:t>n</a:t>
                </a:r>
                <a:r>
                  <a:rPr lang="ru-RU" sz="2800" baseline="-25000" dirty="0"/>
                  <a:t>2</a:t>
                </a:r>
                <a:r>
                  <a:rPr lang="ru-RU" sz="2800" dirty="0"/>
                  <a:t> – число молей этого же вещества в момент времени </a:t>
                </a:r>
                <a:r>
                  <a:rPr lang="en-US" sz="2800" dirty="0"/>
                  <a:t>t</a:t>
                </a:r>
                <a:r>
                  <a:rPr lang="ru-RU" sz="2800" baseline="-25000" dirty="0"/>
                  <a:t>2</a:t>
                </a:r>
                <a:endParaRPr lang="ru-RU" sz="2800" dirty="0"/>
              </a:p>
              <a:p>
                <a:pPr marL="13716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07504" y="188640"/>
                <a:ext cx="8712968" cy="6552728"/>
              </a:xfrm>
              <a:blipFill rotWithShape="1">
                <a:blip r:embed="rId2"/>
                <a:stretch>
                  <a:fillRect l="-1470" t="-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05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188640"/>
                <a:ext cx="8640960" cy="6408712"/>
              </a:xfrm>
            </p:spPr>
            <p:txBody>
              <a:bodyPr>
                <a:normAutofit/>
              </a:bodyPr>
              <a:lstStyle/>
              <a:p>
                <a:r>
                  <a:rPr lang="ru-RU" sz="2800" u="sng" dirty="0" smtClean="0"/>
                  <a:t>Мольно-объемная концентрация</a:t>
                </a:r>
                <a:r>
                  <a:rPr lang="ru-RU" sz="2800" dirty="0" smtClean="0"/>
                  <a:t>:</a:t>
                </a:r>
                <a:endParaRPr lang="ru-RU" sz="2800" dirty="0"/>
              </a:p>
              <a:p>
                <a:pPr marL="13716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ru-RU" sz="3200" i="1">
                            <a:latin typeface="Cambria Math"/>
                          </a:rPr>
                          <m:t>𝑉</m:t>
                        </m:r>
                      </m:den>
                    </m:f>
                    <m:r>
                      <a:rPr lang="ru-RU" sz="3200" i="1">
                        <a:latin typeface="Cambria Math"/>
                      </a:rPr>
                      <m:t>=С</m:t>
                    </m:r>
                  </m:oMath>
                </a14:m>
                <a:r>
                  <a:rPr lang="ru-RU" sz="3200" dirty="0"/>
                  <a:t>      </a:t>
                </a:r>
                <a:r>
                  <a:rPr lang="ru-RU" dirty="0"/>
                  <a:t>(моль</a:t>
                </a:r>
                <a:r>
                  <a:rPr lang="en-US" dirty="0"/>
                  <a:t>/</a:t>
                </a:r>
                <a:r>
                  <a:rPr lang="ru-RU" dirty="0"/>
                  <a:t>л</a:t>
                </a:r>
                <a:r>
                  <a:rPr lang="en-US" dirty="0" smtClean="0"/>
                  <a:t>)</a:t>
                </a:r>
                <a:endParaRPr lang="ru-RU" dirty="0" smtClean="0"/>
              </a:p>
              <a:p>
                <a:pPr marL="137160" indent="0" algn="ctr">
                  <a:buNone/>
                </a:pPr>
                <a:endParaRPr lang="ru-RU" dirty="0"/>
              </a:p>
              <a:p>
                <a:pPr marL="13716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3200" b="1" i="1"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ru-RU" sz="3200" b="1" i="1">
                            <a:latin typeface="Cambria Math"/>
                          </a:rPr>
                          <m:t>гом</m:t>
                        </m:r>
                      </m:sub>
                    </m:sSub>
                    <m:r>
                      <a:rPr lang="ru-RU" sz="3200" b="1" i="1">
                        <a:latin typeface="Cambria Math"/>
                      </a:rPr>
                      <m:t>= ±</m:t>
                    </m:r>
                    <m:f>
                      <m:fPr>
                        <m:ctrlPr>
                          <a:rPr lang="ru-RU" sz="3200" b="1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ru-RU" sz="3200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ru-RU" sz="3200" b="1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ru-RU" sz="32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1"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ru-RU" sz="3200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ru-RU" sz="3200" b="1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1"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ru-RU" sz="32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ru-RU" sz="3200" b="1" i="1">
                        <a:latin typeface="Cambria Math"/>
                      </a:rPr>
                      <m:t>=±</m:t>
                    </m:r>
                    <m:f>
                      <m:fPr>
                        <m:ctrlPr>
                          <a:rPr lang="ru-RU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/>
                          </a:rPr>
                          <m:t>∆</m:t>
                        </m:r>
                        <m:r>
                          <a:rPr lang="ru-RU" sz="3200" b="1" i="1">
                            <a:latin typeface="Cambria Math"/>
                          </a:rPr>
                          <m:t>𝑪</m:t>
                        </m:r>
                      </m:num>
                      <m:den>
                        <m:r>
                          <a:rPr lang="ru-RU" sz="3200" b="1" i="1">
                            <a:latin typeface="Cambria Math"/>
                          </a:rPr>
                          <m:t>∆</m:t>
                        </m:r>
                        <m:r>
                          <a:rPr lang="ru-RU" sz="3200" b="1" i="1">
                            <a:latin typeface="Cambria Math"/>
                          </a:rPr>
                          <m:t>𝒕</m:t>
                        </m:r>
                      </m:den>
                    </m:f>
                  </m:oMath>
                </a14:m>
                <a:r>
                  <a:rPr lang="ru-RU" dirty="0"/>
                  <a:t>         (моль/л*с</a:t>
                </a:r>
                <a:r>
                  <a:rPr lang="ru-RU" dirty="0" smtClean="0"/>
                  <a:t>)</a:t>
                </a:r>
              </a:p>
              <a:p>
                <a:pPr marL="137160" indent="0" algn="ctr">
                  <a:buNone/>
                </a:pPr>
                <a:endParaRPr lang="ru-RU" dirty="0"/>
              </a:p>
              <a:p>
                <a:r>
                  <a:rPr lang="ru-RU" sz="2800" dirty="0"/>
                  <a:t>С</a:t>
                </a:r>
                <a:r>
                  <a:rPr lang="ru-RU" sz="2800" dirty="0" smtClean="0"/>
                  <a:t>корость </a:t>
                </a:r>
                <a:r>
                  <a:rPr lang="ru-RU" sz="2800" dirty="0"/>
                  <a:t>гомогенной реакции равна изменению концентрации какого-либо из реагирующих веществ в единицу времени.</a:t>
                </a:r>
              </a:p>
              <a:p>
                <a:r>
                  <a:rPr lang="ru-RU" sz="2800" dirty="0"/>
                  <a:t>Знак </a:t>
                </a:r>
                <a:r>
                  <a:rPr lang="ru-RU" sz="2800" dirty="0"/>
                  <a:t>«+» ставится, если С – концентрация какого-либо продукта. </a:t>
                </a:r>
                <a:r>
                  <a:rPr lang="ru-RU" sz="2800" dirty="0"/>
                  <a:t>Знак </a:t>
                </a:r>
                <a:r>
                  <a:rPr lang="ru-RU" sz="2800" dirty="0" smtClean="0"/>
                  <a:t>«-» </a:t>
                </a:r>
                <a:r>
                  <a:rPr lang="ru-RU" sz="2800" dirty="0"/>
                  <a:t>ставится, если С – концентрация какого-либо исходного вещества.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188640"/>
                <a:ext cx="8640960" cy="6408712"/>
              </a:xfrm>
              <a:blipFill rotWithShape="1">
                <a:blip r:embed="rId2"/>
                <a:stretch>
                  <a:fillRect l="-564" t="-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955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332656"/>
                <a:ext cx="8712968" cy="5976704"/>
              </a:xfrm>
            </p:spPr>
            <p:txBody>
              <a:bodyPr/>
              <a:lstStyle/>
              <a:p>
                <a:r>
                  <a:rPr lang="ru-RU" sz="3200" u="sng" dirty="0"/>
                  <a:t>Гетерогенные реакции</a:t>
                </a:r>
                <a:r>
                  <a:rPr lang="ru-RU" sz="3200" dirty="0"/>
                  <a:t> – химические реакции, которые протекают в гетерогенных системах.</a:t>
                </a:r>
              </a:p>
              <a:p>
                <a:r>
                  <a:rPr lang="ru-RU" sz="3200" u="sng" dirty="0" smtClean="0"/>
                  <a:t>Скорость </a:t>
                </a:r>
                <a:r>
                  <a:rPr lang="ru-RU" sz="3200" u="sng" dirty="0"/>
                  <a:t>гетерогенной реакции</a:t>
                </a:r>
                <a:r>
                  <a:rPr lang="ru-RU" sz="3200" dirty="0"/>
                  <a:t> называется изменение количества вещества за единицу времени на единицы площади раздела фаз:</a:t>
                </a:r>
              </a:p>
              <a:p>
                <a:pPr marL="137160" indent="0">
                  <a:buNone/>
                </a:pPr>
                <a:endParaRPr lang="ru-RU" i="1" dirty="0" smtClean="0"/>
              </a:p>
              <a:p>
                <a:pPr marL="13716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/>
                        </m:ctrlPr>
                      </m:sSubPr>
                      <m:e>
                        <m:r>
                          <a:rPr lang="en-US" sz="4000" b="1" i="1"/>
                          <m:t>𝑼</m:t>
                        </m:r>
                      </m:e>
                      <m:sub>
                        <m:r>
                          <a:rPr lang="ru-RU" sz="4000" b="1" i="1"/>
                          <m:t>гет</m:t>
                        </m:r>
                      </m:sub>
                    </m:sSub>
                    <m:r>
                      <a:rPr lang="ru-RU" sz="4000" b="1" i="1"/>
                      <m:t>= ±</m:t>
                    </m:r>
                    <m:f>
                      <m:fPr>
                        <m:ctrlPr>
                          <a:rPr lang="ru-RU" sz="4000" b="1" i="1"/>
                        </m:ctrlPr>
                      </m:fPr>
                      <m:num>
                        <m:sSub>
                          <m:sSubPr>
                            <m:ctrlPr>
                              <a:rPr lang="ru-RU" sz="4000" b="1" i="1"/>
                            </m:ctrlPr>
                          </m:sSubPr>
                          <m:e>
                            <m:r>
                              <a:rPr lang="ru-RU" sz="4000" b="1" i="1"/>
                              <m:t>𝒏</m:t>
                            </m:r>
                          </m:e>
                          <m:sub>
                            <m:r>
                              <a:rPr lang="ru-RU" sz="4000" b="1" i="1"/>
                              <m:t>𝟐</m:t>
                            </m:r>
                          </m:sub>
                        </m:sSub>
                        <m:r>
                          <a:rPr lang="ru-RU" sz="4000" b="1" i="1"/>
                          <m:t>−</m:t>
                        </m:r>
                        <m:sSub>
                          <m:sSubPr>
                            <m:ctrlPr>
                              <a:rPr lang="ru-RU" sz="4000" b="1" i="1"/>
                            </m:ctrlPr>
                          </m:sSubPr>
                          <m:e>
                            <m:r>
                              <a:rPr lang="ru-RU" sz="4000" b="1" i="1"/>
                              <m:t>𝒏</m:t>
                            </m:r>
                          </m:e>
                          <m:sub>
                            <m:r>
                              <a:rPr lang="ru-RU" sz="4000" b="1" i="1"/>
                              <m:t>𝟏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ru-RU" sz="4000" b="1" i="1"/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4000" b="1" i="1"/>
                                </m:ctrlPr>
                              </m:sSubPr>
                              <m:e>
                                <m:r>
                                  <a:rPr lang="ru-RU" sz="4000" b="1" i="1"/>
                                  <m:t>𝒕</m:t>
                                </m:r>
                              </m:e>
                              <m:sub>
                                <m:r>
                                  <a:rPr lang="ru-RU" sz="4000" b="1" i="1"/>
                                  <m:t>𝟐</m:t>
                                </m:r>
                              </m:sub>
                            </m:sSub>
                            <m:r>
                              <a:rPr lang="ru-RU" sz="4000" b="1" i="1"/>
                              <m:t>−</m:t>
                            </m:r>
                            <m:sSub>
                              <m:sSubPr>
                                <m:ctrlPr>
                                  <a:rPr lang="ru-RU" sz="4000" b="1" i="1"/>
                                </m:ctrlPr>
                              </m:sSubPr>
                              <m:e>
                                <m:r>
                                  <a:rPr lang="ru-RU" sz="4000" b="1" i="1"/>
                                  <m:t>𝒕</m:t>
                                </m:r>
                              </m:e>
                              <m:sub>
                                <m:r>
                                  <a:rPr lang="ru-RU" sz="4000" b="1" i="1"/>
                                  <m:t>𝟏</m:t>
                                </m:r>
                              </m:sub>
                            </m:sSub>
                          </m:e>
                        </m:d>
                        <m:r>
                          <a:rPr lang="ru-RU" sz="4000" b="1" i="1"/>
                          <m:t>𝑺</m:t>
                        </m:r>
                      </m:den>
                    </m:f>
                  </m:oMath>
                </a14:m>
                <a:r>
                  <a:rPr lang="ru-RU" dirty="0"/>
                  <a:t>   (моль/м</a:t>
                </a:r>
                <a:r>
                  <a:rPr lang="ru-RU" baseline="30000" dirty="0"/>
                  <a:t>2</a:t>
                </a:r>
                <a:r>
                  <a:rPr lang="ru-RU" dirty="0"/>
                  <a:t>с)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332656"/>
                <a:ext cx="8712968" cy="5976704"/>
              </a:xfrm>
              <a:blipFill rotWithShape="1">
                <a:blip r:embed="rId2"/>
                <a:stretch>
                  <a:fillRect l="-769" t="-1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223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Факторы, влияющие на скорость химической реакции: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lnSpcReduction="10000"/>
          </a:bodyPr>
          <a:lstStyle/>
          <a:p>
            <a:pPr marL="651510" indent="-514350">
              <a:buAutoNum type="arabicPeriod"/>
            </a:pPr>
            <a:r>
              <a:rPr lang="ru-RU" sz="2800" b="1" dirty="0" smtClean="0"/>
              <a:t>Природа реагирующих веществ</a:t>
            </a:r>
          </a:p>
          <a:p>
            <a:pPr marL="651510" indent="-514350">
              <a:buAutoNum type="arabicPeriod"/>
            </a:pPr>
            <a:r>
              <a:rPr lang="ru-RU" sz="2800" b="1" dirty="0" smtClean="0"/>
              <a:t>Концентрация реагирующих веществ</a:t>
            </a:r>
          </a:p>
          <a:p>
            <a:pPr marL="137160" lvl="0" indent="0">
              <a:buNone/>
            </a:pPr>
            <a:r>
              <a:rPr lang="ru-RU" sz="2800" dirty="0"/>
              <a:t>	</a:t>
            </a:r>
            <a:r>
              <a:rPr lang="ru-RU" sz="2800" u="sng" dirty="0" smtClean="0"/>
              <a:t>Закон действующих масс: </a:t>
            </a:r>
            <a:r>
              <a:rPr lang="ru-RU" sz="2800" dirty="0" smtClean="0"/>
              <a:t>скорость </a:t>
            </a:r>
            <a:r>
              <a:rPr lang="ru-RU" sz="2800" dirty="0"/>
              <a:t>химической реакции </a:t>
            </a:r>
            <a:r>
              <a:rPr lang="ru-RU" sz="2800" dirty="0" err="1"/>
              <a:t>прямопропорциональна</a:t>
            </a:r>
            <a:r>
              <a:rPr lang="ru-RU" sz="2800" dirty="0"/>
              <a:t> произведению </a:t>
            </a:r>
            <a:r>
              <a:rPr lang="ru-RU" sz="2800" dirty="0" smtClean="0"/>
              <a:t>концентраций </a:t>
            </a:r>
            <a:r>
              <a:rPr lang="ru-RU" sz="2800" dirty="0"/>
              <a:t>реагирующих веществ с учетом их стехиометрических коэффициентов.</a:t>
            </a:r>
          </a:p>
          <a:p>
            <a:pPr marL="137160" indent="0" algn="ctr">
              <a:buNone/>
            </a:pPr>
            <a:r>
              <a:rPr lang="ru-RU" sz="3600" b="1" dirty="0" err="1"/>
              <a:t>аА</a:t>
            </a:r>
            <a:r>
              <a:rPr lang="ru-RU" sz="3600" b="1" dirty="0"/>
              <a:t> + </a:t>
            </a:r>
            <a:r>
              <a:rPr lang="ru-RU" sz="3600" b="1" dirty="0" err="1"/>
              <a:t>вВ</a:t>
            </a:r>
            <a:r>
              <a:rPr lang="ru-RU" sz="3600" b="1" dirty="0"/>
              <a:t> = </a:t>
            </a:r>
            <a:r>
              <a:rPr lang="ru-RU" sz="3600" b="1" dirty="0" err="1"/>
              <a:t>сС</a:t>
            </a:r>
            <a:r>
              <a:rPr lang="ru-RU" sz="3600" b="1" dirty="0"/>
              <a:t> + </a:t>
            </a:r>
            <a:r>
              <a:rPr lang="ru-RU" sz="3600" b="1" dirty="0" err="1"/>
              <a:t>дД</a:t>
            </a:r>
            <a:endParaRPr lang="ru-RU" sz="3600" b="1" dirty="0"/>
          </a:p>
          <a:p>
            <a:pPr marL="137160" indent="0" algn="ctr">
              <a:buNone/>
            </a:pPr>
            <a:r>
              <a:rPr lang="en-US" sz="3600" b="1" dirty="0"/>
              <a:t>U</a:t>
            </a:r>
            <a:r>
              <a:rPr lang="ru-RU" sz="3600" b="1" dirty="0"/>
              <a:t> = </a:t>
            </a:r>
            <a:r>
              <a:rPr lang="en-US" sz="3600" b="1" dirty="0"/>
              <a:t>k</a:t>
            </a:r>
            <a:r>
              <a:rPr lang="ru-RU" sz="3600" b="1" dirty="0" smtClean="0"/>
              <a:t>[А]</a:t>
            </a:r>
            <a:r>
              <a:rPr lang="ru-RU" sz="3600" b="1" baseline="30000" dirty="0" smtClean="0"/>
              <a:t>а</a:t>
            </a:r>
            <a:r>
              <a:rPr lang="ru-RU" sz="3600" b="1" dirty="0" smtClean="0"/>
              <a:t>[В]</a:t>
            </a:r>
            <a:r>
              <a:rPr lang="ru-RU" sz="3600" b="1" baseline="30000" dirty="0" smtClean="0"/>
              <a:t>в</a:t>
            </a:r>
          </a:p>
          <a:p>
            <a:pPr marL="137160" indent="0">
              <a:buNone/>
            </a:pPr>
            <a:r>
              <a:rPr lang="ru-RU" dirty="0"/>
              <a:t>k – константа скорости реакции, которая равна скорости реакции при концентрациях реагирующих веществ [А]=[В]=1моль/л.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69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07504" y="260648"/>
                <a:ext cx="8579296" cy="6408712"/>
              </a:xfrm>
            </p:spPr>
            <p:txBody>
              <a:bodyPr>
                <a:normAutofit lnSpcReduction="10000"/>
              </a:bodyPr>
              <a:lstStyle/>
              <a:p>
                <a:pPr marL="651510" indent="-514350">
                  <a:buFont typeface="+mj-lt"/>
                  <a:buAutoNum type="arabicPeriod" startAt="3"/>
                </a:pPr>
                <a:r>
                  <a:rPr lang="ru-RU" sz="3600" b="1" dirty="0" smtClean="0"/>
                  <a:t>Температура</a:t>
                </a:r>
              </a:p>
              <a:p>
                <a:pPr marL="137160" indent="0">
                  <a:buNone/>
                </a:pPr>
                <a:r>
                  <a:rPr lang="ru-RU" dirty="0"/>
                  <a:t>	</a:t>
                </a:r>
                <a:r>
                  <a:rPr lang="ru-RU" sz="2800" u="sng" dirty="0"/>
                  <a:t>Правило Вант-Гоффа: </a:t>
                </a:r>
                <a:r>
                  <a:rPr lang="ru-RU" sz="2800" dirty="0"/>
                  <a:t>при повышении температуры на каждые 10</a:t>
                </a:r>
                <a:r>
                  <a:rPr lang="ru-RU" sz="2800" baseline="30000" dirty="0"/>
                  <a:t>о</a:t>
                </a:r>
                <a:r>
                  <a:rPr lang="ru-RU" sz="2800" dirty="0"/>
                  <a:t> скорость химической реакции увеличивается в 2-4раза.</a:t>
                </a:r>
              </a:p>
              <a:p>
                <a:pPr marL="137160" indent="0">
                  <a:buNone/>
                </a:pPr>
                <a:endParaRPr lang="ru-RU" i="1" dirty="0" smtClean="0"/>
              </a:p>
              <a:p>
                <a:pPr marL="13716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900" b="1" i="1"/>
                          </m:ctrlPr>
                        </m:sSubPr>
                        <m:e>
                          <m:r>
                            <a:rPr lang="en-US" sz="3900" b="1" i="1"/>
                            <m:t>𝑼</m:t>
                          </m:r>
                        </m:e>
                        <m:sub>
                          <m:r>
                            <a:rPr lang="ru-RU" sz="3900" b="1" i="1"/>
                            <m:t>𝟐</m:t>
                          </m:r>
                        </m:sub>
                      </m:sSub>
                      <m:r>
                        <a:rPr lang="ru-RU" sz="3900" b="1" i="1"/>
                        <m:t>=</m:t>
                      </m:r>
                      <m:sSub>
                        <m:sSubPr>
                          <m:ctrlPr>
                            <a:rPr lang="ru-RU" sz="3900" b="1" i="1"/>
                          </m:ctrlPr>
                        </m:sSubPr>
                        <m:e>
                          <m:r>
                            <a:rPr lang="ru-RU" sz="3900" b="1" i="1"/>
                            <m:t>𝑼</m:t>
                          </m:r>
                        </m:e>
                        <m:sub>
                          <m:r>
                            <a:rPr lang="ru-RU" sz="3900" b="1" i="1"/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ru-RU" sz="3900" b="1" i="1"/>
                          </m:ctrlPr>
                        </m:sSupPr>
                        <m:e>
                          <m:r>
                            <a:rPr lang="ru-RU" sz="3900" b="1" i="1"/>
                            <m:t>𝜸</m:t>
                          </m:r>
                        </m:e>
                        <m:sup>
                          <m:f>
                            <m:fPr>
                              <m:ctrlPr>
                                <a:rPr lang="ru-RU" sz="3900" b="1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3900" b="1" i="1"/>
                                  </m:ctrlPr>
                                </m:sSubPr>
                                <m:e>
                                  <m:r>
                                    <a:rPr lang="ru-RU" sz="3900" b="1" i="1"/>
                                    <m:t>𝒕</m:t>
                                  </m:r>
                                </m:e>
                                <m:sub>
                                  <m:r>
                                    <a:rPr lang="ru-RU" sz="3900" b="1" i="1"/>
                                    <m:t>𝟐</m:t>
                                  </m:r>
                                </m:sub>
                              </m:sSub>
                              <m:r>
                                <a:rPr lang="ru-RU" sz="3900" b="1" i="1"/>
                                <m:t>−</m:t>
                              </m:r>
                              <m:sSub>
                                <m:sSubPr>
                                  <m:ctrlPr>
                                    <a:rPr lang="ru-RU" sz="3900" b="1" i="1"/>
                                  </m:ctrlPr>
                                </m:sSubPr>
                                <m:e>
                                  <m:r>
                                    <a:rPr lang="ru-RU" sz="3900" b="1" i="1"/>
                                    <m:t>𝒕</m:t>
                                  </m:r>
                                </m:e>
                                <m:sub>
                                  <m:r>
                                    <a:rPr lang="ru-RU" sz="3900" b="1" i="1"/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u-RU" sz="3900" b="1" i="1"/>
                                <m:t>𝟏𝟎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RU" b="1" dirty="0"/>
              </a:p>
              <a:p>
                <a:pPr marL="137160" indent="0">
                  <a:buNone/>
                </a:pPr>
                <a:r>
                  <a:rPr lang="en-US" dirty="0"/>
                  <a:t> </a:t>
                </a:r>
                <a:endParaRPr lang="ru-RU" dirty="0"/>
              </a:p>
              <a:p>
                <a:pPr marL="137160" indent="0">
                  <a:buNone/>
                </a:pPr>
                <a:r>
                  <a:rPr lang="en-US" sz="2800" dirty="0"/>
                  <a:t>U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– скорость реакции при температуре </a:t>
                </a:r>
                <a:r>
                  <a:rPr lang="en-US" sz="2800" dirty="0"/>
                  <a:t>t</a:t>
                </a:r>
                <a:r>
                  <a:rPr lang="ru-RU" sz="2800" baseline="-25000" dirty="0"/>
                  <a:t>1</a:t>
                </a:r>
                <a:endParaRPr lang="ru-RU" sz="2800" dirty="0"/>
              </a:p>
              <a:p>
                <a:pPr marL="137160" indent="0">
                  <a:buNone/>
                </a:pPr>
                <a:r>
                  <a:rPr lang="en-US" sz="2800" dirty="0"/>
                  <a:t>U</a:t>
                </a:r>
                <a:r>
                  <a:rPr lang="ru-RU" sz="2800" baseline="-25000" dirty="0"/>
                  <a:t>2</a:t>
                </a:r>
                <a:r>
                  <a:rPr lang="ru-RU" sz="2800" dirty="0"/>
                  <a:t> – скорость реакции при температуре </a:t>
                </a:r>
                <a:r>
                  <a:rPr lang="en-US" sz="2800" dirty="0"/>
                  <a:t>t</a:t>
                </a:r>
                <a:r>
                  <a:rPr lang="ru-RU" sz="2800" baseline="-25000" dirty="0"/>
                  <a:t>2</a:t>
                </a:r>
                <a:endParaRPr lang="ru-RU" sz="2800" dirty="0"/>
              </a:p>
              <a:p>
                <a:pPr marL="137160" indent="0">
                  <a:buNone/>
                </a:pPr>
                <a:r>
                  <a:rPr lang="en-US" sz="2800" dirty="0"/>
                  <a:t>Υ</a:t>
                </a:r>
                <a:r>
                  <a:rPr lang="ru-RU" sz="2800" dirty="0"/>
                  <a:t> – температурный коэффициент, который показывает во сколько раз увеличивается скорость химической реакции при повышении температуры на каждые 10</a:t>
                </a:r>
                <a:r>
                  <a:rPr lang="ru-RU" sz="2800" baseline="30000" dirty="0"/>
                  <a:t>о</a:t>
                </a:r>
                <a:endParaRPr lang="ru-RU" sz="2800" dirty="0"/>
              </a:p>
              <a:p>
                <a:pPr marL="13716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07504" y="260648"/>
                <a:ext cx="8579296" cy="6408712"/>
              </a:xfrm>
              <a:blipFill rotWithShape="1">
                <a:blip r:embed="rId2"/>
                <a:stretch>
                  <a:fillRect t="-22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482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35280" cy="6120720"/>
          </a:xfrm>
        </p:spPr>
        <p:txBody>
          <a:bodyPr/>
          <a:lstStyle/>
          <a:p>
            <a:pPr marL="651510" lvl="0" indent="-514350">
              <a:buFont typeface="+mj-lt"/>
              <a:buAutoNum type="arabicPeriod" startAt="4"/>
            </a:pPr>
            <a:r>
              <a:rPr lang="ru-RU" sz="3600" b="1" dirty="0" smtClean="0"/>
              <a:t>Площадь соприкосновения фаз</a:t>
            </a:r>
            <a:r>
              <a:rPr lang="ru-RU" sz="3600" dirty="0" smtClean="0"/>
              <a:t>: </a:t>
            </a:r>
            <a:r>
              <a:rPr lang="ru-RU" sz="3600" dirty="0"/>
              <a:t>чем больше площадь соприкосновения, тем больше скорость химической </a:t>
            </a:r>
            <a:r>
              <a:rPr lang="ru-RU" sz="3600" dirty="0" smtClean="0"/>
              <a:t>реакции.</a:t>
            </a:r>
          </a:p>
          <a:p>
            <a:pPr marL="651510" lvl="0" indent="-514350">
              <a:buFont typeface="+mj-lt"/>
              <a:buAutoNum type="arabicPeriod" startAt="4"/>
            </a:pPr>
            <a:endParaRPr lang="ru-RU" sz="3600" dirty="0" smtClean="0"/>
          </a:p>
          <a:p>
            <a:pPr marL="651510" lvl="0" indent="-514350">
              <a:buFont typeface="+mj-lt"/>
              <a:buAutoNum type="arabicPeriod" startAt="4"/>
            </a:pPr>
            <a:r>
              <a:rPr lang="ru-RU" sz="3600" b="1" dirty="0" smtClean="0"/>
              <a:t>Катализатор</a:t>
            </a:r>
            <a:r>
              <a:rPr lang="ru-RU" sz="3600" dirty="0" smtClean="0"/>
              <a:t> </a:t>
            </a:r>
            <a:r>
              <a:rPr lang="ru-RU" sz="3600" dirty="0"/>
              <a:t>– вещество, которое изменяет скорость реакции, но не расходуется в результате реакции</a:t>
            </a:r>
          </a:p>
          <a:p>
            <a:pPr marL="651510" indent="-514350">
              <a:buFont typeface="+mj-lt"/>
              <a:buAutoNum type="arabicPeriod" startAt="4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184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575</Words>
  <Application>Microsoft Office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Скорость химической реакции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Факторы, влияющие на скорость химической реакции:</vt:lpstr>
      <vt:lpstr>Презентация PowerPoint</vt:lpstr>
      <vt:lpstr>Презентация PowerPoint</vt:lpstr>
      <vt:lpstr>Задача 1</vt:lpstr>
      <vt:lpstr>Задача 2</vt:lpstr>
      <vt:lpstr>Задача 3</vt:lpstr>
      <vt:lpstr>Задача 4</vt:lpstr>
      <vt:lpstr>Задача 5</vt:lpstr>
      <vt:lpstr>Задача 6</vt:lpstr>
      <vt:lpstr>Задача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Скорость химической реакции</dc:title>
  <dc:creator>Анастасия Крапчатова</dc:creator>
  <cp:lastModifiedBy>Анастасия Крапчатова</cp:lastModifiedBy>
  <cp:revision>9</cp:revision>
  <dcterms:created xsi:type="dcterms:W3CDTF">2018-03-19T14:22:53Z</dcterms:created>
  <dcterms:modified xsi:type="dcterms:W3CDTF">2018-03-19T16:03:39Z</dcterms:modified>
</cp:coreProperties>
</file>