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76" r:id="rId4"/>
    <p:sldId id="257" r:id="rId5"/>
    <p:sldId id="281" r:id="rId6"/>
    <p:sldId id="282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83" r:id="rId26"/>
    <p:sldId id="278" r:id="rId27"/>
    <p:sldId id="279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 spd="med"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med">
    <p:wheel spokes="8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836712"/>
            <a:ext cx="8929718" cy="642942"/>
          </a:xfrm>
        </p:spPr>
        <p:txBody>
          <a:bodyPr>
            <a:noAutofit/>
          </a:bodyPr>
          <a:lstStyle/>
          <a:p>
            <a:pPr>
              <a:lnSpc>
                <a:spcPct val="95000"/>
              </a:lnSpc>
              <a:spcBef>
                <a:spcPts val="0"/>
              </a:spcBef>
            </a:pP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564" y="2348880"/>
            <a:ext cx="8715436" cy="6021288"/>
          </a:xfrm>
        </p:spPr>
        <p:txBody>
          <a:bodyPr>
            <a:normAutofit/>
          </a:bodyPr>
          <a:lstStyle/>
          <a:p>
            <a:r>
              <a:rPr lang="ru-RU" sz="5200" b="1" i="1" dirty="0">
                <a:solidFill>
                  <a:schemeClr val="bg1"/>
                </a:solidFill>
              </a:rPr>
              <a:t>«ОТТЕПЕЛЬ» В СССР</a:t>
            </a:r>
          </a:p>
          <a:p>
            <a:endParaRPr lang="ru-RU" sz="4400" dirty="0">
              <a:solidFill>
                <a:srgbClr val="0070C0"/>
              </a:solidFill>
            </a:endParaRPr>
          </a:p>
          <a:p>
            <a:endParaRPr lang="ru-RU" sz="1400" dirty="0">
              <a:solidFill>
                <a:srgbClr val="FF0000"/>
              </a:solidFill>
            </a:endParaRPr>
          </a:p>
          <a:p>
            <a:endParaRPr lang="ru-RU" sz="1400" dirty="0">
              <a:solidFill>
                <a:srgbClr val="FF0000"/>
              </a:solidFill>
            </a:endParaRPr>
          </a:p>
          <a:p>
            <a:endParaRPr lang="ru-RU" sz="1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58204" cy="141763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50"/>
                </a:solidFill>
              </a:rPr>
              <a:t>Развитие политического плюрализма в СССР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C000"/>
                </a:solidFill>
              </a:rPr>
              <a:t>Децентрализация в экономике, науке, управлении расширила са­мостоятельность местных руководителей, развивала их инициативу. Даже в высшем руководстве страны не чувствовались авторитарные методы руководства. Вместе с этими положительными моментами в жизни советского общества появились и негативные явления, ранее не замеченные. Исчезновение страха повсеместно вызвало ослабление общественной дисциплины, стал резче проявляться национализм рес­публик по отношению к русскому населению. Возросла преступность, особенно экономические преступления: взяточничество, хищения, спекуляция общественной собственностью. Поэтому были приняты бо­лее суровые меры наказания за преступления, основанные на новом уголовном законодательстве. Сам факт возвращения к закону после произвола прошедших лет являлся новаторством, хотя сами законы нуждались в более глубокой разработке.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РАЗВИТИЕ АТОМНОЙ ЭНЕРГЕТИКИ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C000"/>
                </a:solidFill>
              </a:rPr>
              <a:t>В 1957 г. в СССР был запущен самый мощный в мире синхрофазотрон. </a:t>
            </a:r>
          </a:p>
          <a:p>
            <a:r>
              <a:rPr lang="ru-RU" dirty="0">
                <a:solidFill>
                  <a:srgbClr val="FFC000"/>
                </a:solidFill>
              </a:rPr>
              <a:t>Стали создаваться и атомные электростанции. В 1954 г. вступила в строй первая в мире </a:t>
            </a:r>
            <a:r>
              <a:rPr lang="ru-RU" dirty="0" err="1">
                <a:solidFill>
                  <a:srgbClr val="FFC000"/>
                </a:solidFill>
              </a:rPr>
              <a:t>Обнинская</a:t>
            </a:r>
            <a:r>
              <a:rPr lang="ru-RU" dirty="0">
                <a:solidFill>
                  <a:srgbClr val="FFC000"/>
                </a:solidFill>
              </a:rPr>
              <a:t> АЭС.</a:t>
            </a:r>
          </a:p>
          <a:p>
            <a:r>
              <a:rPr lang="ru-RU" dirty="0">
                <a:solidFill>
                  <a:srgbClr val="FFC000"/>
                </a:solidFill>
              </a:rPr>
              <a:t>В середине 60-х гг. были построены Белоярская (в Свердловской области) и Ново-Воронежская АЭС.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pt4web.ru/images/1469/47200/640/img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42852"/>
            <a:ext cx="8786874" cy="6572296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«Оттепель» в социальной сфере</a:t>
            </a:r>
            <a:r>
              <a:rPr lang="ru-RU" b="0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solidFill>
                  <a:srgbClr val="FFC000"/>
                </a:solidFill>
              </a:rPr>
              <a:t>Повышение минимальной зарплаты на 35%</a:t>
            </a:r>
          </a:p>
          <a:p>
            <a:r>
              <a:rPr lang="ru-RU" dirty="0">
                <a:solidFill>
                  <a:srgbClr val="FFC000"/>
                </a:solidFill>
              </a:rPr>
              <a:t>Увеличение размера пенсий по старости в 2 раза и снижение на 5 лет пенсионного возраста</a:t>
            </a:r>
          </a:p>
          <a:p>
            <a:r>
              <a:rPr lang="ru-RU" dirty="0">
                <a:solidFill>
                  <a:srgbClr val="FFC000"/>
                </a:solidFill>
              </a:rPr>
              <a:t>Развертывание массового жилищного строительства («</a:t>
            </a:r>
            <a:r>
              <a:rPr lang="ru-RU" dirty="0" err="1">
                <a:solidFill>
                  <a:srgbClr val="FFC000"/>
                </a:solidFill>
              </a:rPr>
              <a:t>Хрущевки</a:t>
            </a:r>
            <a:r>
              <a:rPr lang="ru-RU" dirty="0">
                <a:solidFill>
                  <a:srgbClr val="FFC000"/>
                </a:solidFill>
              </a:rPr>
              <a:t>»)</a:t>
            </a:r>
          </a:p>
          <a:p>
            <a:r>
              <a:rPr lang="ru-RU" dirty="0">
                <a:solidFill>
                  <a:srgbClr val="FFC000"/>
                </a:solidFill>
              </a:rPr>
              <a:t>Введение денежной оплаты труда колхозникам</a:t>
            </a:r>
          </a:p>
          <a:p>
            <a:r>
              <a:rPr lang="ru-RU" dirty="0">
                <a:solidFill>
                  <a:srgbClr val="FFC000"/>
                </a:solidFill>
              </a:rPr>
              <a:t>Установление 7-часовго рабочего дня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1510" name="Picture 6" descr="http://ppt4web.ru/images/1469/47200/640/img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85728"/>
            <a:ext cx="8437380" cy="614366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«Оттепель» во внешней политике</a:t>
            </a:r>
            <a:r>
              <a:rPr lang="ru-RU" b="0" dirty="0"/>
              <a:t> 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Нормализация отношений с Югославией (1954-1955 гг.)</a:t>
            </a:r>
          </a:p>
          <a:p>
            <a:r>
              <a:rPr lang="ru-RU" dirty="0">
                <a:solidFill>
                  <a:srgbClr val="FFFF00"/>
                </a:solidFill>
              </a:rPr>
              <a:t>Подписание мирного договора с Австрией и возвращение ей суверенитета (1955 г.)</a:t>
            </a:r>
          </a:p>
          <a:p>
            <a:r>
              <a:rPr lang="ru-RU" dirty="0">
                <a:solidFill>
                  <a:srgbClr val="FFFF00"/>
                </a:solidFill>
              </a:rPr>
              <a:t>Встреча Н.Хрущева и Д.Эйзенхауэра (1959 г.)</a:t>
            </a:r>
          </a:p>
          <a:p>
            <a:r>
              <a:rPr lang="ru-RU" dirty="0">
                <a:solidFill>
                  <a:srgbClr val="FFFF00"/>
                </a:solidFill>
              </a:rPr>
              <a:t>Одностороннее сокращение армии</a:t>
            </a:r>
          </a:p>
          <a:p>
            <a:r>
              <a:rPr lang="ru-RU" dirty="0">
                <a:solidFill>
                  <a:srgbClr val="FFFF00"/>
                </a:solidFill>
              </a:rPr>
              <a:t>Договор между СССР, США и Великобританией о запрещении ядерных испытаний в атмосфере и под водой (1963 г.)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Создание ОВД (1955 г.)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Подавление народного восстания в Венгрии (1956 г.)</a:t>
            </a:r>
          </a:p>
          <a:p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Обострение отношений с ФРГ и Возведение Берлинской стены (1962 г.)</a:t>
            </a:r>
          </a:p>
          <a:p>
            <a:r>
              <a:rPr lang="ru-RU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Карибский</a:t>
            </a:r>
            <a:r>
              <a:rPr lang="ru-RU" dirty="0">
                <a:solidFill>
                  <a:schemeClr val="bg1">
                    <a:lumMod val="95000"/>
                    <a:lumOff val="5000"/>
                  </a:schemeClr>
                </a:solidFill>
              </a:rPr>
              <a:t> кризис и ядерное противостояние СССР и США (1962 г.)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917596"/>
          </a:xfrm>
        </p:spPr>
        <p:txBody>
          <a:bodyPr/>
          <a:lstStyle/>
          <a:p>
            <a:r>
              <a:rPr lang="ru-RU" b="0" dirty="0">
                <a:solidFill>
                  <a:srgbClr val="00B050"/>
                </a:solidFill>
              </a:rPr>
              <a:t>«Оттепель» в культуре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Начало реабилитации, критика «культа личности» Сталина</a:t>
            </a:r>
          </a:p>
          <a:p>
            <a:r>
              <a:rPr lang="ru-RU" dirty="0">
                <a:solidFill>
                  <a:srgbClr val="FFFF00"/>
                </a:solidFill>
              </a:rPr>
              <a:t>Начало выхода в свет новых журналов «Юность», «Иностранная литература»</a:t>
            </a:r>
          </a:p>
          <a:p>
            <a:r>
              <a:rPr lang="ru-RU" dirty="0">
                <a:solidFill>
                  <a:srgbClr val="FFFF00"/>
                </a:solidFill>
              </a:rPr>
              <a:t>«Оттепель» в литературе (И.Эренбург, А.Твардовский, А.Солженицын)</a:t>
            </a:r>
          </a:p>
          <a:p>
            <a:r>
              <a:rPr lang="ru-RU" dirty="0">
                <a:solidFill>
                  <a:srgbClr val="FFFF00"/>
                </a:solidFill>
              </a:rPr>
              <a:t>Появление новых театральных коллективов («Современник», Театр на «Таганке»)</a:t>
            </a:r>
          </a:p>
          <a:p>
            <a:r>
              <a:rPr lang="ru-RU" dirty="0">
                <a:solidFill>
                  <a:schemeClr val="bg1"/>
                </a:solidFill>
              </a:rPr>
              <a:t>Контроль партийного аппарата за деятельностью творческой интеллигенции</a:t>
            </a:r>
          </a:p>
          <a:p>
            <a:r>
              <a:rPr lang="ru-RU" dirty="0">
                <a:solidFill>
                  <a:schemeClr val="bg1"/>
                </a:solidFill>
              </a:rPr>
              <a:t>Гонения на Б.Пастернака за роман «Доктор Живаго»</a:t>
            </a:r>
          </a:p>
          <a:p>
            <a:r>
              <a:rPr lang="ru-RU" dirty="0">
                <a:solidFill>
                  <a:schemeClr val="bg1"/>
                </a:solidFill>
              </a:rPr>
              <a:t>Возобновление арестов за «антисоветскую деятельность»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Противоречивое реформаторство Н.С.Хрущева 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FFFF00"/>
                </a:solidFill>
              </a:rPr>
              <a:t>Реформы управления народным хозяйством</a:t>
            </a:r>
          </a:p>
          <a:p>
            <a:r>
              <a:rPr lang="ru-RU" dirty="0">
                <a:solidFill>
                  <a:srgbClr val="FFFF00"/>
                </a:solidFill>
              </a:rPr>
              <a:t>Меры по улучшению жизни советских людей</a:t>
            </a:r>
          </a:p>
          <a:p>
            <a:r>
              <a:rPr lang="ru-RU" dirty="0">
                <a:solidFill>
                  <a:srgbClr val="FFFF00"/>
                </a:solidFill>
              </a:rPr>
              <a:t>«Оттепель» в культурной жизни</a:t>
            </a:r>
          </a:p>
          <a:p>
            <a:r>
              <a:rPr lang="ru-RU" dirty="0">
                <a:solidFill>
                  <a:srgbClr val="FFFF00"/>
                </a:solidFill>
              </a:rPr>
              <a:t>Новые реальности внешней политики</a:t>
            </a:r>
          </a:p>
          <a:p>
            <a:r>
              <a:rPr lang="ru-RU" dirty="0">
                <a:solidFill>
                  <a:srgbClr val="FFFF00"/>
                </a:solidFill>
              </a:rPr>
              <a:t>Мирное сосуществование и расширение сотрудничества с зарубежными странами</a:t>
            </a:r>
          </a:p>
          <a:p>
            <a:r>
              <a:rPr lang="ru-RU" dirty="0">
                <a:solidFill>
                  <a:schemeClr val="bg1"/>
                </a:solidFill>
              </a:rPr>
              <a:t>Экономические «пробуксовки» и миф о светлом коммунистическом будущем</a:t>
            </a:r>
          </a:p>
          <a:p>
            <a:r>
              <a:rPr lang="ru-RU" dirty="0">
                <a:solidFill>
                  <a:schemeClr val="bg1"/>
                </a:solidFill>
              </a:rPr>
              <a:t>Повышение цен. Трагедия в Новочеркасске</a:t>
            </a:r>
          </a:p>
          <a:p>
            <a:r>
              <a:rPr lang="ru-RU" dirty="0">
                <a:solidFill>
                  <a:schemeClr val="bg1"/>
                </a:solidFill>
              </a:rPr>
              <a:t>Усиление контроля со стороны партийного аппарата </a:t>
            </a:r>
            <a:r>
              <a:rPr lang="ru-RU" dirty="0" err="1">
                <a:solidFill>
                  <a:schemeClr val="bg1"/>
                </a:solidFill>
              </a:rPr>
              <a:t>зха</a:t>
            </a:r>
            <a:r>
              <a:rPr lang="ru-RU" dirty="0">
                <a:solidFill>
                  <a:schemeClr val="bg1"/>
                </a:solidFill>
              </a:rPr>
              <a:t> деятельностью творческой интеллигенции</a:t>
            </a:r>
          </a:p>
          <a:p>
            <a:r>
              <a:rPr lang="ru-RU" dirty="0">
                <a:solidFill>
                  <a:schemeClr val="bg1"/>
                </a:solidFill>
              </a:rPr>
              <a:t>Гонка вооружений. Ввод войск стран ОВД в Венгрию. </a:t>
            </a:r>
            <a:r>
              <a:rPr lang="ru-RU" dirty="0" err="1">
                <a:solidFill>
                  <a:schemeClr val="bg1"/>
                </a:solidFill>
              </a:rPr>
              <a:t>Карибский</a:t>
            </a:r>
            <a:r>
              <a:rPr lang="ru-RU" dirty="0">
                <a:solidFill>
                  <a:schemeClr val="bg1"/>
                </a:solidFill>
              </a:rPr>
              <a:t> кризис</a:t>
            </a:r>
          </a:p>
          <a:p>
            <a:br>
              <a:rPr lang="ru-RU" dirty="0"/>
            </a:br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Нарастание недовольства в обществе политикой Н.С.Хрущева: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u="sng" dirty="0">
                <a:solidFill>
                  <a:srgbClr val="FF0000"/>
                </a:solidFill>
              </a:rPr>
              <a:t>Горожане</a:t>
            </a:r>
            <a:r>
              <a:rPr lang="ru-RU" dirty="0"/>
              <a:t> – недовольны повышением цен на продовольственные товары</a:t>
            </a:r>
          </a:p>
          <a:p>
            <a:r>
              <a:rPr lang="ru-RU" u="sng" dirty="0">
                <a:solidFill>
                  <a:srgbClr val="FF0000"/>
                </a:solidFill>
              </a:rPr>
              <a:t>Крестьяне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/>
              <a:t>– недовольны урезанием личных подсобных хозяйств</a:t>
            </a:r>
          </a:p>
          <a:p>
            <a:r>
              <a:rPr lang="ru-RU" u="sng" dirty="0">
                <a:solidFill>
                  <a:srgbClr val="FF0000"/>
                </a:solidFill>
              </a:rPr>
              <a:t>Интеллигенция</a:t>
            </a:r>
            <a:r>
              <a:rPr lang="ru-RU" dirty="0"/>
              <a:t> – недовольны непоследовательностью культурной «оттепелью»</a:t>
            </a:r>
          </a:p>
          <a:p>
            <a:r>
              <a:rPr lang="ru-RU" u="sng" dirty="0">
                <a:solidFill>
                  <a:srgbClr val="FF0000"/>
                </a:solidFill>
              </a:rPr>
              <a:t>Военные</a:t>
            </a:r>
            <a:r>
              <a:rPr lang="ru-RU" dirty="0"/>
              <a:t> – недовольны сокращением армии</a:t>
            </a:r>
          </a:p>
          <a:p>
            <a:r>
              <a:rPr lang="ru-RU" u="sng" dirty="0">
                <a:solidFill>
                  <a:srgbClr val="FF0000"/>
                </a:solidFill>
              </a:rPr>
              <a:t>Чиновники</a:t>
            </a:r>
            <a:r>
              <a:rPr lang="ru-RU" dirty="0"/>
              <a:t> – недовольны постоянной перетряской кадров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6" name="Picture 4" descr="http://ppt4web.ru/images/1469/47200/640/img1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214290"/>
            <a:ext cx="8501122" cy="642942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Цели занятия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980728"/>
            <a:ext cx="8229600" cy="4709160"/>
          </a:xfrm>
        </p:spPr>
        <p:txBody>
          <a:bodyPr>
            <a:noAutofit/>
          </a:bodyPr>
          <a:lstStyle/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Образовательные</a:t>
            </a:r>
            <a:r>
              <a:rPr lang="ru-RU" sz="1600" b="1" i="1" dirty="0">
                <a:latin typeface="Arial" pitchFamily="34" charset="0"/>
                <a:cs typeface="Arial" pitchFamily="34" charset="0"/>
              </a:rPr>
              <a:t>:</a:t>
            </a:r>
          </a:p>
          <a:p>
            <a:pPr marL="0" lvl="0" indent="0" algn="just" fontAlgn="base">
              <a:spcBef>
                <a:spcPct val="0"/>
              </a:spcBef>
              <a:spcAft>
                <a:spcPct val="0"/>
              </a:spcAft>
              <a:buNone/>
            </a:pPr>
            <a:endParaRPr lang="ru-RU" sz="1600" i="1" dirty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обобщить, систематизировать и закрепить знания студентов по данной теме;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сформировать у студентов знание важнейших понятий;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 контроль уровня знаний студентов по предложенной теме.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Развивающие: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1600" i="1" dirty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расширить диапазон знаний по предложенной теме;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развить умение самостоятельной работы по применению полученных знаний;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развить способности анализировать, интерпретировать, сопоставлять;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продолжить формирование умения вести дискуссию;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способствовать развитию творческого потенциала студентов.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2000" b="1" i="1" dirty="0">
                <a:latin typeface="Arial" pitchFamily="34" charset="0"/>
                <a:cs typeface="Arial" pitchFamily="34" charset="0"/>
              </a:rPr>
              <a:t>Воспитательные: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ru-RU" sz="1600" i="1" dirty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воспитание уважения студентов к истории и бережного отношения к мировому историческому наследию;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формирование чувства патриотизма;</a:t>
            </a: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- стремиться к воспитанию чувства гуманизма, справедливости, партнерства, отзывчивости, взаимопомощи, чувства субординации, чувства такта.</a:t>
            </a:r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  <p:transition spd="med">
    <p:wheel spokes="8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0" dirty="0">
                <a:solidFill>
                  <a:srgbClr val="00B050"/>
                </a:solidFill>
              </a:rPr>
              <a:t>Совнархозы (Советы народного хозяйства)</a:t>
            </a: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>
                <a:solidFill>
                  <a:srgbClr val="FFC000"/>
                </a:solidFill>
              </a:rPr>
              <a:t>Территориальные органы управления экономикой. В 1957 - 1965 гг. руководили промышленностью (до 1962 г. также строительством) в экономических и административных районах. Ликвидированы в 1965 г. в связи с возвращением к отраслевому принципу руководства народным хозяйством.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01080" cy="1654164"/>
          </a:xfrm>
        </p:spPr>
        <p:txBody>
          <a:bodyPr>
            <a:normAutofit fontScale="90000"/>
          </a:bodyPr>
          <a:lstStyle/>
          <a:p>
            <a:r>
              <a:rPr lang="ru-RU" sz="3100" i="1" dirty="0">
                <a:solidFill>
                  <a:srgbClr val="00B050"/>
                </a:solidFill>
              </a:rPr>
              <a:t>Хрущевские годы ознаменовались одним из наиболее масштабных наступлений на религию</a:t>
            </a:r>
            <a:r>
              <a:rPr lang="ru-RU" i="1" dirty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928802"/>
            <a:ext cx="7515220" cy="470916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>
                <a:solidFill>
                  <a:srgbClr val="FFC000"/>
                </a:solidFill>
              </a:rPr>
              <a:t>В постановлениях ЦК «О крупных недостатках в научно-атеистической пропаганде и мерах ее улучшения» (1954 г.) и «Об ошибках в проведении научно-атеистической пропаганды среди населения» (1958 г.) давался сигнал к развертыванию атеистической агитации. Ее аргументация, как правило, носила вульгаризированный характер: «Гагарин в космос летал, Бога не видел». Усилились гонения на духовенство. За религиозные убеждения в период 1961-1964 гг. в места лишения свободы было направлено 1234 человека. Хрущев лично грозился показать по телевизору последнего попа. За хрущевское десятилетие количество церковных приходов сократилось с 20 тыс. до 8 тыс., были закрыты 31 монастырь и 5 семинарий. Церкви закрывались под предлогом их открытия по разрешению немецких оккупационных властей, близкого расположения от школы, помехи для транспорта и т.п.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http://ppt4web.ru/images/1469/47200/640/img1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8810686" cy="650085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B050"/>
                </a:solidFill>
              </a:rPr>
              <a:t>ПЛЮСЫ ПРАВЛЕНИЯ Н.С.ХРУЩЕВА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55000" lnSpcReduction="20000"/>
          </a:bodyPr>
          <a:lstStyle/>
          <a:p>
            <a:pPr fontAlgn="t"/>
            <a:r>
              <a:rPr lang="ru-RU" sz="2900" dirty="0">
                <a:solidFill>
                  <a:srgbClr val="FFC000"/>
                </a:solidFill>
              </a:rPr>
              <a:t>Разоблачение культа личности Сталина. Реабилитация сотен тысяч незаконно репрессированных. Относительная демократизация общества.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2. Принятие «Программы мира», основной тезис которой – предотвращение войны между государствами с различными социальными системами.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3. Заключение Договора о запрете ядерных испытаний в трёх сферах: атмосфере, космосе и под водой.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4. Сокращение Вооружённых сил СССР на одну треть (1,2 </a:t>
            </a:r>
            <a:r>
              <a:rPr lang="ru-RU" sz="2900" dirty="0" err="1">
                <a:solidFill>
                  <a:srgbClr val="FFC000"/>
                </a:solidFill>
              </a:rPr>
              <a:t>млн</a:t>
            </a:r>
            <a:r>
              <a:rPr lang="ru-RU" sz="2900" dirty="0">
                <a:solidFill>
                  <a:srgbClr val="FFC000"/>
                </a:solidFill>
              </a:rPr>
              <a:t> человек) и уменьшение непомерных военных расходов.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5. Пенсионная реформа, коснувшаяся десятков миллионов граждан. При Хрущёве впервые на пенсию можно стало жить.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6. Реформа сельского хозяйства: колхозники, находившиеся практически на положении крепостных, стали получать гарантированную денежную оплату за труд. Им выдали паспорта, разрешили переходить в другие колхозы и уезжать в город.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7. Массовое жилищное строительство. Например, в 1956 г. Темпы строительства в Москве обогнали темпы прироста населения.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8. СССР добился крупнейших достижений в области науки и техники. Первая в мире атомная электростанция (1954), первый спутник (1957), первый космонавт (1961).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9. Освоено 30 </a:t>
            </a:r>
            <a:r>
              <a:rPr lang="ru-RU" sz="2900" dirty="0" err="1">
                <a:solidFill>
                  <a:srgbClr val="FFC000"/>
                </a:solidFill>
              </a:rPr>
              <a:t>млн</a:t>
            </a:r>
            <a:r>
              <a:rPr lang="ru-RU" sz="2900" dirty="0">
                <a:solidFill>
                  <a:srgbClr val="FFC000"/>
                </a:solidFill>
              </a:rPr>
              <a:t> га целинных земель.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10. Приоткрылся «железный занавес», оживился культурный обмен с зарубежными странами. Советские люди потихоньку начали ездить за границу.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rgbClr val="00B050"/>
                </a:solidFill>
              </a:rPr>
              <a:t>МИНУСЫ ПРАВЛЕНИЯ Н.С.ХРУЩЕВА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fontAlgn="t"/>
            <a:r>
              <a:rPr lang="ru-RU" sz="2900" dirty="0">
                <a:solidFill>
                  <a:srgbClr val="FFC000"/>
                </a:solidFill>
              </a:rPr>
              <a:t>Расстрел рабочей демонстрации в Новочеркасске (1962). Считается, что погибли 26 человек, 58 ранены, 7 приговорены к высшей мере.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Хрущёв не противился возвеличиванию собственной личности. Если в 1963 г. Его портрет в центральных газетах был напечатан 120 раз, то за неполный 1964-й – более 140!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Обещал, что «нынешнее поколение советских людей будет жить при коммунизме». И не выполнил…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В результате непродуманной военной реформы огромное количество офицеров остались без работы, жилья и гражданской специальности.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Обещал за несколько лет «догнать и перегнать Америку» по производству мяса, молока и масла на душу населения. И не выполнил…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С 1963 г. начались регулярные закупки зерна за рубежом.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Хрущёв проводил политику воспрепятствования содержанию скота в личной собственности граждан, из-за чего погибли миллионы голов скота.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При нём была построена Берлинская стена (1961), ставшая символом противостояния социализма и капитализма.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Повсеместное, невзирая на природу, культивирование кукурузы. «Во всех областях и краях Союза, - утверждал популярный при Хрущёве стишок, - может давать урожай кукуруза».</a:t>
            </a:r>
          </a:p>
          <a:p>
            <a:pPr fontAlgn="t"/>
            <a:r>
              <a:rPr lang="ru-RU" sz="2900" dirty="0">
                <a:solidFill>
                  <a:srgbClr val="FFC000"/>
                </a:solidFill>
              </a:rPr>
              <a:t>Борьба с «нездоровыми явлениями в искусстве» при помощи административно-государственных методов (от парткомов до бульдозеров).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14290"/>
            <a:ext cx="9144000" cy="552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uk-UA" sz="24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Домашнее</a:t>
            </a: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1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задание</a:t>
            </a: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: 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Учить: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История России с древнейших времен до начала XXI века. Учебное пособие. /Под редакцией А.Н. Сахарова. - М., </a:t>
            </a:r>
            <a:r>
              <a:rPr kumimoji="0" lang="ru-RU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АСТ-Астрель</a:t>
            </a: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Calibri" pitchFamily="34" charset="0"/>
                <a:cs typeface="Times New Roman" pitchFamily="18" charset="0"/>
              </a:rPr>
              <a:t>. Хранитель, 2012.- С. 840-849.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2. Текст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лекции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;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Подготовиться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к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семинару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«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Оттепель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» в СССР.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Внешняя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политика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СССР в 50-60-е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годы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XX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века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»: 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4.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Темы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для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индивидуального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исследования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Используя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различные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источники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информации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подготовьте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реферат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или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мультимедийную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презентацию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на тему (на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выбор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).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1.    «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Карибский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кризис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».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2.    «Л.П</a:t>
            </a: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.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Берия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неоднозначная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личность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в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истории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>
                    <a:lumMod val="95000"/>
                  </a:schemeClr>
                </a:solidFill>
                <a:effectLst/>
                <a:ea typeface="Times New Roman" pitchFamily="18" charset="0"/>
                <a:cs typeface="Times New Roman" pitchFamily="18" charset="0"/>
              </a:rPr>
              <a:t> СССР».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>
                  <a:lumMod val="95000"/>
                </a:schemeClr>
              </a:solidFill>
              <a:effectLst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uk-UA" sz="1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kumimoji="0" lang="ru-RU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>
    <p:wheel spokes="8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67744" y="0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2400" dirty="0">
                <a:solidFill>
                  <a:srgbClr val="FFFF00"/>
                </a:solidFill>
              </a:rPr>
              <a:t>Список литературы для подготовки домашнего задания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980728"/>
            <a:ext cx="7740352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/>
              <a:t>Основные источники:</a:t>
            </a:r>
            <a:endParaRPr lang="ru-RU" sz="2400" i="1" dirty="0"/>
          </a:p>
          <a:p>
            <a:r>
              <a:rPr lang="ru-RU" sz="2000" dirty="0"/>
              <a:t>1. Орлов А.С. История России. Учебное пособие. / А.С.Орлов, В.А. Георгиев.- М.: Проспект, 2010.- 528с.</a:t>
            </a:r>
          </a:p>
          <a:p>
            <a:r>
              <a:rPr lang="ru-RU" sz="2000" dirty="0"/>
              <a:t>2. Островский В.П. История России </a:t>
            </a:r>
            <a:r>
              <a:rPr lang="en-US" sz="2000" dirty="0"/>
              <a:t>XX</a:t>
            </a:r>
            <a:r>
              <a:rPr lang="ru-RU" sz="2000" dirty="0"/>
              <a:t> век. Учебник./ В.П.Островский. - М.: Дрофа, 2011.- 480с.</a:t>
            </a:r>
          </a:p>
          <a:p>
            <a:r>
              <a:rPr lang="ru-RU" sz="2000" dirty="0"/>
              <a:t>3. Пономарев М.В. История стран Европы и Америки в новейшее время. Учебник./ М.В.Пономарев. - М.: Проспект, 2010.- 416с.</a:t>
            </a:r>
          </a:p>
          <a:p>
            <a:r>
              <a:rPr lang="ru-RU" sz="2000" dirty="0"/>
              <a:t>4. История России с древнейших времен до начала XXI века. Учебное пособие./  Под редакцией А.Н. Сахарова. - М., </a:t>
            </a:r>
            <a:r>
              <a:rPr lang="ru-RU" sz="2000" dirty="0" err="1"/>
              <a:t>АСТ-Астрель</a:t>
            </a:r>
            <a:r>
              <a:rPr lang="ru-RU" sz="2000" dirty="0"/>
              <a:t>. Хранитель, 2012.- 1263с.</a:t>
            </a:r>
          </a:p>
          <a:p>
            <a:r>
              <a:rPr lang="ru-RU" sz="2000" dirty="0"/>
              <a:t>5. Новейшая отечественная история. XX век (книга 2) / Под редакцией Э.М. </a:t>
            </a:r>
            <a:r>
              <a:rPr lang="ru-RU" sz="2000" dirty="0" err="1"/>
              <a:t>Щагина</a:t>
            </a:r>
            <a:r>
              <a:rPr lang="ru-RU" sz="2000" dirty="0"/>
              <a:t>. - М.: </a:t>
            </a:r>
            <a:r>
              <a:rPr lang="ru-RU" sz="2000" dirty="0" err="1"/>
              <a:t>Владос</a:t>
            </a:r>
            <a:r>
              <a:rPr lang="ru-RU" sz="2000" dirty="0"/>
              <a:t>, 2012.- 463с.</a:t>
            </a:r>
          </a:p>
          <a:p>
            <a:r>
              <a:rPr lang="ru-RU" sz="2400" b="1" i="1" dirty="0"/>
              <a:t>Интернет ресурсы:</a:t>
            </a:r>
            <a:endParaRPr lang="ru-RU" sz="2400" i="1" dirty="0"/>
          </a:p>
          <a:p>
            <a:r>
              <a:rPr lang="ru-RU" sz="2000" dirty="0"/>
              <a:t>1. </a:t>
            </a:r>
            <a:r>
              <a:rPr lang="en-US" sz="2000" dirty="0"/>
              <a:t>http</a:t>
            </a:r>
            <a:r>
              <a:rPr lang="ru-RU" sz="2000" dirty="0"/>
              <a:t>://</a:t>
            </a:r>
            <a:r>
              <a:rPr lang="en-US" sz="2000" dirty="0"/>
              <a:t>www</a:t>
            </a:r>
            <a:r>
              <a:rPr lang="ru-RU" sz="2000" dirty="0"/>
              <a:t>.</a:t>
            </a:r>
            <a:r>
              <a:rPr lang="en-US" sz="2000" dirty="0" err="1"/>
              <a:t>istorya</a:t>
            </a:r>
            <a:r>
              <a:rPr lang="ru-RU" sz="2000" dirty="0"/>
              <a:t>.</a:t>
            </a:r>
            <a:r>
              <a:rPr lang="en-US" sz="2000" dirty="0" err="1"/>
              <a:t>ru</a:t>
            </a:r>
            <a:endParaRPr lang="ru-RU" sz="2000" dirty="0"/>
          </a:p>
          <a:p>
            <a:r>
              <a:rPr lang="ru-RU" sz="2000" dirty="0"/>
              <a:t>2. </a:t>
            </a:r>
            <a:r>
              <a:rPr lang="en-US" sz="2000" dirty="0"/>
              <a:t>http</a:t>
            </a:r>
            <a:r>
              <a:rPr lang="ru-RU" sz="2000" dirty="0"/>
              <a:t>://</a:t>
            </a:r>
            <a:r>
              <a:rPr lang="en-US" sz="2000" dirty="0"/>
              <a:t>www</a:t>
            </a:r>
            <a:r>
              <a:rPr lang="ru-RU" sz="2000" dirty="0"/>
              <a:t>.</a:t>
            </a:r>
            <a:r>
              <a:rPr lang="en-US" sz="2000" dirty="0" err="1"/>
              <a:t>bibliotekar</a:t>
            </a:r>
            <a:r>
              <a:rPr lang="ru-RU" sz="2000" dirty="0"/>
              <a:t>.</a:t>
            </a:r>
            <a:r>
              <a:rPr lang="en-US" sz="2000" dirty="0" err="1"/>
              <a:t>ru</a:t>
            </a:r>
            <a:endParaRPr lang="ru-RU" sz="2000" dirty="0"/>
          </a:p>
          <a:p>
            <a:r>
              <a:rPr lang="en-US" sz="2000" dirty="0"/>
              <a:t>3. http://www.ronl.</a:t>
            </a:r>
            <a:r>
              <a:rPr lang="ru-RU" sz="2000" dirty="0"/>
              <a:t> </a:t>
            </a:r>
            <a:r>
              <a:rPr lang="en-US" sz="2000" dirty="0" err="1"/>
              <a:t>ru</a:t>
            </a:r>
            <a:endParaRPr lang="ru-RU" sz="2000" dirty="0"/>
          </a:p>
          <a:p>
            <a:r>
              <a:rPr lang="en-US" sz="2000" dirty="0"/>
              <a:t>4. http:// ru.wikipedia.org</a:t>
            </a:r>
            <a:endParaRPr lang="ru-RU" sz="2000" dirty="0"/>
          </a:p>
          <a:p>
            <a:r>
              <a:rPr lang="ru-RU" sz="2000" dirty="0"/>
              <a:t>5. </a:t>
            </a:r>
            <a:r>
              <a:rPr lang="en-US" sz="2000" dirty="0"/>
              <a:t>http</a:t>
            </a:r>
            <a:r>
              <a:rPr lang="ru-RU" sz="2000" dirty="0"/>
              <a:t>://</a:t>
            </a:r>
            <a:r>
              <a:rPr lang="en-US" sz="2000" dirty="0"/>
              <a:t>student</a:t>
            </a:r>
            <a:r>
              <a:rPr lang="ru-RU" sz="2000" dirty="0"/>
              <a:t>..</a:t>
            </a:r>
            <a:r>
              <a:rPr lang="en-US" sz="2000" dirty="0" err="1"/>
              <a:t>ru</a:t>
            </a:r>
            <a:endParaRPr lang="ru-RU" sz="2000" dirty="0"/>
          </a:p>
        </p:txBody>
      </p:sp>
    </p:spTree>
  </p:cSld>
  <p:clrMapOvr>
    <a:masterClrMapping/>
  </p:clrMapOvr>
  <p:transition spd="med">
    <p:wheel spokes="8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210026"/>
            <a:ext cx="8964488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sz="2400" b="1" dirty="0">
                <a:solidFill>
                  <a:srgbClr val="FFFF00"/>
                </a:solidFill>
                <a:ea typeface="Calibri" pitchFamily="34" charset="0"/>
                <a:cs typeface="Times New Roman" pitchFamily="18" charset="0"/>
              </a:rPr>
              <a:t>Дополнительные источники: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sz="2400" dirty="0">
              <a:cs typeface="Arial" pitchFamily="34" charset="0"/>
            </a:endParaRP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1. Аганбегян А. Проект Россия. Кризис: беда и шанс для России./ А. Аганбегян. – М.: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Астрел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, 2011.- 285с.</a:t>
            </a:r>
          </a:p>
          <a:p>
            <a:pPr marL="342900" lvl="0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 2. Артемьев В.В.,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Лубченков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 Ю.Н. История Отечества. С древнейших времен до наших дней. Учебник для студентов СПО./ В.В.Артемьев,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Ю.Н.Лубченков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.- М.: Академия, 2012.- 448с.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3.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Загладин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 Н.В. Всеобщая история. Учебник./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Н.В.Загладин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. – М.: ООО «ТИД» Русское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слово-РС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», 2011. – 400с.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4. Исторический энциклопедический словарь./ М.: ОЛМА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Медиа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 групп, 2012.- 928с.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5. Кириллов В.В. История России. / В.В. Кириллов. – М.: </a:t>
            </a:r>
            <a:r>
              <a:rPr lang="ru-RU" dirty="0" err="1">
                <a:ea typeface="Calibri" pitchFamily="34" charset="0"/>
                <a:cs typeface="Times New Roman" pitchFamily="18" charset="0"/>
              </a:rPr>
              <a:t>Юрайт</a:t>
            </a:r>
            <a:r>
              <a:rPr lang="ru-RU" dirty="0">
                <a:ea typeface="Calibri" pitchFamily="34" charset="0"/>
                <a:cs typeface="Times New Roman" pitchFamily="18" charset="0"/>
              </a:rPr>
              <a:t>, 2011.- 661с.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6. Мунчаев Ш.М., Устинов В.М. История советского государства. / Ш.М Мунчаев, В.М.Устинов. – М.: Норма, 2012.- 720с.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7. Орлов А.С. Хрестоматия по истории России. Учебное пособие. / А.С. Орлов, Сивохина Т.А., В.А.Георгиев и др. – М.: Проспект, 2011.- 592с.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endParaRPr lang="ru-RU" dirty="0"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581025" algn="l"/>
                <a:tab pos="1163638" algn="l"/>
                <a:tab pos="1744663" algn="l"/>
                <a:tab pos="2327275" algn="l"/>
                <a:tab pos="2908300" algn="l"/>
                <a:tab pos="3489325" algn="l"/>
                <a:tab pos="4071938" algn="l"/>
                <a:tab pos="4652963" algn="l"/>
                <a:tab pos="5235575" algn="l"/>
                <a:tab pos="5816600" algn="l"/>
                <a:tab pos="6397625" algn="l"/>
                <a:tab pos="6980238" algn="l"/>
                <a:tab pos="7561263" algn="l"/>
                <a:tab pos="8143875" algn="l"/>
                <a:tab pos="8724900" algn="l"/>
                <a:tab pos="9305925" algn="l"/>
              </a:tabLst>
            </a:pPr>
            <a:r>
              <a:rPr lang="ru-RU" dirty="0">
                <a:ea typeface="Calibri" pitchFamily="34" charset="0"/>
                <a:cs typeface="Times New Roman" pitchFamily="18" charset="0"/>
              </a:rPr>
              <a:t>  8. Рогозин Д. НАТО точка РУ. / Д.Рогозин. – М.: ЭКСМО, Алгоритм, 2012.- 288с.</a:t>
            </a:r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FFFF00"/>
                </a:solidFill>
              </a:rPr>
              <a:t>План лекции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1.Варианты </a:t>
            </a:r>
            <a:r>
              <a:rPr lang="ru-RU" dirty="0" err="1"/>
              <a:t>послесталинского</a:t>
            </a:r>
            <a:r>
              <a:rPr lang="ru-RU" dirty="0"/>
              <a:t> развития. Борьба за власть.</a:t>
            </a:r>
          </a:p>
          <a:p>
            <a:r>
              <a:rPr lang="ru-RU" dirty="0"/>
              <a:t>2. Хрущевская «оттепель» в экономике.</a:t>
            </a:r>
          </a:p>
          <a:p>
            <a:r>
              <a:rPr lang="ru-RU" dirty="0"/>
              <a:t>3. Реформа управления.</a:t>
            </a:r>
          </a:p>
          <a:p>
            <a:r>
              <a:rPr lang="ru-RU" dirty="0"/>
              <a:t>4. «Оттепель» в социальной сфере и культуре.</a:t>
            </a:r>
          </a:p>
          <a:p>
            <a:r>
              <a:rPr lang="ru-RU" dirty="0"/>
              <a:t>5. Технологический прорыв.</a:t>
            </a:r>
          </a:p>
          <a:p>
            <a:r>
              <a:rPr lang="ru-RU" dirty="0"/>
              <a:t>6. Развитие политического плюрализма в СССР.</a:t>
            </a:r>
          </a:p>
          <a:p>
            <a:r>
              <a:rPr lang="ru-RU" dirty="0"/>
              <a:t>7. Устранение Н.С. Хрущева.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solidFill>
                  <a:srgbClr val="00B050"/>
                </a:solidFill>
              </a:rPr>
              <a:t>«Оттепель» (1953-1964 гг.)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>
                <a:solidFill>
                  <a:srgbClr val="FFC000"/>
                </a:solidFill>
              </a:rPr>
              <a:t>«Оттепель» (1953-1964 гг.)Традиционно сложившееся название перемен в социальной и культурной жизни СССР, начавшихся после смерти И. В. Сталина (1953 г.) и связанных с именем Н. С. Хрущева («хрущевская оттепель»).</a:t>
            </a:r>
          </a:p>
          <a:p>
            <a:r>
              <a:rPr lang="ru-RU" dirty="0">
                <a:solidFill>
                  <a:srgbClr val="FFC000"/>
                </a:solidFill>
              </a:rPr>
              <a:t> Сам термин происходит от названия повести И. Г. Эренбурга. </a:t>
            </a:r>
          </a:p>
          <a:p>
            <a:r>
              <a:rPr lang="ru-RU" dirty="0">
                <a:solidFill>
                  <a:srgbClr val="FFC000"/>
                </a:solidFill>
              </a:rPr>
              <a:t>Период «оттепели» характеризовался смягчением политического режима, началом процесса реабилитации жертв массовых репрессий 1930-х – начала 1950-х гг., расширением прав и свобод граждан, некоторым ослаблением идеологического контроля в области культуры и науки.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E:\Открытый урок Оттепель\0004-004-Malenkov-G.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72074"/>
            <a:ext cx="8229600" cy="1000132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latin typeface="+mn-lt"/>
              </a:rPr>
              <a:t>Л.П. Берия, Г.М. Маленков и Н.С. Хрущёв</a:t>
            </a:r>
          </a:p>
        </p:txBody>
      </p:sp>
      <p:pic>
        <p:nvPicPr>
          <p:cNvPr id="2050" name="Picture 2" descr="E:\Открытый урок Оттепель\1219086361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5" y="142852"/>
            <a:ext cx="6089797" cy="4643470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ppt4web.ru/images/1469/47200/640/img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142852"/>
            <a:ext cx="8834499" cy="6625875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0" dirty="0">
                <a:solidFill>
                  <a:srgbClr val="00B050"/>
                </a:solidFill>
              </a:rPr>
              <a:t>«Оттепель» в экономике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972072"/>
          </a:xfrm>
        </p:spPr>
        <p:txBody>
          <a:bodyPr>
            <a:normAutofit fontScale="70000" lnSpcReduction="20000"/>
          </a:bodyPr>
          <a:lstStyle/>
          <a:p>
            <a:r>
              <a:rPr lang="ru-RU" dirty="0">
                <a:solidFill>
                  <a:srgbClr val="FFC000"/>
                </a:solidFill>
              </a:rPr>
              <a:t>Децентрализация управления экономикой и перестройка руководства промышленностью с отраслевого принципа на территориальный (совнархозы, 1957 г.)</a:t>
            </a:r>
          </a:p>
          <a:p>
            <a:r>
              <a:rPr lang="ru-RU" dirty="0">
                <a:solidFill>
                  <a:srgbClr val="FFC000"/>
                </a:solidFill>
              </a:rPr>
              <a:t>Развитие новых отраслей промышленности (атомной, космической)</a:t>
            </a:r>
          </a:p>
          <a:p>
            <a:r>
              <a:rPr lang="ru-RU" dirty="0">
                <a:solidFill>
                  <a:srgbClr val="FFC000"/>
                </a:solidFill>
              </a:rPr>
              <a:t>Списание долгов с колхозов и уменьшение налогообложения колхозов</a:t>
            </a:r>
          </a:p>
          <a:p>
            <a:r>
              <a:rPr lang="ru-RU" dirty="0">
                <a:solidFill>
                  <a:srgbClr val="FFC000"/>
                </a:solidFill>
              </a:rPr>
              <a:t>Расширение хозяйственной самостоятельности колхозов</a:t>
            </a:r>
          </a:p>
          <a:p>
            <a:r>
              <a:rPr lang="ru-RU" dirty="0">
                <a:solidFill>
                  <a:srgbClr val="FFC000"/>
                </a:solidFill>
              </a:rPr>
              <a:t>Освоение целины</a:t>
            </a:r>
          </a:p>
          <a:p>
            <a:r>
              <a:rPr lang="ru-RU" dirty="0">
                <a:solidFill>
                  <a:srgbClr val="FFC000"/>
                </a:solidFill>
              </a:rPr>
              <a:t>Ликвидация МТС и продажа техники колхозам</a:t>
            </a:r>
          </a:p>
          <a:p>
            <a:r>
              <a:rPr lang="ru-RU" dirty="0">
                <a:solidFill>
                  <a:srgbClr val="FFC000"/>
                </a:solidFill>
              </a:rPr>
              <a:t>«Кукурузная эпопея»</a:t>
            </a:r>
          </a:p>
          <a:p>
            <a:r>
              <a:rPr lang="ru-RU" dirty="0">
                <a:solidFill>
                  <a:srgbClr val="FFC000"/>
                </a:solidFill>
              </a:rPr>
              <a:t>Необоснованные задания по заготовке мяса, значительное сокращение поголовья скота</a:t>
            </a:r>
          </a:p>
          <a:p>
            <a:pPr>
              <a:buNone/>
            </a:pPr>
            <a:r>
              <a:rPr lang="ru-RU" sz="3400" b="1" dirty="0">
                <a:solidFill>
                  <a:srgbClr val="FF0000"/>
                </a:solidFill>
              </a:rPr>
              <a:t>                                                 ИТОГ                                                     </a:t>
            </a:r>
            <a:r>
              <a:rPr lang="ru-RU" dirty="0">
                <a:solidFill>
                  <a:srgbClr val="FFC000"/>
                </a:solidFill>
              </a:rPr>
              <a:t>Падение сельскохозяйственного производства. Ухудшение снабжения населения продуктами питания. Начало импорта зерна из-за границы.</a:t>
            </a:r>
          </a:p>
        </p:txBody>
      </p:sp>
    </p:spTree>
  </p:cSld>
  <p:clrMapOvr>
    <a:masterClrMapping/>
  </p:clrMapOvr>
  <p:transition spd="med"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29642" cy="1417638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B050"/>
                </a:solidFill>
              </a:rPr>
              <a:t>Хрущевские начинания в экономике.</a:t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>
                <a:solidFill>
                  <a:srgbClr val="FFC000"/>
                </a:solidFill>
              </a:rPr>
              <a:t>В 1955 году население СССР достигло предвоенного уровня. В 1959 году численность городского населения сравнялась с числен­ностью сельского, а в 1960 году превысило его. Во второй половине 50-х годов СССР выполнил задачи индустриализации, позади остались острые социальные противоречия. Однако сельское хозяйство давало только 16% национального продукта, в то время как промышленность - 62% и строительство - 10%. На первый план выдвигалась необходи­мость повысить уровень жизни. </a:t>
            </a:r>
            <a:r>
              <a:rPr lang="ru-RU" dirty="0" err="1">
                <a:solidFill>
                  <a:srgbClr val="FFC000"/>
                </a:solidFill>
              </a:rPr>
              <a:t>Послесталинские</a:t>
            </a:r>
            <a:r>
              <a:rPr lang="ru-RU" dirty="0">
                <a:solidFill>
                  <a:srgbClr val="FFC000"/>
                </a:solidFill>
              </a:rPr>
              <a:t> реформы стали давать ощутимые результаты как в соревновании с США, так и в повышении уровня жизни. Н.С.Хрущёв говорил, что необходимо работать больше и лучше. В 1959 году на ХХV съезде КПСС он выдвинул самую аван­тюрную из своих идей: догнать и перегнать США по промышленному и сельскохозяйственному производству на душу населения к 1970 году.</a:t>
            </a:r>
          </a:p>
        </p:txBody>
      </p:sp>
    </p:spTree>
  </p:cSld>
  <p:clrMapOvr>
    <a:masterClrMapping/>
  </p:clrMapOvr>
  <p:transition spd="med"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84</TotalTime>
  <Words>2286</Words>
  <Application>Microsoft Macintosh PowerPoint</Application>
  <PresentationFormat>Экран (4:3)</PresentationFormat>
  <Paragraphs>161</Paragraphs>
  <Slides>27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Презентация PowerPoint</vt:lpstr>
      <vt:lpstr>Цели занятия</vt:lpstr>
      <vt:lpstr>План лекции</vt:lpstr>
      <vt:lpstr>«Оттепель» (1953-1964 гг.)</vt:lpstr>
      <vt:lpstr>Презентация PowerPoint</vt:lpstr>
      <vt:lpstr>Л.П. Берия, Г.М. Маленков и Н.С. Хрущёв</vt:lpstr>
      <vt:lpstr>Презентация PowerPoint</vt:lpstr>
      <vt:lpstr>«Оттепель» в экономике</vt:lpstr>
      <vt:lpstr>Хрущевские начинания в экономике. </vt:lpstr>
      <vt:lpstr>Развитие политического плюрализма в СССР </vt:lpstr>
      <vt:lpstr>РАЗВИТИЕ АТОМНОЙ ЭНЕРГЕТИКИ</vt:lpstr>
      <vt:lpstr>Презентация PowerPoint</vt:lpstr>
      <vt:lpstr>«Оттепель» в социальной сфере </vt:lpstr>
      <vt:lpstr>Презентация PowerPoint</vt:lpstr>
      <vt:lpstr>«Оттепель» во внешней политике </vt:lpstr>
      <vt:lpstr>«Оттепель» в культуре</vt:lpstr>
      <vt:lpstr>Противоречивое реформаторство Н.С.Хрущева </vt:lpstr>
      <vt:lpstr>Нарастание недовольства в обществе политикой Н.С.Хрущева:</vt:lpstr>
      <vt:lpstr>Презентация PowerPoint</vt:lpstr>
      <vt:lpstr>Совнархозы (Советы народного хозяйства)</vt:lpstr>
      <vt:lpstr>Хрущевские годы ознаменовались одним из наиболее масштабных наступлений на религию.</vt:lpstr>
      <vt:lpstr>Презентация PowerPoint</vt:lpstr>
      <vt:lpstr>ПЛЮСЫ ПРАВЛЕНИЯ Н.С.ХРУЩЕВА</vt:lpstr>
      <vt:lpstr>МИНУСЫ ПРАВЛЕНИЯ Н.С.ХРУЩЕВА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ГБОУ СПО КРАСНОДАРСКИЙ КРАЕВОЙ БАЗОВЫЙ МЕДИЦИНСКИЙ КОЛЛЕДЖ МЗКК</dc:title>
  <dc:creator>Администратор</dc:creator>
  <cp:lastModifiedBy>Aline Chushkina</cp:lastModifiedBy>
  <cp:revision>17</cp:revision>
  <dcterms:created xsi:type="dcterms:W3CDTF">2014-12-13T23:04:32Z</dcterms:created>
  <dcterms:modified xsi:type="dcterms:W3CDTF">2025-09-11T16:21:56Z</dcterms:modified>
</cp:coreProperties>
</file>