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04.01.2023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04.01.2023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cntd.ru/document/1200003608" TargetMode="External"/><Relationship Id="rId3" Type="http://schemas.openxmlformats.org/officeDocument/2006/relationships/hyperlink" Target="https://docs.cntd.ru/document/902222351#6540IN" TargetMode="External"/><Relationship Id="rId7" Type="http://schemas.openxmlformats.org/officeDocument/2006/relationships/hyperlink" Target="https://docs.cntd.ru/document/1200095546" TargetMode="External"/><Relationship Id="rId2" Type="http://schemas.openxmlformats.org/officeDocument/2006/relationships/hyperlink" Target="https://docs.cntd.ru/document/1200095053#7D20K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cntd.ru/document/456054205#7D20K3" TargetMode="External"/><Relationship Id="rId5" Type="http://schemas.openxmlformats.org/officeDocument/2006/relationships/hyperlink" Target="https://docs.cntd.ru/document/499023522#6540IN" TargetMode="External"/><Relationship Id="rId4" Type="http://schemas.openxmlformats.org/officeDocument/2006/relationships/hyperlink" Target="https://docs.cntd.ru/document/902217205#6560IO" TargetMode="External"/><Relationship Id="rId9" Type="http://schemas.openxmlformats.org/officeDocument/2006/relationships/hyperlink" Target="https://docs.cntd.ru/document/901704046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cntd.ru/document/902111644" TargetMode="External"/><Relationship Id="rId3" Type="http://schemas.openxmlformats.org/officeDocument/2006/relationships/hyperlink" Target="https://docs.cntd.ru/document/1200118606#7D20K3" TargetMode="External"/><Relationship Id="rId7" Type="http://schemas.openxmlformats.org/officeDocument/2006/relationships/hyperlink" Target="https://docs.cntd.ru/document/901703281#7D20K3" TargetMode="External"/><Relationship Id="rId2" Type="http://schemas.openxmlformats.org/officeDocument/2006/relationships/hyperlink" Target="https://docs.cntd.ru/document/120008409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cntd.ru/document/901703278#7D20K3" TargetMode="External"/><Relationship Id="rId5" Type="http://schemas.openxmlformats.org/officeDocument/2006/relationships/hyperlink" Target="https://docs.cntd.ru/document/456054205#7D20K3" TargetMode="External"/><Relationship Id="rId4" Type="http://schemas.openxmlformats.org/officeDocument/2006/relationships/hyperlink" Target="https://docs.cntd.ru/document/5200312" TargetMode="External"/><Relationship Id="rId9" Type="http://schemas.openxmlformats.org/officeDocument/2006/relationships/hyperlink" Target="https://docs.cntd.ru/document/871001022#7D20K3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501008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ru-RU" sz="4900" dirty="0">
                <a:solidFill>
                  <a:srgbClr val="FF0000"/>
                </a:solidFill>
                <a:effectLst/>
              </a:rPr>
              <a:t>Работа систем вентиляции и кондиционирование воздуха для обеспечения комфортных условий в помещениях МКД.</a:t>
            </a:r>
            <a:br>
              <a:rPr lang="ru-RU" sz="4900" dirty="0">
                <a:solidFill>
                  <a:srgbClr val="FF0000"/>
                </a:solidFill>
                <a:effectLst/>
              </a:rPr>
            </a:br>
            <a:r>
              <a:rPr lang="ru-RU" sz="4900" dirty="0">
                <a:solidFill>
                  <a:srgbClr val="FF0000"/>
                </a:solidFill>
                <a:effectLst/>
              </a:rPr>
              <a:t>Работа систем отопления для обеспечения комфортных условий в помещениях </a:t>
            </a:r>
            <a:r>
              <a:rPr lang="ru-RU" dirty="0">
                <a:solidFill>
                  <a:srgbClr val="FF0000"/>
                </a:solidFill>
                <a:effectLst/>
              </a:rPr>
              <a:t>МКД.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774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692696"/>
            <a:ext cx="8229600" cy="5616624"/>
          </a:xfrm>
        </p:spPr>
        <p:txBody>
          <a:bodyPr>
            <a:normAutofit fontScale="92500"/>
          </a:bodyPr>
          <a:lstStyle/>
          <a:p>
            <a:r>
              <a:rPr lang="ru-RU" dirty="0"/>
              <a:t>производственных помещениях, зрелищных учреждениях и других используется механическая приточно-вытяжная вентиляция. Системы вентиляции и кондиционирования производственных помещений описаны в главе 6. Большое значение для обеспечения необходимого теплового режима в жилых помещениях имеет правильная ориентация окон Сторонам света. Северные ориентации (50…310°) не рекомендуются во всех климатических районах. Западная и юго-западная ориентация окон (200…290°) не допускается в условиях жаркого и теплового климата из-за возможности перегрева. Восточная, юго-восточная и южная ориентация (70 … 200°) могут использоваться во всех климатических районах.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120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229600" cy="438912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На температуру в помещениях большое влияние оказывает ветер, поэтому на Севере расположение зданий определяется направлением господствующих ветров. Для уменьшения их охлаждающего действия рекомендуется располагать в сторону господствующих холодных ветров глухие торцовые стены, а не длинную ось зданий. В районах с жарким климатом актуальной является борьба с перегревом помещений. Для этого используется правильная ориентация окон по сторонам света. Ориентация окон на юго-запад рекомендуется в условиях жаркого и теплого климата из-за перегрева помещений. Наиболее благоприятной является ориентация окон на восток, юго-восток и юг.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4076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229600" cy="4389120"/>
          </a:xfrm>
        </p:spPr>
        <p:txBody>
          <a:bodyPr/>
          <a:lstStyle/>
          <a:p>
            <a:r>
              <a:rPr lang="ru-RU" dirty="0"/>
              <a:t>Защита помещений от солнечной радиации и перегрева достигается также за счет:</a:t>
            </a:r>
          </a:p>
          <a:p>
            <a:r>
              <a:rPr lang="ru-RU" dirty="0"/>
              <a:t>увеличения толщины сильно </a:t>
            </a:r>
            <a:r>
              <a:rPr lang="ru-RU" dirty="0" err="1"/>
              <a:t>инсолируемых</a:t>
            </a:r>
            <a:r>
              <a:rPr lang="ru-RU" dirty="0"/>
              <a:t> стен до 0,7 м и</a:t>
            </a:r>
          </a:p>
          <a:p>
            <a:r>
              <a:rPr lang="ru-RU" dirty="0"/>
              <a:t>более; увеличения высоты помещений - до 3,2 м;</a:t>
            </a:r>
          </a:p>
          <a:p>
            <a:r>
              <a:rPr lang="ru-RU" dirty="0"/>
              <a:t>окраски наружных стен в белый цвет для лучшего отражения солнечных лучей;</a:t>
            </a:r>
          </a:p>
          <a:p>
            <a:r>
              <a:rPr lang="ru-RU" dirty="0"/>
              <a:t>устройством над окнами козырьков, ставен, </a:t>
            </a:r>
            <a:r>
              <a:rPr lang="ru-RU" dirty="0" err="1"/>
              <a:t>жалюзей</a:t>
            </a:r>
            <a:r>
              <a:rPr lang="ru-RU" dirty="0"/>
              <a:t> и других солнцезащитных сооружений.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865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32040" y="332656"/>
            <a:ext cx="4104456" cy="6408712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ru-RU" sz="3200" b="1" dirty="0"/>
              <a:t>вентиляция:</a:t>
            </a:r>
            <a:r>
              <a:rPr lang="ru-RU" sz="3200" dirty="0"/>
              <a:t> </a:t>
            </a:r>
            <a:endParaRPr lang="ru-RU" sz="3200" dirty="0" smtClean="0"/>
          </a:p>
          <a:p>
            <a:pPr algn="r"/>
            <a:r>
              <a:rPr lang="ru-RU" sz="3200" dirty="0" smtClean="0"/>
              <a:t>Организация </a:t>
            </a:r>
            <a:r>
              <a:rPr lang="ru-RU" sz="3200" dirty="0"/>
              <a:t>естественного или искусственного обмена воздуха в помещениях для удаления избытков теплоты, влаги, вредных и других веществ с целью обеспечения допустимого микроклимата и качества воздуха в обслуживаемой или рабочей зонах.</a:t>
            </a:r>
            <a:endParaRPr lang="ru-RU" dirty="0"/>
          </a:p>
        </p:txBody>
      </p:sp>
      <p:pic>
        <p:nvPicPr>
          <p:cNvPr id="1026" name="Picture 2" descr="ÐÐµÐ½ÑÐ¸Ð»ÑÑÐ¸Ñ Ð² Ð¾ÑÐ¸ÑÐµ: ÐºÑÐ°ÑÐ½Ð¾ÑÑÑ, Ð½Ð¾ÑÐ¼Ñ, ÑÐµÐ½Ð°, Ð¿ÑÐ¾ÐµÐºÑÐ¸ÑÐ¾Ð²Ð°Ð½Ð¸Ðµ, Ð¼Ð¾Ð½ÑÐ°Ð¶ â  Â«ÐÐ²ÑÐ¾Ð¥Ð¾Ð»Ð¾Ð´Â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5580112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128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кондиционирование воздуха</a:t>
            </a:r>
            <a:r>
              <a:rPr lang="ru-RU" dirty="0"/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Автоматическое поддержание в закрытых помещениях всех или отдельных параметров воздуха (температуры, относительной влажности, чистоты, скорости движения и качества) с целью обеспечения оптимальных метеорологических условий, наиболее благоприятных для самочувствия людей, ведения технологического процесса, обеспечения сохранности ценностей.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4732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188640"/>
            <a:ext cx="8229600" cy="3528392"/>
          </a:xfrm>
        </p:spPr>
        <p:txBody>
          <a:bodyPr/>
          <a:lstStyle/>
          <a:p>
            <a:r>
              <a:rPr lang="ru-RU" dirty="0"/>
              <a:t> параметры микроклимата и предельно допустимая концентрация вредных веществ в воздухе в жилых помещениях, общественных зданиях (административно-бытовых), в зданиях с большим пребыванием людей (торгово-развлекательные комплексы, кинотеатры, спортивные сооружения) в соответствии с </a:t>
            </a:r>
            <a:r>
              <a:rPr lang="ru-RU" u="sng" dirty="0">
                <a:hlinkClick r:id="rId2"/>
              </a:rPr>
              <a:t>ГОСТ 30494</a:t>
            </a:r>
            <a:r>
              <a:rPr lang="ru-RU" dirty="0"/>
              <a:t>, </a:t>
            </a:r>
            <a:r>
              <a:rPr lang="ru-RU" u="sng" dirty="0">
                <a:hlinkClick r:id="rId3"/>
              </a:rPr>
              <a:t>СанПиН 2.1.2.2645</a:t>
            </a:r>
            <a:r>
              <a:rPr lang="ru-RU" dirty="0"/>
              <a:t>, </a:t>
            </a:r>
            <a:r>
              <a:rPr lang="ru-RU" u="sng" dirty="0">
                <a:hlinkClick r:id="rId4"/>
              </a:rPr>
              <a:t>СанПиН 2.1.3.2630</a:t>
            </a:r>
            <a:r>
              <a:rPr lang="ru-RU" dirty="0"/>
              <a:t>, </a:t>
            </a:r>
            <a:r>
              <a:rPr lang="ru-RU" u="sng" dirty="0">
                <a:hlinkClick r:id="rId5"/>
              </a:rPr>
              <a:t>СанПиН 2.4.1.3049</a:t>
            </a:r>
            <a:r>
              <a:rPr lang="ru-RU" dirty="0"/>
              <a:t>;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3717032"/>
            <a:ext cx="76328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- </a:t>
            </a:r>
            <a:r>
              <a:rPr lang="ru-RU" sz="2400" dirty="0"/>
              <a:t>параметры микроклимата, нормируемое качество воздуха и предельно допустимая концентрация вредных веществ в воздухе в рабочей зоне в зданиях любого назначения в соответствии с </a:t>
            </a:r>
            <a:r>
              <a:rPr lang="ru-RU" sz="2400" u="sng" dirty="0">
                <a:hlinkClick r:id="rId6"/>
              </a:rPr>
              <a:t>СП 60.13330</a:t>
            </a:r>
            <a:r>
              <a:rPr lang="ru-RU" sz="2400" dirty="0"/>
              <a:t>, </a:t>
            </a:r>
            <a:r>
              <a:rPr lang="ru-RU" sz="2400" u="sng" dirty="0">
                <a:hlinkClick r:id="rId7"/>
              </a:rPr>
              <a:t>СП 131.13330</a:t>
            </a:r>
            <a:r>
              <a:rPr lang="ru-RU" sz="2400" dirty="0"/>
              <a:t>, </a:t>
            </a:r>
            <a:r>
              <a:rPr lang="ru-RU" sz="2400" u="sng" dirty="0">
                <a:hlinkClick r:id="rId8"/>
              </a:rPr>
              <a:t>ГОСТ 12.1.005</a:t>
            </a:r>
            <a:r>
              <a:rPr lang="ru-RU" sz="2400" dirty="0"/>
              <a:t>, </a:t>
            </a:r>
            <a:r>
              <a:rPr lang="ru-RU" sz="2400" u="sng" dirty="0">
                <a:hlinkClick r:id="rId2"/>
              </a:rPr>
              <a:t>ГОСТ 30494</a:t>
            </a:r>
            <a:r>
              <a:rPr lang="ru-RU" sz="2400" dirty="0"/>
              <a:t>, </a:t>
            </a:r>
            <a:r>
              <a:rPr lang="ru-RU" sz="2400" u="sng" dirty="0">
                <a:hlinkClick r:id="rId9"/>
              </a:rPr>
              <a:t>СанПиН 2.2.4.548</a:t>
            </a:r>
            <a:r>
              <a:rPr lang="ru-RU" sz="2400" dirty="0"/>
              <a:t>; </a:t>
            </a:r>
            <a:r>
              <a:rPr lang="ru-RU" sz="2400" u="sng" dirty="0">
                <a:hlinkClick r:id="rId3"/>
              </a:rPr>
              <a:t>СанПиН 2.1.2.2645</a:t>
            </a:r>
            <a:r>
              <a:rPr lang="ru-RU" sz="2400" dirty="0"/>
              <a:t>;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1102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805664" cy="5616624"/>
          </a:xfrm>
        </p:spPr>
        <p:txBody>
          <a:bodyPr>
            <a:normAutofit/>
          </a:bodyPr>
          <a:lstStyle/>
          <a:p>
            <a:pPr fontAlgn="base"/>
            <a:r>
              <a:rPr lang="ru-RU" dirty="0"/>
              <a:t>- уровни шума и вибрации при работе оборудования СВК в соответствии с </a:t>
            </a:r>
            <a:r>
              <a:rPr lang="ru-RU" u="sng" dirty="0">
                <a:hlinkClick r:id="rId2"/>
              </a:rPr>
              <a:t>СП 51.13330</a:t>
            </a:r>
            <a:r>
              <a:rPr lang="ru-RU" dirty="0"/>
              <a:t>, </a:t>
            </a:r>
            <a:r>
              <a:rPr lang="ru-RU" u="sng" dirty="0">
                <a:hlinkClick r:id="rId3"/>
              </a:rPr>
              <a:t>ГОСТ 12.1.003</a:t>
            </a:r>
            <a:r>
              <a:rPr lang="ru-RU" dirty="0"/>
              <a:t>, </a:t>
            </a:r>
            <a:r>
              <a:rPr lang="ru-RU" u="sng" dirty="0">
                <a:hlinkClick r:id="rId4"/>
              </a:rPr>
              <a:t>ГОСТ 12.1.036</a:t>
            </a:r>
            <a:r>
              <a:rPr lang="ru-RU" dirty="0"/>
              <a:t>, </a:t>
            </a:r>
            <a:r>
              <a:rPr lang="ru-RU" u="sng" dirty="0">
                <a:hlinkClick r:id="rId5"/>
              </a:rPr>
              <a:t>СП 60.13330</a:t>
            </a:r>
            <a:r>
              <a:rPr lang="ru-RU" dirty="0"/>
              <a:t>, [</a:t>
            </a:r>
            <a:r>
              <a:rPr lang="ru-RU" u="sng" dirty="0">
                <a:hlinkClick r:id="rId6"/>
              </a:rPr>
              <a:t>10</a:t>
            </a:r>
            <a:r>
              <a:rPr lang="ru-RU" dirty="0"/>
              <a:t>], [</a:t>
            </a:r>
            <a:r>
              <a:rPr lang="ru-RU" u="sng" dirty="0">
                <a:hlinkClick r:id="rId7"/>
              </a:rPr>
              <a:t>11</a:t>
            </a:r>
            <a:r>
              <a:rPr lang="ru-RU" dirty="0"/>
              <a:t>], для систем аварийной вентиляции согласно </a:t>
            </a:r>
            <a:r>
              <a:rPr lang="ru-RU" u="sng" dirty="0">
                <a:hlinkClick r:id="rId3"/>
              </a:rPr>
              <a:t>ГОСТ 12.1.003</a:t>
            </a:r>
            <a:r>
              <a:rPr lang="ru-RU" dirty="0"/>
              <a:t> шум не более 110 </a:t>
            </a:r>
            <a:r>
              <a:rPr lang="ru-RU" dirty="0" err="1"/>
              <a:t>дБ</a:t>
            </a:r>
            <a:r>
              <a:rPr lang="ru-RU" i="1" dirty="0" err="1"/>
              <a:t>А</a:t>
            </a:r>
            <a:r>
              <a:rPr lang="ru-RU" dirty="0"/>
              <a:t>, импульсный шум - не более 125 </a:t>
            </a:r>
            <a:r>
              <a:rPr lang="ru-RU" dirty="0" err="1"/>
              <a:t>дБ</a:t>
            </a:r>
            <a:r>
              <a:rPr lang="ru-RU" i="1" dirty="0" err="1"/>
              <a:t>А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fontAlgn="base"/>
            <a:r>
              <a:rPr lang="ru-RU" dirty="0"/>
              <a:t>- обеспечение пожарной безопасности в соответствии с [</a:t>
            </a:r>
            <a:r>
              <a:rPr lang="ru-RU" u="sng" dirty="0">
                <a:hlinkClick r:id="rId8"/>
              </a:rPr>
              <a:t>2</a:t>
            </a:r>
            <a:r>
              <a:rPr lang="ru-RU" dirty="0"/>
              <a:t>], СП 5.13330*, </a:t>
            </a:r>
            <a:r>
              <a:rPr lang="ru-RU" u="sng" dirty="0">
                <a:hlinkClick r:id="rId9"/>
              </a:rPr>
              <a:t>СП 112.13330</a:t>
            </a:r>
            <a:r>
              <a:rPr lang="ru-RU" dirty="0"/>
              <a:t>;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4906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4582" y="548680"/>
            <a:ext cx="6984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b="1" dirty="0"/>
              <a:t> </a:t>
            </a:r>
            <a:r>
              <a:rPr lang="ru-RU" sz="2400" b="1" dirty="0"/>
              <a:t>Классификация и эксплуатационные требования к системам вентиляции и кондиционирования воздуха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988840"/>
            <a:ext cx="7920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- функциональному назначению;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fontAlgn="base"/>
            <a:r>
              <a:rPr lang="ru-RU" dirty="0"/>
              <a:t>- способу подачи и удаления воздуха в помещения зданий (сооружений);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fontAlgn="base"/>
            <a:r>
              <a:rPr lang="ru-RU" dirty="0"/>
              <a:t>- способу организации воздухообмена;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fontAlgn="base"/>
            <a:r>
              <a:rPr lang="ru-RU" dirty="0"/>
              <a:t>- конструктивным параметрам;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fontAlgn="base"/>
            <a:r>
              <a:rPr lang="ru-RU" dirty="0"/>
              <a:t>- назначению;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fontAlgn="base"/>
            <a:r>
              <a:rPr lang="ru-RU" dirty="0"/>
              <a:t>- принципу подачи воздуха и тепло- и </a:t>
            </a:r>
            <a:r>
              <a:rPr lang="ru-RU" dirty="0" err="1"/>
              <a:t>хладоносителей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8158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836712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Для обеспечения комфортных условий необходимо поддерживать тепловой баланс между выделениями теплоты организмом человека и отдачей тепла окружающей среде. Обеспечить тепловой баланс можно, регулируя значения параметров </a:t>
            </a:r>
            <a:r>
              <a:rPr lang="ru-RU" dirty="0" smtClean="0"/>
              <a:t>микроклимата </a:t>
            </a:r>
            <a:r>
              <a:rPr lang="ru-RU" dirty="0"/>
              <a:t>в помещении</a:t>
            </a:r>
            <a:r>
              <a:rPr lang="ru-RU" dirty="0" smtClean="0"/>
              <a:t>.</a:t>
            </a:r>
            <a:r>
              <a:rPr lang="ru-RU" dirty="0"/>
              <a:t> Благоприятные условия микроклимата обеспечиваются системами отопления и вентиляции, устройствами кондиционирования воздуха, правильной ориентацией окон по сторонам света и другими средствами.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4456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692696"/>
            <a:ext cx="84249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Для отопления жилищ, школ, дошкольных учреждений, больниц и большинства общественных зданий наиболее используемым является центральное водяное отопление. Схема такого отопления включает: генератор тепла (котел, бойлер), разводящие трубы и стояки, обогревательные приборы (радиаторы). Во избежание ожогов и возгорания пыли температура поверхности радиаторов (батарей) водяного отопления не должна превышать 80 °С</a:t>
            </a:r>
            <a:endParaRPr lang="ru-RU" dirty="0"/>
          </a:p>
        </p:txBody>
      </p:sp>
      <p:pic>
        <p:nvPicPr>
          <p:cNvPr id="2050" name="Picture 2" descr="Ð¡ÑÐµÐ¼Ñ Ð¾ÑÐ¾Ð¿Ð»ÐµÐ½Ð¸Ñ Ð´Ð¾Ð¼Ð° - Ð¾Ð´Ð½Ð¾ÑÑÑÐ±Ð½Ð°Ñ Ð¸ Ð´Ð²ÑÑÑÑÑÐ±Ð½Ð°Ñ ÑÑÐµÐ¼Ð° ÑÐ¸ÑÑÐµÐ¼Ñ Ð¾ÑÐ¾Ð¿Ð»ÐµÐ½Ð¸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420888"/>
            <a:ext cx="5523312" cy="410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233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90465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тепло </a:t>
            </a:r>
            <a:r>
              <a:rPr lang="ru-RU" dirty="0"/>
              <a:t>от радиаторов отдается в помещение путем контакта их поверхности с воздухом. Поэтому подобное отопление называется конвекционным. Паровое отопление из-за высокой температуры поверхности радиаторов не пригодно для обогрева жилых и общественных зданий</a:t>
            </a:r>
            <a:r>
              <a:rPr lang="ru-RU" dirty="0" smtClean="0"/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закрытых помещениях различного типа во время пребывания там людей меняются химический состав и физические свойства воздуха: нарастает количество углекислого газа, водяных паров тяжелых ионов, уменьшается содержание кислорода, легких ионов, повышаются температура, запыленность и бактериальная загрязненность, появляются органические примеси. Для улучшения микроклимата и сохранения чистоты воздуха важнейшим средством является вентиляция и естественное проветривание (аэрация) помещений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30762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</TotalTime>
  <Words>556</Words>
  <Application>Microsoft Office PowerPoint</Application>
  <PresentationFormat>Экран (4:3)</PresentationFormat>
  <Paragraphs>27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Работа систем вентиляции и кондиционирование воздуха для обеспечения комфортных условий в помещениях МКД. Работа систем отопления для обеспечения комфортных условий в помещениях МКД.</vt:lpstr>
      <vt:lpstr>Презентация PowerPoint</vt:lpstr>
      <vt:lpstr>кондиционирование воздуха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Микроклимат жилого помещения. Типы микроклимата. Стандарты микроклимата</dc:title>
  <dc:creator>Дима Князев</dc:creator>
  <cp:lastModifiedBy>Дмитрий</cp:lastModifiedBy>
  <cp:revision>6</cp:revision>
  <dcterms:created xsi:type="dcterms:W3CDTF">2023-01-03T11:12:21Z</dcterms:created>
  <dcterms:modified xsi:type="dcterms:W3CDTF">2023-01-04T09:47:20Z</dcterms:modified>
</cp:coreProperties>
</file>