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282" r:id="rId3"/>
    <p:sldId id="382" r:id="rId4"/>
    <p:sldId id="384" r:id="rId5"/>
    <p:sldId id="385" r:id="rId6"/>
    <p:sldId id="383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9" r:id="rId29"/>
    <p:sldId id="410" r:id="rId30"/>
    <p:sldId id="407" r:id="rId31"/>
    <p:sldId id="408" r:id="rId32"/>
    <p:sldId id="411" r:id="rId33"/>
    <p:sldId id="412" r:id="rId34"/>
    <p:sldId id="413" r:id="rId35"/>
    <p:sldId id="283" r:id="rId36"/>
    <p:sldId id="348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80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5EC"/>
    <a:srgbClr val="FFFFFF"/>
    <a:srgbClr val="4DC1ED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/>
    <p:restoredTop sz="94316"/>
  </p:normalViewPr>
  <p:slideViewPr>
    <p:cSldViewPr snapToGrid="0" snapToObjects="1">
      <p:cViewPr varScale="1">
        <p:scale>
          <a:sx n="69" d="100"/>
          <a:sy n="69" d="100"/>
        </p:scale>
        <p:origin x="22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6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644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Информатика. В 2 ч. Ч. 1. Базовый уровень. Учебное пособие для СПО 1">
            <a:extLst>
              <a:ext uri="{FF2B5EF4-FFF2-40B4-BE49-F238E27FC236}">
                <a16:creationId xmlns:a16="http://schemas.microsoft.com/office/drawing/2014/main" id="{0839321B-1439-94F2-D16F-D0F6E966FD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75" b="52420" l="6667" r="72250">
                        <a14:foregroundMark x1="7667" y1="39767" x2="7500" y2="36385"/>
                        <a14:foregroundMark x1="11750" y1="48455" x2="22250" y2="48571"/>
                        <a14:foregroundMark x1="22250" y1="48571" x2="29417" y2="45598"/>
                        <a14:foregroundMark x1="28250" y1="51837" x2="40417" y2="51895"/>
                        <a14:foregroundMark x1="40417" y1="51895" x2="47750" y2="46589"/>
                        <a14:foregroundMark x1="47750" y1="46589" x2="48083" y2="44257"/>
                        <a14:foregroundMark x1="49500" y1="50146" x2="49500" y2="50146"/>
                        <a14:foregroundMark x1="49500" y1="50146" x2="52500" y2="50496"/>
                        <a14:foregroundMark x1="8333" y1="38017" x2="8083" y2="45656"/>
                        <a14:foregroundMark x1="8083" y1="45656" x2="13000" y2="41983"/>
                        <a14:foregroundMark x1="8667" y1="48746" x2="8167" y2="51720"/>
                        <a14:foregroundMark x1="9083" y1="39242" x2="10333" y2="42099"/>
                        <a14:foregroundMark x1="9000" y1="30612" x2="20333" y2="27347"/>
                        <a14:foregroundMark x1="20333" y1="27347" x2="25750" y2="27638"/>
                        <a14:foregroundMark x1="13833" y1="25131" x2="8333" y2="33003"/>
                        <a14:foregroundMark x1="8333" y1="33003" x2="9750" y2="37901"/>
                        <a14:foregroundMark x1="12583" y1="25015" x2="7750" y2="31370"/>
                        <a14:foregroundMark x1="7750" y1="31370" x2="8083" y2="33120"/>
                        <a14:foregroundMark x1="6667" y1="52362" x2="15083" y2="52536"/>
                        <a14:foregroundMark x1="43667" y1="52536" x2="43667" y2="52536"/>
                        <a14:foregroundMark x1="64833" y1="24956" x2="70333" y2="23907"/>
                        <a14:foregroundMark x1="62167" y1="29213" x2="59917" y2="28630"/>
                        <a14:foregroundMark x1="61083" y1="28105" x2="69583" y2="24257"/>
                        <a14:foregroundMark x1="69583" y1="24257" x2="69750" y2="24082"/>
                        <a14:foregroundMark x1="58667" y1="27347" x2="66750" y2="23090"/>
                        <a14:foregroundMark x1="66750" y1="23090" x2="63500" y2="27172"/>
                        <a14:foregroundMark x1="64167" y1="23324" x2="64167" y2="23324"/>
                        <a14:foregroundMark x1="62083" y1="23615" x2="62083" y2="23615"/>
                        <a14:foregroundMark x1="59417" y1="24140" x2="59417" y2="24140"/>
                        <a14:foregroundMark x1="59500" y1="24723" x2="59250" y2="26297"/>
                        <a14:foregroundMark x1="7000" y1="25773" x2="7000" y2="30262"/>
                        <a14:foregroundMark x1="30667" y1="22624" x2="31750" y2="21108"/>
                        <a14:foregroundMark x1="6750" y1="31953" x2="7000" y2="34344"/>
                        <a14:foregroundMark x1="68083" y1="22507" x2="68083" y2="22507"/>
                        <a14:foregroundMark x1="68333" y1="22391" x2="69250" y2="23324"/>
                        <a14:foregroundMark x1="60833" y1="28571" x2="72333" y2="23265"/>
                        <a14:foregroundMark x1="65250" y1="26647" x2="71083" y2="24198"/>
                        <a14:foregroundMark x1="71417" y1="24198" x2="71417" y2="24198"/>
                        <a14:foregroundMark x1="71667" y1="24140" x2="71667" y2="24140"/>
                        <a14:foregroundMark x1="71917" y1="24023" x2="71917" y2="24023"/>
                        <a14:foregroundMark x1="72250" y1="24023" x2="72250" y2="24023"/>
                        <a14:foregroundMark x1="31500" y1="20175" x2="36917" y2="20408"/>
                        <a14:foregroundMark x1="26667" y1="21633" x2="29000" y2="21691"/>
                        <a14:foregroundMark x1="28333" y1="20991" x2="29500" y2="21050"/>
                        <a14:foregroundMark x1="25833" y1="22682" x2="25833" y2="24431"/>
                        <a14:foregroundMark x1="53417" y1="24898" x2="59500" y2="25190"/>
                        <a14:foregroundMark x1="50917" y1="24431" x2="52583" y2="24490"/>
                        <a14:foregroundMark x1="48750" y1="24723" x2="51000" y2="24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27165" b="46408"/>
          <a:stretch/>
        </p:blipFill>
        <p:spPr bwMode="auto">
          <a:xfrm>
            <a:off x="941950" y="607346"/>
            <a:ext cx="3495370" cy="24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DCE2D-D47F-89D1-EFA4-06B544377696}"/>
              </a:ext>
            </a:extLst>
          </p:cNvPr>
          <p:cNvSpPr txBox="1"/>
          <p:nvPr userDrawn="1"/>
        </p:nvSpPr>
        <p:spPr>
          <a:xfrm>
            <a:off x="1850884" y="4182080"/>
            <a:ext cx="103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>
            <a:noAutofit/>
          </a:bodyPr>
          <a:lstStyle/>
          <a:p>
            <a:r>
              <a:rPr lang="ru-RU" altLang="ru-RU" sz="4400" dirty="0"/>
              <a:t>ОБЪЕКТЫ КОМПЬЮТЕРНОЙ ГРАФИКИ</a:t>
            </a:r>
            <a:endParaRPr lang="ru-RU" sz="44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430" y="3699632"/>
            <a:ext cx="7061860" cy="1655762"/>
          </a:xfrm>
        </p:spPr>
        <p:txBody>
          <a:bodyPr/>
          <a:lstStyle/>
          <a:p>
            <a:r>
              <a:rPr lang="ru-RU" altLang="ru-RU" dirty="0"/>
              <a:t>СОВРЕМЕННЫЕ ТЕХНОЛОГИИ СОЗДАНИЯ И ОБРАБОТКИ ИНФОРМАЦИОННЫХ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75345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0E03EB-3941-21BB-49EF-C5630E7F9C85}"/>
              </a:ext>
            </a:extLst>
          </p:cNvPr>
          <p:cNvSpPr/>
          <p:nvPr/>
        </p:nvSpPr>
        <p:spPr>
          <a:xfrm>
            <a:off x="671945" y="1737892"/>
            <a:ext cx="10858992" cy="4417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3602B5-4DE0-6314-104D-2F607E8A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КРИВЫЕ БЕЗЬЕ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690092B-48D4-6E07-8427-0B90BBB1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/>
              <a:t>Кривые Безье </a:t>
            </a:r>
            <a:r>
              <a:rPr lang="ru-RU" sz="2400" dirty="0"/>
              <a:t>были разработаны в 60-х годах XX века независимо друг от друга Пьером Безье из автомобилестроительной компании «Рено» и Полем де </a:t>
            </a:r>
            <a:r>
              <a:rPr lang="ru-RU" sz="2400" dirty="0" err="1"/>
              <a:t>Кастельжо</a:t>
            </a:r>
            <a:r>
              <a:rPr lang="ru-RU" sz="2400" dirty="0"/>
              <a:t> из компании «Ситроен», где применялись для проектирования кузовов автомобилей. Математический аппарат кривых Безье основан на многочленах Бернштейна, описанных Сергеем Натановичем Бернштейном в 1912 году.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3C3010-6B52-C274-8DE2-89AB846E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12" y="4007977"/>
            <a:ext cx="8123575" cy="21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E9D82-1AC2-C6FC-047B-E9808CE9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КРИВЫЕ БЕЗЬЕ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E945-E8CC-3983-A54B-25F9B801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330209"/>
            <a:ext cx="10858994" cy="4547423"/>
          </a:xfrm>
        </p:spPr>
        <p:txBody>
          <a:bodyPr>
            <a:noAutofit/>
          </a:bodyPr>
          <a:lstStyle/>
          <a:p>
            <a:r>
              <a:rPr lang="ru-RU" sz="2400" dirty="0"/>
              <a:t>В компьютерной графике в основном применяются кривые Безье второго и третьего порядка .</a:t>
            </a:r>
          </a:p>
          <a:p>
            <a:r>
              <a:rPr lang="ru-RU" sz="2400" dirty="0"/>
              <a:t>Кривая Безье второго порядка описывается уравнением:</a:t>
            </a:r>
          </a:p>
          <a:p>
            <a:r>
              <a:rPr lang="en-US" sz="2400" i="1" dirty="0"/>
              <a:t>B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= (1 – </a:t>
            </a:r>
            <a:r>
              <a:rPr lang="en-US" sz="2400" i="1" dirty="0"/>
              <a:t>t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i="1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 + 2</a:t>
            </a:r>
            <a:r>
              <a:rPr lang="en-US" sz="2400" i="1" dirty="0"/>
              <a:t>t</a:t>
            </a:r>
            <a:r>
              <a:rPr lang="en-US" sz="2400" dirty="0"/>
              <a:t>(1 – </a:t>
            </a:r>
            <a:r>
              <a:rPr lang="en-US" sz="2400" i="1" dirty="0"/>
              <a:t>t</a:t>
            </a:r>
            <a:r>
              <a:rPr lang="en-US" sz="2400" dirty="0"/>
              <a:t>)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t</a:t>
            </a:r>
            <a:r>
              <a:rPr lang="en-US" sz="2400" baseline="30000" dirty="0"/>
              <a:t>2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ru-RU" sz="2400" dirty="0"/>
              <a:t> </a:t>
            </a:r>
            <a:r>
              <a:rPr lang="en-US" sz="2400" i="1" dirty="0"/>
              <a:t>t </a:t>
            </a:r>
            <a:r>
              <a:rPr lang="en-US" sz="2400" dirty="0"/>
              <a:t>∈ [0, 1].</a:t>
            </a:r>
          </a:p>
          <a:p>
            <a:endParaRPr lang="ru-RU" sz="2400" dirty="0"/>
          </a:p>
          <a:p>
            <a:r>
              <a:rPr lang="ru-RU" sz="2400" dirty="0"/>
              <a:t>Здесь: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en-US" sz="2400" i="1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ru-RU" sz="2400" dirty="0"/>
              <a:t>–</a:t>
            </a:r>
            <a:r>
              <a:rPr lang="en-US" sz="2400" dirty="0"/>
              <a:t> </a:t>
            </a:r>
            <a:r>
              <a:rPr lang="ru-RU" sz="2400" dirty="0"/>
              <a:t>начало кривой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ru-RU" sz="2400" dirty="0"/>
              <a:t>–</a:t>
            </a:r>
            <a:r>
              <a:rPr lang="en-US" sz="2400" dirty="0"/>
              <a:t> </a:t>
            </a:r>
            <a:r>
              <a:rPr lang="ru-RU" sz="2400" dirty="0"/>
              <a:t>опорная точка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en-US" sz="2400" i="1" dirty="0"/>
              <a:t>P</a:t>
            </a:r>
            <a:r>
              <a:rPr lang="en-US" sz="2400" baseline="-25000" dirty="0"/>
              <a:t>2 </a:t>
            </a:r>
            <a:r>
              <a:rPr lang="ru-RU" sz="2400" dirty="0"/>
              <a:t>–</a:t>
            </a:r>
            <a:r>
              <a:rPr lang="en-US" sz="2400" dirty="0"/>
              <a:t> </a:t>
            </a:r>
            <a:r>
              <a:rPr lang="ru-RU" sz="2400" dirty="0"/>
              <a:t>конец кривой</a:t>
            </a:r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/>
              <a:t>прямая </a:t>
            </a:r>
            <a:r>
              <a:rPr lang="ru-RU" sz="2400" i="1" dirty="0"/>
              <a:t>P</a:t>
            </a:r>
            <a:r>
              <a:rPr lang="ru-RU" sz="2400" baseline="-25000" dirty="0"/>
              <a:t>0</a:t>
            </a:r>
            <a:r>
              <a:rPr lang="ru-RU" sz="2400" i="1" dirty="0"/>
              <a:t>P</a:t>
            </a:r>
            <a:r>
              <a:rPr lang="ru-RU" sz="2400" baseline="-25000" dirty="0"/>
              <a:t>1</a:t>
            </a:r>
            <a:r>
              <a:rPr lang="ru-RU" sz="2400" dirty="0"/>
              <a:t> – касательная к кривой в точке </a:t>
            </a:r>
            <a:r>
              <a:rPr lang="en-US" sz="2400" i="1" dirty="0"/>
              <a:t>P</a:t>
            </a:r>
            <a:r>
              <a:rPr lang="en-US" sz="2400" baseline="-25000" dirty="0"/>
              <a:t>0</a:t>
            </a:r>
            <a:endParaRPr lang="en-US" sz="2400" dirty="0"/>
          </a:p>
          <a:p>
            <a:pPr marL="457200" indent="-4572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/>
              <a:t>прямая </a:t>
            </a:r>
            <a:r>
              <a:rPr lang="ru-RU" sz="2400" i="1" dirty="0"/>
              <a:t>P</a:t>
            </a:r>
            <a:r>
              <a:rPr lang="ru-RU" sz="2400" baseline="-25000" dirty="0"/>
              <a:t>1</a:t>
            </a:r>
            <a:r>
              <a:rPr lang="ru-RU" sz="2400" i="1" dirty="0"/>
              <a:t>P</a:t>
            </a:r>
            <a:r>
              <a:rPr lang="ru-RU" sz="2400" baseline="-25000" dirty="0"/>
              <a:t>2</a:t>
            </a:r>
            <a:r>
              <a:rPr lang="ru-RU" sz="2400" dirty="0"/>
              <a:t> – касательная к кривой в точке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endParaRPr lang="ru-RU" sz="2400" dirty="0"/>
          </a:p>
        </p:txBody>
      </p:sp>
      <p:pic>
        <p:nvPicPr>
          <p:cNvPr id="4" name="Рисунок 3" descr="101.png">
            <a:extLst>
              <a:ext uri="{FF2B5EF4-FFF2-40B4-BE49-F238E27FC236}">
                <a16:creationId xmlns:a16="http://schemas.microsoft.com/office/drawing/2014/main" id="{2A82E162-AE8B-9FD6-754B-3AB4C8E715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4266" y="2656332"/>
            <a:ext cx="2379826" cy="3234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AF3413-24BA-85AB-1DCA-04BA7B66489A}"/>
              </a:ext>
            </a:extLst>
          </p:cNvPr>
          <p:cNvSpPr txBox="1"/>
          <p:nvPr/>
        </p:nvSpPr>
        <p:spPr>
          <a:xfrm>
            <a:off x="9244026" y="2370581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1258D-9650-8B95-5953-1047A25B5C6C}"/>
              </a:ext>
            </a:extLst>
          </p:cNvPr>
          <p:cNvSpPr txBox="1"/>
          <p:nvPr/>
        </p:nvSpPr>
        <p:spPr>
          <a:xfrm>
            <a:off x="11172852" y="3299275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53512-E828-AB67-164F-F5FCAFD242E9}"/>
              </a:ext>
            </a:extLst>
          </p:cNvPr>
          <p:cNvSpPr txBox="1"/>
          <p:nvPr/>
        </p:nvSpPr>
        <p:spPr>
          <a:xfrm>
            <a:off x="9529778" y="5585291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56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383909-B6EB-0664-F3DD-1AE29A49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ФРАКТАЛЬНАЯ ГРАФИКА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340966-8783-6425-813C-1C9FB9A7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6"/>
            <a:ext cx="10858994" cy="142847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Термин </a:t>
            </a:r>
            <a:r>
              <a:rPr lang="ru-RU" sz="2400" b="1" dirty="0"/>
              <a:t>фрактал</a:t>
            </a:r>
            <a:r>
              <a:rPr lang="ru-RU" sz="2400" dirty="0"/>
              <a:t> (от лат. </a:t>
            </a:r>
            <a:r>
              <a:rPr lang="ru-RU" sz="2400" i="1" dirty="0" err="1"/>
              <a:t>fractus</a:t>
            </a:r>
            <a:r>
              <a:rPr lang="ru-RU" sz="2400" i="1" dirty="0"/>
              <a:t> </a:t>
            </a:r>
            <a:r>
              <a:rPr lang="ru-RU" sz="2400" dirty="0"/>
              <a:t>— дроблёный) употребляется для обозначения объектов, обладающих свойством самоподобия, когда целое (в точности или приближённо) имеет ту же форму, что одна или более его частей.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B4009-038E-6E95-2EEA-5EDB04165521}"/>
              </a:ext>
            </a:extLst>
          </p:cNvPr>
          <p:cNvSpPr txBox="1"/>
          <p:nvPr/>
        </p:nvSpPr>
        <p:spPr>
          <a:xfrm>
            <a:off x="671944" y="5037615"/>
            <a:ext cx="10858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основе фрактальной графики лежит очень простая идея: бесконечное по красоте и разнообразию множество фигур можно получить из относительно простых конструкций при помощи всего двух операций – копирования и масштабирования. </a:t>
            </a:r>
          </a:p>
        </p:txBody>
      </p:sp>
      <p:pic>
        <p:nvPicPr>
          <p:cNvPr id="10" name="Picture 2" descr="C:\Documents and Settings\Администратор.HOME-FDD52612A3\Рабочий стол\Ирина_Раб стол\10-24\601.jpg">
            <a:extLst>
              <a:ext uri="{FF2B5EF4-FFF2-40B4-BE49-F238E27FC236}">
                <a16:creationId xmlns:a16="http://schemas.microsoft.com/office/drawing/2014/main" id="{9A712799-210E-096A-4FF7-801116C7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438" y="3030564"/>
            <a:ext cx="2564642" cy="19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C:\Documents and Settings\Администратор.HOME-FDD52612A3\Рабочий стол\Ирина_Раб стол\10-24\602.jpg">
            <a:extLst>
              <a:ext uri="{FF2B5EF4-FFF2-40B4-BE49-F238E27FC236}">
                <a16:creationId xmlns:a16="http://schemas.microsoft.com/office/drawing/2014/main" id="{FD45EE4B-057E-F260-9B0F-FA593E6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856" y="3030564"/>
            <a:ext cx="2564642" cy="19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C:\Documents and Settings\Администратор.HOME-FDD52612A3\Рабочий стол\Ирина_Раб стол\10-24\603.jpg">
            <a:extLst>
              <a:ext uri="{FF2B5EF4-FFF2-40B4-BE49-F238E27FC236}">
                <a16:creationId xmlns:a16="http://schemas.microsoft.com/office/drawing/2014/main" id="{AD08C0A5-5191-150C-9F4C-5A49FC27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129" y="3030564"/>
            <a:ext cx="2564642" cy="19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00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07320-85D3-66D6-9252-88DBB6CD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ТРЕХМЕРНАЯ 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FB3FD-5740-78E1-DF32-4E1EABE0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44232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последнее время всё большую популярность приобретает </a:t>
            </a:r>
            <a:r>
              <a:rPr lang="ru-RU" sz="2400" b="1" dirty="0"/>
              <a:t>трёхмерная</a:t>
            </a:r>
            <a:r>
              <a:rPr lang="ru-RU" sz="2400" dirty="0"/>
              <a:t> или </a:t>
            </a:r>
            <a:r>
              <a:rPr lang="ru-RU" sz="2400" b="1" dirty="0"/>
              <a:t>3D-графика </a:t>
            </a:r>
            <a:r>
              <a:rPr lang="ru-RU" sz="2400" dirty="0"/>
              <a:t>(от англ. </a:t>
            </a:r>
            <a:r>
              <a:rPr lang="ru-RU" sz="2400" i="1" dirty="0" err="1"/>
              <a:t>three</a:t>
            </a:r>
            <a:r>
              <a:rPr lang="ru-RU" sz="2400" i="1" dirty="0"/>
              <a:t> </a:t>
            </a:r>
            <a:r>
              <a:rPr lang="ru-RU" sz="2400" i="1" dirty="0" err="1"/>
              <a:t>dimensions</a:t>
            </a:r>
            <a:r>
              <a:rPr lang="ru-RU" sz="2400" i="1" dirty="0"/>
              <a:t> –</a:t>
            </a:r>
            <a:r>
              <a:rPr lang="ru-RU" sz="2400" dirty="0"/>
              <a:t> три измерения). В ней применяются технологии создания в виртуальном пространстве объёмных моделей, которые максимально приближены к реальным объектам.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B70A6-8F75-A28F-E2CD-8A412E65D3D4}"/>
              </a:ext>
            </a:extLst>
          </p:cNvPr>
          <p:cNvSpPr txBox="1"/>
          <p:nvPr/>
        </p:nvSpPr>
        <p:spPr>
          <a:xfrm>
            <a:off x="610187" y="3636276"/>
            <a:ext cx="43208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Трёхмерная графика широко используется в инженерном проектировании, компьютерном моделировании физических объектов и процессов, в мультипликации, кинематографии и компьютерных играх.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7A7DFB-AE62-7883-B330-2111ADFD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48" y="2973441"/>
            <a:ext cx="2052790" cy="36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Администратор.HOME-FDD52612A3\Рабочий стол\Ирина_Раб стол\10-24\248011.jpg">
            <a:extLst>
              <a:ext uri="{FF2B5EF4-FFF2-40B4-BE49-F238E27FC236}">
                <a16:creationId xmlns:a16="http://schemas.microsoft.com/office/drawing/2014/main" id="{23930201-4E80-40DF-781B-EB0C1B0B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4167" y="2993335"/>
            <a:ext cx="4320886" cy="128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Documents and Settings\Администратор.HOME-FDD52612A3\Рабочий стол\Ирина_Раб стол\10-24\1233680225_j-borges-mo-a-ds48x66cm-xilo.jpg">
            <a:extLst>
              <a:ext uri="{FF2B5EF4-FFF2-40B4-BE49-F238E27FC236}">
                <a16:creationId xmlns:a16="http://schemas.microsoft.com/office/drawing/2014/main" id="{56C8B1C7-630F-668F-AAAE-B8ABEBDB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476" b="20770"/>
          <a:stretch>
            <a:fillRect/>
          </a:stretch>
        </p:blipFill>
        <p:spPr bwMode="auto">
          <a:xfrm>
            <a:off x="5721715" y="4385047"/>
            <a:ext cx="3643338" cy="22145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85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08D18B-4E2D-5797-93BD-72DBC40E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ПОСТРОЕНИЯ </a:t>
            </a:r>
            <a:r>
              <a:rPr lang="en-US" dirty="0"/>
              <a:t>3D</a:t>
            </a:r>
            <a:r>
              <a:rPr lang="ru-RU" dirty="0"/>
              <a:t>-ИЗОБРАЖЕНИЙ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2A8539-4F80-9652-0AB4-3F92CA504A00}"/>
              </a:ext>
            </a:extLst>
          </p:cNvPr>
          <p:cNvSpPr/>
          <p:nvPr/>
        </p:nvSpPr>
        <p:spPr>
          <a:xfrm>
            <a:off x="757966" y="1772954"/>
            <a:ext cx="2484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3D</a:t>
            </a:r>
            <a:r>
              <a:rPr lang="ru-RU" dirty="0">
                <a:solidFill>
                  <a:schemeClr val="tx2"/>
                </a:solidFill>
              </a:rPr>
              <a:t>-моделирование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A584F-75D4-E9B9-3A71-CC1BD356DA51}"/>
              </a:ext>
            </a:extLst>
          </p:cNvPr>
          <p:cNvSpPr/>
          <p:nvPr/>
        </p:nvSpPr>
        <p:spPr>
          <a:xfrm>
            <a:off x="3598148" y="1772955"/>
            <a:ext cx="2484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2"/>
                </a:solidFill>
              </a:rPr>
              <a:t>текстурирование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CE3302-69B1-5E84-02FF-E3C270A49201}"/>
              </a:ext>
            </a:extLst>
          </p:cNvPr>
          <p:cNvSpPr/>
          <p:nvPr/>
        </p:nvSpPr>
        <p:spPr>
          <a:xfrm>
            <a:off x="6438330" y="1783772"/>
            <a:ext cx="2484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установка и настройка «источников цвета»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E7EE79-53A5-FDF8-684D-C981EFC9F90E}"/>
              </a:ext>
            </a:extLst>
          </p:cNvPr>
          <p:cNvSpPr/>
          <p:nvPr/>
        </p:nvSpPr>
        <p:spPr>
          <a:xfrm>
            <a:off x="9278512" y="1783772"/>
            <a:ext cx="2484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рендеринг</a:t>
            </a: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A7E81F64-EA86-6870-7AD6-257023FAACEE}"/>
              </a:ext>
            </a:extLst>
          </p:cNvPr>
          <p:cNvSpPr/>
          <p:nvPr/>
        </p:nvSpPr>
        <p:spPr>
          <a:xfrm>
            <a:off x="3300721" y="2089577"/>
            <a:ext cx="238672" cy="361890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02C59E87-0636-FE2A-4826-3A4BD90DD28A}"/>
              </a:ext>
            </a:extLst>
          </p:cNvPr>
          <p:cNvSpPr/>
          <p:nvPr/>
        </p:nvSpPr>
        <p:spPr>
          <a:xfrm>
            <a:off x="6140903" y="2089577"/>
            <a:ext cx="238672" cy="361890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6EFC5C92-3B29-DD92-7C22-1E2CA4AF9459}"/>
              </a:ext>
            </a:extLst>
          </p:cNvPr>
          <p:cNvSpPr/>
          <p:nvPr/>
        </p:nvSpPr>
        <p:spPr>
          <a:xfrm>
            <a:off x="8981085" y="2089577"/>
            <a:ext cx="238672" cy="361890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3CD4D-A647-05F8-90A6-B6A2187563ED}"/>
              </a:ext>
            </a:extLst>
          </p:cNvPr>
          <p:cNvSpPr txBox="1"/>
          <p:nvPr/>
        </p:nvSpPr>
        <p:spPr>
          <a:xfrm>
            <a:off x="652651" y="3036002"/>
            <a:ext cx="1085899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полигональное моделирование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создание сетки из множества полигонов (четырёхугольников и треугольников), </a:t>
            </a:r>
            <a:r>
              <a:rPr lang="ru-RU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стыкующихся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рёбрами и вершинами; каждый такой полигон может быть растянут, сжат, выдавлен; таким образом достигается объём и необходимая форма объекта;</a:t>
            </a:r>
          </a:p>
          <a:p>
            <a:pPr marL="285750" indent="-28575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сплайновое моделирование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модель образуется не из полигонов, а из кривых (сплайнов), формирующих каркас; используется для создания плавных форм.</a:t>
            </a:r>
            <a:endParaRPr lang="ru-RU" sz="2400" dirty="0">
              <a:solidFill>
                <a:schemeClr val="tx2"/>
              </a:solidFill>
              <a:latin typeface="SchoolBookSanPin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226D5-ACBA-8D52-3C34-DACEB924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АНИМАЦИЯ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6BF4388-D931-1137-91A3-96245B32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245455"/>
            <a:ext cx="10858994" cy="2621695"/>
          </a:xfrm>
        </p:spPr>
        <p:txBody>
          <a:bodyPr/>
          <a:lstStyle/>
          <a:p>
            <a:pPr algn="just"/>
            <a:r>
              <a:rPr lang="ru-RU" sz="2400" b="1" dirty="0"/>
              <a:t>Анимация</a:t>
            </a:r>
            <a:r>
              <a:rPr lang="ru-RU" sz="2400" dirty="0"/>
              <a:t> (от англ. </a:t>
            </a:r>
            <a:r>
              <a:rPr lang="ru-RU" sz="2400" i="1" dirty="0" err="1"/>
              <a:t>animation</a:t>
            </a:r>
            <a:r>
              <a:rPr lang="ru-RU" sz="2400" i="1" dirty="0"/>
              <a:t> </a:t>
            </a:r>
            <a:r>
              <a:rPr lang="ru-RU" sz="2400" dirty="0"/>
              <a:t>– одушевление) – это «оживление» изображения. При анимации несколько рисунков (кадров) сменяют друг друга через заданные промежутки времени.</a:t>
            </a:r>
          </a:p>
          <a:p>
            <a:pPr algn="just"/>
            <a:r>
              <a:rPr lang="ru-RU" sz="2400" b="1" dirty="0"/>
              <a:t>Компьютерная анимация </a:t>
            </a:r>
            <a:r>
              <a:rPr lang="ru-RU" sz="2400" dirty="0"/>
              <a:t>– последовательный показ заранее подготовленных графических файлов, а также компьютерная имитация движения с помощью  изменения формы объектов или показа последовательных изображений с фазами движения.</a:t>
            </a:r>
          </a:p>
          <a:p>
            <a:endParaRPr lang="ru-RU" dirty="0"/>
          </a:p>
        </p:txBody>
      </p:sp>
      <p:pic>
        <p:nvPicPr>
          <p:cNvPr id="8" name="Picture 4" descr="C:\Documents and Settings\Администратор.HOME-FDD52612A3\Рабочий стол\Ирина_Раб стол\10-24\gifka_orhideya.gif">
            <a:extLst>
              <a:ext uri="{FF2B5EF4-FFF2-40B4-BE49-F238E27FC236}">
                <a16:creationId xmlns:a16="http://schemas.microsoft.com/office/drawing/2014/main" id="{38AEFD13-3CFA-1934-2CAA-76BE2D784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6" y="4393671"/>
            <a:ext cx="3651244" cy="205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Documents and Settings\Администратор.HOME-FDD52612A3\Рабочий стол\Ирина_Раб стол\10-24\142251408fc0a2446612ef96e7cffbe7_914dbeb48b3983bcf1fae21f2a1275d5.jpg">
            <a:extLst>
              <a:ext uri="{FF2B5EF4-FFF2-40B4-BE49-F238E27FC236}">
                <a16:creationId xmlns:a16="http://schemas.microsoft.com/office/drawing/2014/main" id="{158A2833-5F3A-5196-F592-2ADBAEEAE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4" y="4393671"/>
            <a:ext cx="3648002" cy="205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58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0C05029-ED7D-6119-5BEC-C1F77132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КОМПЬЮТЕРНОЙ АНИМАЦИИ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3E9A96-2A20-9137-E0ED-53CE34D1DA55}"/>
              </a:ext>
            </a:extLst>
          </p:cNvPr>
          <p:cNvSpPr/>
          <p:nvPr/>
        </p:nvSpPr>
        <p:spPr>
          <a:xfrm>
            <a:off x="757966" y="1624099"/>
            <a:ext cx="2700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АНИМАЦИЯ ПО КЛЮЧЕВЫМ КАДРАМ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324B80-E5B7-0F70-9D43-6D04BD5CCB78}"/>
              </a:ext>
            </a:extLst>
          </p:cNvPr>
          <p:cNvSpPr/>
          <p:nvPr/>
        </p:nvSpPr>
        <p:spPr>
          <a:xfrm>
            <a:off x="3598148" y="1624100"/>
            <a:ext cx="2700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ЗАПИСЬ ДВИЖЕНИЯ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5CDCD4-7010-8E30-F4F3-3051AE0D93FF}"/>
              </a:ext>
            </a:extLst>
          </p:cNvPr>
          <p:cNvSpPr/>
          <p:nvPr/>
        </p:nvSpPr>
        <p:spPr>
          <a:xfrm>
            <a:off x="6438330" y="1634917"/>
            <a:ext cx="2700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ПРОЦЕДУРНАЯ АНИМАЦИЯ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73F1FA-7134-1BBB-710B-4A42E9BB2BF8}"/>
              </a:ext>
            </a:extLst>
          </p:cNvPr>
          <p:cNvSpPr/>
          <p:nvPr/>
        </p:nvSpPr>
        <p:spPr>
          <a:xfrm>
            <a:off x="9278512" y="1634917"/>
            <a:ext cx="2700000" cy="900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ПРОГРАММИРУЕМАЯ АНИМАЦИЯ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1FF808-EC06-60A6-DC80-EC9117D58916}"/>
              </a:ext>
            </a:extLst>
          </p:cNvPr>
          <p:cNvSpPr/>
          <p:nvPr/>
        </p:nvSpPr>
        <p:spPr>
          <a:xfrm>
            <a:off x="757966" y="2718331"/>
            <a:ext cx="2700000" cy="338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2"/>
                </a:solidFill>
              </a:rPr>
              <a:t>Н</a:t>
            </a:r>
            <a:r>
              <a:rPr lang="ru-RU" sz="1400" dirty="0">
                <a:solidFill>
                  <a:schemeClr val="tx2"/>
                </a:solidFill>
                <a:effectLst/>
              </a:rPr>
              <a:t>аиболее близка к традиционной рисованной мультипликации. Прорисовку и расстановку ключевых кадров по </a:t>
            </a:r>
            <a:r>
              <a:rPr lang="ru-RU" sz="1400" dirty="0" err="1">
                <a:solidFill>
                  <a:schemeClr val="tx2"/>
                </a:solidFill>
                <a:effectLst/>
              </a:rPr>
              <a:t>временнóй</a:t>
            </a:r>
            <a:r>
              <a:rPr lang="ru-RU" sz="1400" dirty="0">
                <a:solidFill>
                  <a:schemeClr val="tx2"/>
                </a:solidFill>
                <a:effectLst/>
              </a:rPr>
              <a:t> шкале производит художник, а промежуточные кадры рассчитывает специальная программа.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6C7B1B-A626-347D-BA23-9303FB0E2728}"/>
              </a:ext>
            </a:extLst>
          </p:cNvPr>
          <p:cNvSpPr/>
          <p:nvPr/>
        </p:nvSpPr>
        <p:spPr>
          <a:xfrm>
            <a:off x="3598148" y="2715748"/>
            <a:ext cx="2700000" cy="338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/>
                </a:solidFill>
                <a:effectLst/>
              </a:rPr>
              <a:t>Движения актёров в специальных костюмах с датчиками записываются камерами и анализируются специальным программным обеспечением. Итоговые данные о перемещении суставов и конечностей актёров применяют к трёхмерным скелетам виртуальных персонажей, чем добиваются высокого уровня достоверности изображения движения последних.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90F8A6-1D37-CC69-FFB5-E7D7A711CCEC}"/>
              </a:ext>
            </a:extLst>
          </p:cNvPr>
          <p:cNvSpPr/>
          <p:nvPr/>
        </p:nvSpPr>
        <p:spPr>
          <a:xfrm>
            <a:off x="6438330" y="2715748"/>
            <a:ext cx="2700000" cy="338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/>
                </a:solidFill>
              </a:rPr>
              <a:t>А</a:t>
            </a:r>
            <a:r>
              <a:rPr lang="ru-RU" sz="1400" dirty="0">
                <a:solidFill>
                  <a:schemeClr val="tx2"/>
                </a:solidFill>
                <a:effectLst/>
              </a:rPr>
              <a:t>втоматически генерируется компьютером в режиме реального времени в соответствии с установленными правилами. Представляет собой симуляцию физического взаимодействия твёрдых тел; имитацию движения систем частиц, жидкостей и газов; расчёт движения персонажа под внешним воздействием и многое другое. Процедурная анимация часто используется в компьютерных играх.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8847F5-6CEF-B0B2-FC06-11056DE4E88A}"/>
              </a:ext>
            </a:extLst>
          </p:cNvPr>
          <p:cNvSpPr/>
          <p:nvPr/>
        </p:nvSpPr>
        <p:spPr>
          <a:xfrm>
            <a:off x="9278512" y="2715748"/>
            <a:ext cx="2700000" cy="338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2"/>
                </a:solidFill>
                <a:effectLst/>
              </a:rPr>
              <a:t>Движения анимируемых объектов программируются, например, на языке </a:t>
            </a:r>
            <a:r>
              <a:rPr lang="en" sz="1400" dirty="0">
                <a:solidFill>
                  <a:schemeClr val="tx2"/>
                </a:solidFill>
                <a:effectLst/>
              </a:rPr>
              <a:t>JavaScript.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1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2B982C-9478-23CD-2FCD-F0B80114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ГРАФИЧЕСКИХ ФАЙЛОВ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03E38-1092-7745-C4E2-894E2821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8522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Формат графического файла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способ представления графических данных на внешнем носителе.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4275-BB3E-826A-8E77-5A46A6E3181C}"/>
              </a:ext>
            </a:extLst>
          </p:cNvPr>
          <p:cNvSpPr txBox="1"/>
          <p:nvPr/>
        </p:nvSpPr>
        <p:spPr>
          <a:xfrm>
            <a:off x="671945" y="2598581"/>
            <a:ext cx="108589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Различают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растровые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векторные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форматы графических файлов. Среди них, в свою очередь, выделяют </a:t>
            </a:r>
            <a:r>
              <a:rPr lang="ru-RU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оригинальные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форматы графических приложений и </a:t>
            </a:r>
            <a:r>
              <a:rPr lang="ru-RU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универсальные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графические форматы, которые «понимаются» всеми приложениями, работающими с растровой (векторной) графикой.</a:t>
            </a:r>
          </a:p>
          <a:p>
            <a:pPr algn="just"/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Графические редакторы предоставляют пользователю возможность самостоятельно выбирать формат файла, в котором будет сохранено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04682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A5CBF76-AB3C-248C-9201-D06D5A6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8294"/>
            <a:ext cx="10858993" cy="1325563"/>
          </a:xfrm>
        </p:spPr>
        <p:txBody>
          <a:bodyPr/>
          <a:lstStyle/>
          <a:p>
            <a:r>
              <a:rPr lang="ru-RU" dirty="0"/>
              <a:t>РАСТРОВЫЕ ФОРМАТЫ ФАЙЛОВ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FC78622-B3FC-4E09-4CCC-298D229A8E76}"/>
              </a:ext>
            </a:extLst>
          </p:cNvPr>
          <p:cNvGrpSpPr/>
          <p:nvPr/>
        </p:nvGrpSpPr>
        <p:grpSpPr>
          <a:xfrm>
            <a:off x="2134940" y="4170907"/>
            <a:ext cx="8244916" cy="1008000"/>
            <a:chOff x="647564" y="4298497"/>
            <a:chExt cx="8244916" cy="1008000"/>
          </a:xfrm>
          <a:solidFill>
            <a:srgbClr val="00B0F0"/>
          </a:solidFill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5B7F770-30A3-975A-0B21-90B78CDEDF7E}"/>
                </a:ext>
              </a:extLst>
            </p:cNvPr>
            <p:cNvSpPr/>
            <p:nvPr/>
          </p:nvSpPr>
          <p:spPr>
            <a:xfrm>
              <a:off x="647564" y="4298497"/>
              <a:ext cx="8244916" cy="100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TIFF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Tagged Image File Format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формат файла размеченного изображения).  Большая глубина цвета у данного формата позволяет хранить изображение с высоким качеством</a:t>
              </a:r>
            </a:p>
          </p:txBody>
        </p:sp>
        <p:pic>
          <p:nvPicPr>
            <p:cNvPr id="11" name="Picture 2" descr="C:\Documents and Settings\Администратор.HOME-FDD52612A3\Рабочий стол\Ирина_Раб стол\10-24\801.png">
              <a:extLst>
                <a:ext uri="{FF2B5EF4-FFF2-40B4-BE49-F238E27FC236}">
                  <a16:creationId xmlns:a16="http://schemas.microsoft.com/office/drawing/2014/main" id="{FF3C7730-835D-1409-F99E-3DA66699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4589" y="4410097"/>
              <a:ext cx="616629" cy="7848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C2FABE7-D4C1-8353-934F-BD8F9B373A0F}"/>
              </a:ext>
            </a:extLst>
          </p:cNvPr>
          <p:cNvGrpSpPr/>
          <p:nvPr/>
        </p:nvGrpSpPr>
        <p:grpSpPr>
          <a:xfrm>
            <a:off x="2134940" y="3096075"/>
            <a:ext cx="8244916" cy="1008000"/>
            <a:chOff x="647564" y="3223665"/>
            <a:chExt cx="8244916" cy="1008000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C8D34909-572C-FF9A-A34E-5FD692276D3F}"/>
                </a:ext>
              </a:extLst>
            </p:cNvPr>
            <p:cNvSpPr/>
            <p:nvPr/>
          </p:nvSpPr>
          <p:spPr>
            <a:xfrm>
              <a:off x="647564" y="3223665"/>
              <a:ext cx="8244916" cy="10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PNG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Portable Network Graphic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портативная сетевая графика) имеет высокую степень сжатия данных без потерь и предназначен для применения в сетевых приложениях</a:t>
              </a:r>
            </a:p>
          </p:txBody>
        </p:sp>
        <p:pic>
          <p:nvPicPr>
            <p:cNvPr id="14" name="Picture 3" descr="C:\Documents and Settings\Администратор.HOME-FDD52612A3\Рабочий стол\Ирина_Раб стол\10-24\802.png">
              <a:extLst>
                <a:ext uri="{FF2B5EF4-FFF2-40B4-BE49-F238E27FC236}">
                  <a16:creationId xmlns:a16="http://schemas.microsoft.com/office/drawing/2014/main" id="{7A1AE901-7F4F-2332-B3E5-DADAC2B94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589" y="3335265"/>
              <a:ext cx="611773" cy="78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994A9E3-A8A0-B6B9-934B-D92843E41980}"/>
              </a:ext>
            </a:extLst>
          </p:cNvPr>
          <p:cNvGrpSpPr/>
          <p:nvPr/>
        </p:nvGrpSpPr>
        <p:grpSpPr>
          <a:xfrm>
            <a:off x="2134940" y="5245738"/>
            <a:ext cx="8244916" cy="1008000"/>
            <a:chOff x="647564" y="5373328"/>
            <a:chExt cx="8244916" cy="1008000"/>
          </a:xfrm>
          <a:solidFill>
            <a:srgbClr val="0070C0"/>
          </a:solidFill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09D80008-6124-2EF1-CF7A-4429A2C66462}"/>
                </a:ext>
              </a:extLst>
            </p:cNvPr>
            <p:cNvSpPr/>
            <p:nvPr/>
          </p:nvSpPr>
          <p:spPr>
            <a:xfrm>
              <a:off x="647564" y="5373328"/>
              <a:ext cx="8244916" cy="100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JPEG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Joint Photographic Expert Group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объединённая группа экспертов в области фотографии) сжатый формат для  хранения изображений с плавными переходами между цветами</a:t>
              </a:r>
            </a:p>
          </p:txBody>
        </p:sp>
        <p:pic>
          <p:nvPicPr>
            <p:cNvPr id="17" name="Picture 4" descr="C:\Documents and Settings\Администратор.HOME-FDD52612A3\Рабочий стол\Ирина_Раб стол\10-24\803.png">
              <a:extLst>
                <a:ext uri="{FF2B5EF4-FFF2-40B4-BE49-F238E27FC236}">
                  <a16:creationId xmlns:a16="http://schemas.microsoft.com/office/drawing/2014/main" id="{E0AE2E23-DA95-62C9-8E18-D065320C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588" y="5484928"/>
              <a:ext cx="621562" cy="7848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5D4F23-63F7-37EF-29E6-192C67304ACD}"/>
              </a:ext>
            </a:extLst>
          </p:cNvPr>
          <p:cNvGrpSpPr/>
          <p:nvPr/>
        </p:nvGrpSpPr>
        <p:grpSpPr>
          <a:xfrm>
            <a:off x="2134940" y="2021243"/>
            <a:ext cx="8244916" cy="1008000"/>
            <a:chOff x="647564" y="2148833"/>
            <a:chExt cx="8244916" cy="1008000"/>
          </a:xfrm>
          <a:solidFill>
            <a:srgbClr val="00B0F0"/>
          </a:solidFill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7AA18737-2027-459A-F1CD-CEA58EDE4D6C}"/>
                </a:ext>
              </a:extLst>
            </p:cNvPr>
            <p:cNvSpPr/>
            <p:nvPr/>
          </p:nvSpPr>
          <p:spPr>
            <a:xfrm>
              <a:off x="647564" y="2148833"/>
              <a:ext cx="8244916" cy="100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GIF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Graphics Interchange Format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обмена графикой) способен хранить сжатые данные без потери качества в формате не более 256 цветов, поддерживает  анимацию</a:t>
              </a:r>
            </a:p>
          </p:txBody>
        </p:sp>
        <p:pic>
          <p:nvPicPr>
            <p:cNvPr id="20" name="Picture 5" descr="C:\Documents and Settings\Администратор.HOME-FDD52612A3\Рабочий стол\Ирина_Раб стол\10-24\804.png">
              <a:extLst>
                <a:ext uri="{FF2B5EF4-FFF2-40B4-BE49-F238E27FC236}">
                  <a16:creationId xmlns:a16="http://schemas.microsoft.com/office/drawing/2014/main" id="{DC019593-7073-D559-1AE6-E34900A6B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4589" y="2260433"/>
              <a:ext cx="616629" cy="7848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960EBFC-7C36-14A7-D807-69BB20C711B8}"/>
              </a:ext>
            </a:extLst>
          </p:cNvPr>
          <p:cNvGrpSpPr/>
          <p:nvPr/>
        </p:nvGrpSpPr>
        <p:grpSpPr>
          <a:xfrm>
            <a:off x="2134940" y="946411"/>
            <a:ext cx="8244916" cy="1008000"/>
            <a:chOff x="647564" y="1074001"/>
            <a:chExt cx="8244916" cy="1008000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F6E5135C-A6F8-8389-2498-F6E6651203B5}"/>
                </a:ext>
              </a:extLst>
            </p:cNvPr>
            <p:cNvSpPr/>
            <p:nvPr/>
          </p:nvSpPr>
          <p:spPr>
            <a:xfrm>
              <a:off x="647564" y="1074001"/>
              <a:ext cx="8244916" cy="10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BMP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(от англ.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Bit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MaP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 битовая карта изображения)</a:t>
              </a:r>
            </a:p>
            <a:p>
              <a:pPr algn="just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Изображения хранятся в файлах попиксельно, без сжатия, потому размеры таких файлов достаточно большие</a:t>
              </a:r>
            </a:p>
          </p:txBody>
        </p:sp>
        <p:pic>
          <p:nvPicPr>
            <p:cNvPr id="23" name="Picture 6" descr="C:\Documents and Settings\Администратор.HOME-FDD52612A3\Рабочий стол\Ирина_Раб стол\10-24\1098706.png">
              <a:extLst>
                <a:ext uri="{FF2B5EF4-FFF2-40B4-BE49-F238E27FC236}">
                  <a16:creationId xmlns:a16="http://schemas.microsoft.com/office/drawing/2014/main" id="{D706AC4A-A8CE-AC07-D1CD-C088EB1E6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5786" y="1185601"/>
              <a:ext cx="616629" cy="78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3964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DE6E2-2AC2-9626-01E7-661F1AF2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СЖАТИЕ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AA753-EC48-3671-080E-02B7A08B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289074"/>
          </a:xfrm>
        </p:spPr>
        <p:txBody>
          <a:bodyPr/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Основной недостаток растровых изображений – их большой размер. Поэтому растровые фотографии и рисунки сохраняются в сжатом виде.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0406E-0ED3-366E-7A9F-CC3C2E324C81}"/>
              </a:ext>
            </a:extLst>
          </p:cNvPr>
          <p:cNvSpPr txBox="1"/>
          <p:nvPr/>
        </p:nvSpPr>
        <p:spPr>
          <a:xfrm>
            <a:off x="671944" y="3029351"/>
            <a:ext cx="108589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сжатием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(упаковкой, компрессией) 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понимается применение алгоритмов преобразования данных, производимое с целью уменьшения их объёма. Обратная процедура называется восстановлением данных (распаковкой, декомпрессией).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Различают две основные группы:</a:t>
            </a: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методы сжатия без потерь, позволяющие восстановить исходные данные без каких-либо изменений;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методы сжатия с потерями, восстанавливающие данные с отличиями, допустимыми с точки зрения дальнейшего их использования.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 lnSpcReduction="10000"/>
          </a:bodyPr>
          <a:lstStyle/>
          <a:p>
            <a:pPr marL="271463" indent="-271463"/>
            <a:r>
              <a:rPr lang="ru-RU" dirty="0"/>
              <a:t>компьютерная графика</a:t>
            </a:r>
          </a:p>
          <a:p>
            <a:pPr marL="271463" indent="-271463"/>
            <a:r>
              <a:rPr lang="ru-RU" dirty="0"/>
              <a:t>растровая, векторная, фрактальная графика </a:t>
            </a:r>
          </a:p>
          <a:p>
            <a:pPr marL="271463" indent="-271463"/>
            <a:r>
              <a:rPr lang="ru-RU" dirty="0"/>
              <a:t>кривые Безье</a:t>
            </a:r>
          </a:p>
          <a:p>
            <a:pPr marL="271463" indent="-271463"/>
            <a:r>
              <a:rPr lang="ru-RU" dirty="0"/>
              <a:t>трехмерная графика</a:t>
            </a:r>
          </a:p>
          <a:p>
            <a:pPr marL="271463" indent="-271463"/>
            <a:r>
              <a:rPr lang="ru-RU" dirty="0"/>
              <a:t>компьютерная анимация </a:t>
            </a:r>
          </a:p>
          <a:p>
            <a:pPr marL="271463" indent="-271463"/>
            <a:r>
              <a:rPr lang="ru-RU" dirty="0"/>
              <a:t>форматы графических файлов</a:t>
            </a:r>
          </a:p>
          <a:p>
            <a:pPr marL="271463" indent="-271463"/>
            <a:r>
              <a:rPr lang="ru-RU" dirty="0"/>
              <a:t>алгоритмы сжатия изображений</a:t>
            </a:r>
          </a:p>
          <a:p>
            <a:pPr marL="271463" indent="-271463"/>
            <a:r>
              <a:rPr lang="ru-RU" dirty="0"/>
              <a:t>разрешение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210D7-0576-E76F-68F4-F12853E5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СЖАТИЯ </a:t>
            </a:r>
            <a:r>
              <a:rPr lang="en-US" dirty="0"/>
              <a:t>RLE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0A5BD-D2E0-6BF4-2710-CAD7D202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71110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Алгоритм </a:t>
            </a:r>
            <a:r>
              <a:rPr lang="en-US" b="1" dirty="0"/>
              <a:t>RLE </a:t>
            </a:r>
            <a:r>
              <a:rPr lang="en-US" dirty="0"/>
              <a:t>(</a:t>
            </a:r>
            <a:r>
              <a:rPr lang="ru-RU" dirty="0"/>
              <a:t>от англ. </a:t>
            </a:r>
            <a:r>
              <a:rPr lang="en-US" i="1" dirty="0"/>
              <a:t>Run Length Encoding </a:t>
            </a:r>
            <a:r>
              <a:rPr lang="ru-RU" i="1" dirty="0"/>
              <a:t>–</a:t>
            </a:r>
            <a:r>
              <a:rPr lang="en-US" dirty="0"/>
              <a:t> </a:t>
            </a:r>
            <a:r>
              <a:rPr lang="ru-RU" dirty="0"/>
              <a:t>кодирование длин серий) – один из простейших методов сжатия изображений.</a:t>
            </a:r>
          </a:p>
          <a:p>
            <a:pPr algn="just"/>
            <a:r>
              <a:rPr lang="ru-RU" dirty="0"/>
              <a:t>Его основной идеей является поиск цепочек одинаковых элементов и замена их на пары «число повторений – значение», что в определённых случаях существенно уменьшает избыточность данных.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A9216ED-DBFF-7755-6DF6-D6AC8A53F970}"/>
              </a:ext>
            </a:extLst>
          </p:cNvPr>
          <p:cNvGrpSpPr/>
          <p:nvPr/>
        </p:nvGrpSpPr>
        <p:grpSpPr>
          <a:xfrm>
            <a:off x="2056162" y="5426626"/>
            <a:ext cx="7983368" cy="756085"/>
            <a:chOff x="796715" y="4869159"/>
            <a:chExt cx="9864568" cy="756085"/>
          </a:xfrm>
        </p:grpSpPr>
        <p:sp>
          <p:nvSpPr>
            <p:cNvPr id="7" name="Левая фигурная скобка 5">
              <a:extLst>
                <a:ext uri="{FF2B5EF4-FFF2-40B4-BE49-F238E27FC236}">
                  <a16:creationId xmlns:a16="http://schemas.microsoft.com/office/drawing/2014/main" id="{65F08783-6977-974D-B85E-34B91C393D84}"/>
                </a:ext>
              </a:extLst>
            </p:cNvPr>
            <p:cNvSpPr/>
            <p:nvPr/>
          </p:nvSpPr>
          <p:spPr>
            <a:xfrm rot="16200000">
              <a:off x="3116332" y="2693558"/>
              <a:ext cx="252027" cy="489126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3848091-DAE8-75A3-44FD-EE4BB7E716DF}"/>
                </a:ext>
              </a:extLst>
            </p:cNvPr>
            <p:cNvSpPr/>
            <p:nvPr/>
          </p:nvSpPr>
          <p:spPr>
            <a:xfrm>
              <a:off x="1597498" y="5265204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символов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BFFB999-FDCD-54E4-D7D3-E35A85302516}"/>
                </a:ext>
              </a:extLst>
            </p:cNvPr>
            <p:cNvSpPr/>
            <p:nvPr/>
          </p:nvSpPr>
          <p:spPr>
            <a:xfrm>
              <a:off x="6100778" y="4869159"/>
              <a:ext cx="4560505" cy="75608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 сжатия: </a:t>
              </a:r>
              <a:b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12 </a:t>
              </a:r>
              <a: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раза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EBE5261-B8E3-7722-7895-5957CE9ED960}"/>
              </a:ext>
            </a:extLst>
          </p:cNvPr>
          <p:cNvGrpSpPr/>
          <p:nvPr/>
        </p:nvGrpSpPr>
        <p:grpSpPr>
          <a:xfrm>
            <a:off x="2015767" y="3626426"/>
            <a:ext cx="8007838" cy="612067"/>
            <a:chOff x="787189" y="3573016"/>
            <a:chExt cx="8007838" cy="612067"/>
          </a:xfrm>
        </p:grpSpPr>
        <p:sp>
          <p:nvSpPr>
            <p:cNvPr id="11" name="Левая фигурная скобка 28">
              <a:extLst>
                <a:ext uri="{FF2B5EF4-FFF2-40B4-BE49-F238E27FC236}">
                  <a16:creationId xmlns:a16="http://schemas.microsoft.com/office/drawing/2014/main" id="{093A27D2-EB70-1250-A915-96ED52DD9EA3}"/>
                </a:ext>
              </a:extLst>
            </p:cNvPr>
            <p:cNvSpPr/>
            <p:nvPr/>
          </p:nvSpPr>
          <p:spPr>
            <a:xfrm rot="5400000" flipV="1">
              <a:off x="4665094" y="55151"/>
              <a:ext cx="252027" cy="8007838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5AA6F02-C6DA-A27D-1950-27C3188F1AB7}"/>
                </a:ext>
              </a:extLst>
            </p:cNvPr>
            <p:cNvSpPr/>
            <p:nvPr/>
          </p:nvSpPr>
          <p:spPr>
            <a:xfrm>
              <a:off x="3860779" y="3573016"/>
              <a:ext cx="1796559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символа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44B72F6-5047-43CA-84C2-32E43F0AB473}"/>
              </a:ext>
            </a:extLst>
          </p:cNvPr>
          <p:cNvGrpSpPr/>
          <p:nvPr/>
        </p:nvGrpSpPr>
        <p:grpSpPr>
          <a:xfrm>
            <a:off x="2015767" y="4285927"/>
            <a:ext cx="8007839" cy="486054"/>
            <a:chOff x="787188" y="4160510"/>
            <a:chExt cx="8007839" cy="486054"/>
          </a:xfrm>
        </p:grpSpPr>
        <p:sp>
          <p:nvSpPr>
            <p:cNvPr id="14" name="Багетная рамка 8">
              <a:extLst>
                <a:ext uri="{FF2B5EF4-FFF2-40B4-BE49-F238E27FC236}">
                  <a16:creationId xmlns:a16="http://schemas.microsoft.com/office/drawing/2014/main" id="{E39B33E5-1C02-B292-769B-E9B7866F6B58}"/>
                </a:ext>
              </a:extLst>
            </p:cNvPr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агетная рамка 33">
              <a:extLst>
                <a:ext uri="{FF2B5EF4-FFF2-40B4-BE49-F238E27FC236}">
                  <a16:creationId xmlns:a16="http://schemas.microsoft.com/office/drawing/2014/main" id="{55D32F34-17C9-4264-80A8-AE2A880303B6}"/>
                </a:ext>
              </a:extLst>
            </p:cNvPr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Багетная рамка 34">
              <a:extLst>
                <a:ext uri="{FF2B5EF4-FFF2-40B4-BE49-F238E27FC236}">
                  <a16:creationId xmlns:a16="http://schemas.microsoft.com/office/drawing/2014/main" id="{5BAAC20D-F55B-F095-D616-2256C9F17FCB}"/>
                </a:ext>
              </a:extLst>
            </p:cNvPr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Багетная рамка 35">
              <a:extLst>
                <a:ext uri="{FF2B5EF4-FFF2-40B4-BE49-F238E27FC236}">
                  <a16:creationId xmlns:a16="http://schemas.microsoft.com/office/drawing/2014/main" id="{C73F04A9-9142-D92E-49ED-44206D6261A4}"/>
                </a:ext>
              </a:extLst>
            </p:cNvPr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Багетная рамка 36">
              <a:extLst>
                <a:ext uri="{FF2B5EF4-FFF2-40B4-BE49-F238E27FC236}">
                  <a16:creationId xmlns:a16="http://schemas.microsoft.com/office/drawing/2014/main" id="{9DA4B57B-8B39-0A3E-F56E-450D3B02BC15}"/>
                </a:ext>
              </a:extLst>
            </p:cNvPr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Багетная рамка 37">
              <a:extLst>
                <a:ext uri="{FF2B5EF4-FFF2-40B4-BE49-F238E27FC236}">
                  <a16:creationId xmlns:a16="http://schemas.microsoft.com/office/drawing/2014/main" id="{2C6B79A0-5F88-F4DA-DD35-913960863A34}"/>
                </a:ext>
              </a:extLst>
            </p:cNvPr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агетная рамка 38">
              <a:extLst>
                <a:ext uri="{FF2B5EF4-FFF2-40B4-BE49-F238E27FC236}">
                  <a16:creationId xmlns:a16="http://schemas.microsoft.com/office/drawing/2014/main" id="{DF0B3552-4A4C-FF54-3DE0-2F21CE4731D0}"/>
                </a:ext>
              </a:extLst>
            </p:cNvPr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Багетная рамка 39">
              <a:extLst>
                <a:ext uri="{FF2B5EF4-FFF2-40B4-BE49-F238E27FC236}">
                  <a16:creationId xmlns:a16="http://schemas.microsoft.com/office/drawing/2014/main" id="{941AC1F9-63F4-4E77-64B7-49F1CAD8B55F}"/>
                </a:ext>
              </a:extLst>
            </p:cNvPr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Багетная рамка 40">
              <a:extLst>
                <a:ext uri="{FF2B5EF4-FFF2-40B4-BE49-F238E27FC236}">
                  <a16:creationId xmlns:a16="http://schemas.microsoft.com/office/drawing/2014/main" id="{DB80EE96-464A-E41F-1697-AE96C581E790}"/>
                </a:ext>
              </a:extLst>
            </p:cNvPr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Багетная рамка 41">
              <a:extLst>
                <a:ext uri="{FF2B5EF4-FFF2-40B4-BE49-F238E27FC236}">
                  <a16:creationId xmlns:a16="http://schemas.microsoft.com/office/drawing/2014/main" id="{CE1A200C-5752-5894-BC95-39C85B34CE4D}"/>
                </a:ext>
              </a:extLst>
            </p:cNvPr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Багетная рамка 42">
              <a:extLst>
                <a:ext uri="{FF2B5EF4-FFF2-40B4-BE49-F238E27FC236}">
                  <a16:creationId xmlns:a16="http://schemas.microsoft.com/office/drawing/2014/main" id="{E4450F52-425D-EADB-9B9A-26D3CAA08A4F}"/>
                </a:ext>
              </a:extLst>
            </p:cNvPr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Багетная рамка 43">
              <a:extLst>
                <a:ext uri="{FF2B5EF4-FFF2-40B4-BE49-F238E27FC236}">
                  <a16:creationId xmlns:a16="http://schemas.microsoft.com/office/drawing/2014/main" id="{084CC6DD-13D7-81A5-3B60-BA4E9C57898E}"/>
                </a:ext>
              </a:extLst>
            </p:cNvPr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Багетная рамка 44">
              <a:extLst>
                <a:ext uri="{FF2B5EF4-FFF2-40B4-BE49-F238E27FC236}">
                  <a16:creationId xmlns:a16="http://schemas.microsoft.com/office/drawing/2014/main" id="{95652A42-F98B-FABE-CFBD-A97769693350}"/>
                </a:ext>
              </a:extLst>
            </p:cNvPr>
            <p:cNvSpPr/>
            <p:nvPr/>
          </p:nvSpPr>
          <p:spPr>
            <a:xfrm>
              <a:off x="47961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Багетная рамка 45">
              <a:extLst>
                <a:ext uri="{FF2B5EF4-FFF2-40B4-BE49-F238E27FC236}">
                  <a16:creationId xmlns:a16="http://schemas.microsoft.com/office/drawing/2014/main" id="{9DBF15E0-64E5-DD0D-D5FC-9DD480FC739F}"/>
                </a:ext>
              </a:extLst>
            </p:cNvPr>
            <p:cNvSpPr/>
            <p:nvPr/>
          </p:nvSpPr>
          <p:spPr>
            <a:xfrm>
              <a:off x="51302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Багетная рамка 46">
              <a:extLst>
                <a:ext uri="{FF2B5EF4-FFF2-40B4-BE49-F238E27FC236}">
                  <a16:creationId xmlns:a16="http://schemas.microsoft.com/office/drawing/2014/main" id="{08A2DDD1-11BE-40BE-7567-D7CE42ED6E7D}"/>
                </a:ext>
              </a:extLst>
            </p:cNvPr>
            <p:cNvSpPr/>
            <p:nvPr/>
          </p:nvSpPr>
          <p:spPr>
            <a:xfrm>
              <a:off x="54643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Багетная рамка 47">
              <a:extLst>
                <a:ext uri="{FF2B5EF4-FFF2-40B4-BE49-F238E27FC236}">
                  <a16:creationId xmlns:a16="http://schemas.microsoft.com/office/drawing/2014/main" id="{F6579248-53E8-2A2E-6555-AA4B87ED6943}"/>
                </a:ext>
              </a:extLst>
            </p:cNvPr>
            <p:cNvSpPr/>
            <p:nvPr/>
          </p:nvSpPr>
          <p:spPr>
            <a:xfrm>
              <a:off x="57983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Багетная рамка 48">
              <a:extLst>
                <a:ext uri="{FF2B5EF4-FFF2-40B4-BE49-F238E27FC236}">
                  <a16:creationId xmlns:a16="http://schemas.microsoft.com/office/drawing/2014/main" id="{16DEDD3F-D2CB-88F2-ACFD-265CD5988EDF}"/>
                </a:ext>
              </a:extLst>
            </p:cNvPr>
            <p:cNvSpPr/>
            <p:nvPr/>
          </p:nvSpPr>
          <p:spPr>
            <a:xfrm>
              <a:off x="61324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Багетная рамка 49">
              <a:extLst>
                <a:ext uri="{FF2B5EF4-FFF2-40B4-BE49-F238E27FC236}">
                  <a16:creationId xmlns:a16="http://schemas.microsoft.com/office/drawing/2014/main" id="{AF04F7D6-9AF0-BC3F-E968-BE905E169618}"/>
                </a:ext>
              </a:extLst>
            </p:cNvPr>
            <p:cNvSpPr/>
            <p:nvPr/>
          </p:nvSpPr>
          <p:spPr>
            <a:xfrm>
              <a:off x="64665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Багетная рамка 50">
              <a:extLst>
                <a:ext uri="{FF2B5EF4-FFF2-40B4-BE49-F238E27FC236}">
                  <a16:creationId xmlns:a16="http://schemas.microsoft.com/office/drawing/2014/main" id="{E60B1377-F5C8-6367-36F6-5F3C6B89A913}"/>
                </a:ext>
              </a:extLst>
            </p:cNvPr>
            <p:cNvSpPr/>
            <p:nvPr/>
          </p:nvSpPr>
          <p:spPr>
            <a:xfrm>
              <a:off x="68006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Багетная рамка 51">
              <a:extLst>
                <a:ext uri="{FF2B5EF4-FFF2-40B4-BE49-F238E27FC236}">
                  <a16:creationId xmlns:a16="http://schemas.microsoft.com/office/drawing/2014/main" id="{C5AB2EC7-8986-EF51-2C81-9BD05C3518AC}"/>
                </a:ext>
              </a:extLst>
            </p:cNvPr>
            <p:cNvSpPr/>
            <p:nvPr/>
          </p:nvSpPr>
          <p:spPr>
            <a:xfrm>
              <a:off x="71347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Багетная рамка 52">
              <a:extLst>
                <a:ext uri="{FF2B5EF4-FFF2-40B4-BE49-F238E27FC236}">
                  <a16:creationId xmlns:a16="http://schemas.microsoft.com/office/drawing/2014/main" id="{2333B242-55C9-F3D6-39B2-7AE93FE6599D}"/>
                </a:ext>
              </a:extLst>
            </p:cNvPr>
            <p:cNvSpPr/>
            <p:nvPr/>
          </p:nvSpPr>
          <p:spPr>
            <a:xfrm>
              <a:off x="74687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Багетная рамка 53">
              <a:extLst>
                <a:ext uri="{FF2B5EF4-FFF2-40B4-BE49-F238E27FC236}">
                  <a16:creationId xmlns:a16="http://schemas.microsoft.com/office/drawing/2014/main" id="{5607C91C-D6A3-5FB5-38C8-506BC688DE06}"/>
                </a:ext>
              </a:extLst>
            </p:cNvPr>
            <p:cNvSpPr/>
            <p:nvPr/>
          </p:nvSpPr>
          <p:spPr>
            <a:xfrm>
              <a:off x="78028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Багетная рамка 54">
              <a:extLst>
                <a:ext uri="{FF2B5EF4-FFF2-40B4-BE49-F238E27FC236}">
                  <a16:creationId xmlns:a16="http://schemas.microsoft.com/office/drawing/2014/main" id="{984E1C4F-B2A5-4092-9A65-C509718FB767}"/>
                </a:ext>
              </a:extLst>
            </p:cNvPr>
            <p:cNvSpPr/>
            <p:nvPr/>
          </p:nvSpPr>
          <p:spPr>
            <a:xfrm>
              <a:off x="81369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Багетная рамка 55">
              <a:extLst>
                <a:ext uri="{FF2B5EF4-FFF2-40B4-BE49-F238E27FC236}">
                  <a16:creationId xmlns:a16="http://schemas.microsoft.com/office/drawing/2014/main" id="{38C7ADCE-C7C4-8324-628D-F046FA8765EB}"/>
                </a:ext>
              </a:extLst>
            </p:cNvPr>
            <p:cNvSpPr/>
            <p:nvPr/>
          </p:nvSpPr>
          <p:spPr>
            <a:xfrm>
              <a:off x="8471027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D6A1898-29CF-0BE1-2C98-E6C965FB94C1}"/>
              </a:ext>
            </a:extLst>
          </p:cNvPr>
          <p:cNvGrpSpPr/>
          <p:nvPr/>
        </p:nvGrpSpPr>
        <p:grpSpPr>
          <a:xfrm>
            <a:off x="2015766" y="5066585"/>
            <a:ext cx="658080" cy="486054"/>
            <a:chOff x="787188" y="5193195"/>
            <a:chExt cx="658080" cy="486054"/>
          </a:xfrm>
        </p:grpSpPr>
        <p:sp>
          <p:nvSpPr>
            <p:cNvPr id="39" name="Багетная рамка 57">
              <a:extLst>
                <a:ext uri="{FF2B5EF4-FFF2-40B4-BE49-F238E27FC236}">
                  <a16:creationId xmlns:a16="http://schemas.microsoft.com/office/drawing/2014/main" id="{B1A1B180-F156-BA9D-3724-CADB6FF5AC22}"/>
                </a:ext>
              </a:extLst>
            </p:cNvPr>
            <p:cNvSpPr/>
            <p:nvPr/>
          </p:nvSpPr>
          <p:spPr>
            <a:xfrm>
              <a:off x="7871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0" name="Багетная рамка 58">
              <a:extLst>
                <a:ext uri="{FF2B5EF4-FFF2-40B4-BE49-F238E27FC236}">
                  <a16:creationId xmlns:a16="http://schemas.microsoft.com/office/drawing/2014/main" id="{3703930D-0F07-6BC6-771F-E715E4392C8D}"/>
                </a:ext>
              </a:extLst>
            </p:cNvPr>
            <p:cNvSpPr/>
            <p:nvPr/>
          </p:nvSpPr>
          <p:spPr>
            <a:xfrm>
              <a:off x="11212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7D50BE4-2BB4-BFEF-B226-1D0B7209B348}"/>
              </a:ext>
            </a:extLst>
          </p:cNvPr>
          <p:cNvGrpSpPr/>
          <p:nvPr/>
        </p:nvGrpSpPr>
        <p:grpSpPr>
          <a:xfrm>
            <a:off x="2683926" y="5066585"/>
            <a:ext cx="658080" cy="486054"/>
            <a:chOff x="1455348" y="5193195"/>
            <a:chExt cx="658080" cy="486054"/>
          </a:xfrm>
        </p:grpSpPr>
        <p:sp>
          <p:nvSpPr>
            <p:cNvPr id="42" name="Багетная рамка 59">
              <a:extLst>
                <a:ext uri="{FF2B5EF4-FFF2-40B4-BE49-F238E27FC236}">
                  <a16:creationId xmlns:a16="http://schemas.microsoft.com/office/drawing/2014/main" id="{D7F0DDD9-D764-BE37-2FE2-B0978A4BBB10}"/>
                </a:ext>
              </a:extLst>
            </p:cNvPr>
            <p:cNvSpPr/>
            <p:nvPr/>
          </p:nvSpPr>
          <p:spPr>
            <a:xfrm>
              <a:off x="14553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Багетная рамка 60">
              <a:extLst>
                <a:ext uri="{FF2B5EF4-FFF2-40B4-BE49-F238E27FC236}">
                  <a16:creationId xmlns:a16="http://schemas.microsoft.com/office/drawing/2014/main" id="{9F27A344-C8AA-AD35-1207-12FB773FAC43}"/>
                </a:ext>
              </a:extLst>
            </p:cNvPr>
            <p:cNvSpPr/>
            <p:nvPr/>
          </p:nvSpPr>
          <p:spPr>
            <a:xfrm>
              <a:off x="17894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7286351-F3BD-5B72-0CC6-172E34E24E6E}"/>
              </a:ext>
            </a:extLst>
          </p:cNvPr>
          <p:cNvGrpSpPr/>
          <p:nvPr/>
        </p:nvGrpSpPr>
        <p:grpSpPr>
          <a:xfrm>
            <a:off x="3352086" y="5066585"/>
            <a:ext cx="658080" cy="486054"/>
            <a:chOff x="2123508" y="5193195"/>
            <a:chExt cx="658080" cy="486054"/>
          </a:xfrm>
        </p:grpSpPr>
        <p:sp>
          <p:nvSpPr>
            <p:cNvPr id="45" name="Багетная рамка 61">
              <a:extLst>
                <a:ext uri="{FF2B5EF4-FFF2-40B4-BE49-F238E27FC236}">
                  <a16:creationId xmlns:a16="http://schemas.microsoft.com/office/drawing/2014/main" id="{82B633D8-0103-C377-AF26-6841DC373667}"/>
                </a:ext>
              </a:extLst>
            </p:cNvPr>
            <p:cNvSpPr/>
            <p:nvPr/>
          </p:nvSpPr>
          <p:spPr>
            <a:xfrm>
              <a:off x="21235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Багетная рамка 62">
              <a:extLst>
                <a:ext uri="{FF2B5EF4-FFF2-40B4-BE49-F238E27FC236}">
                  <a16:creationId xmlns:a16="http://schemas.microsoft.com/office/drawing/2014/main" id="{F83E9295-D83C-60E4-DB5F-1798DD7C0607}"/>
                </a:ext>
              </a:extLst>
            </p:cNvPr>
            <p:cNvSpPr/>
            <p:nvPr/>
          </p:nvSpPr>
          <p:spPr>
            <a:xfrm>
              <a:off x="24575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C5CC27A-7812-17F8-8854-8329ED1AEBBD}"/>
              </a:ext>
            </a:extLst>
          </p:cNvPr>
          <p:cNvGrpSpPr/>
          <p:nvPr/>
        </p:nvGrpSpPr>
        <p:grpSpPr>
          <a:xfrm>
            <a:off x="4020246" y="5066585"/>
            <a:ext cx="658080" cy="486054"/>
            <a:chOff x="2791668" y="5193195"/>
            <a:chExt cx="658080" cy="486054"/>
          </a:xfrm>
        </p:grpSpPr>
        <p:sp>
          <p:nvSpPr>
            <p:cNvPr id="48" name="Багетная рамка 63">
              <a:extLst>
                <a:ext uri="{FF2B5EF4-FFF2-40B4-BE49-F238E27FC236}">
                  <a16:creationId xmlns:a16="http://schemas.microsoft.com/office/drawing/2014/main" id="{70FBD00E-5F3E-7386-813B-9D39EBC22677}"/>
                </a:ext>
              </a:extLst>
            </p:cNvPr>
            <p:cNvSpPr/>
            <p:nvPr/>
          </p:nvSpPr>
          <p:spPr>
            <a:xfrm>
              <a:off x="27916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Багетная рамка 64">
              <a:extLst>
                <a:ext uri="{FF2B5EF4-FFF2-40B4-BE49-F238E27FC236}">
                  <a16:creationId xmlns:a16="http://schemas.microsoft.com/office/drawing/2014/main" id="{320059FF-0504-97D0-B172-0C87DD9A8223}"/>
                </a:ext>
              </a:extLst>
            </p:cNvPr>
            <p:cNvSpPr/>
            <p:nvPr/>
          </p:nvSpPr>
          <p:spPr>
            <a:xfrm>
              <a:off x="31257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97B6FC0-8C51-4EAB-ED73-283D1B26E4B1}"/>
              </a:ext>
            </a:extLst>
          </p:cNvPr>
          <p:cNvGrpSpPr/>
          <p:nvPr/>
        </p:nvGrpSpPr>
        <p:grpSpPr>
          <a:xfrm>
            <a:off x="4688406" y="5066585"/>
            <a:ext cx="658080" cy="486054"/>
            <a:chOff x="3459828" y="5193195"/>
            <a:chExt cx="658080" cy="486054"/>
          </a:xfrm>
        </p:grpSpPr>
        <p:sp>
          <p:nvSpPr>
            <p:cNvPr id="51" name="Багетная рамка 65">
              <a:extLst>
                <a:ext uri="{FF2B5EF4-FFF2-40B4-BE49-F238E27FC236}">
                  <a16:creationId xmlns:a16="http://schemas.microsoft.com/office/drawing/2014/main" id="{6F96488C-D409-7375-BE6F-EBC7A63B798B}"/>
                </a:ext>
              </a:extLst>
            </p:cNvPr>
            <p:cNvSpPr/>
            <p:nvPr/>
          </p:nvSpPr>
          <p:spPr>
            <a:xfrm>
              <a:off x="34598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Багетная рамка 66">
              <a:extLst>
                <a:ext uri="{FF2B5EF4-FFF2-40B4-BE49-F238E27FC236}">
                  <a16:creationId xmlns:a16="http://schemas.microsoft.com/office/drawing/2014/main" id="{AA267BD9-D538-3D3D-9AC4-AD475A283FC2}"/>
                </a:ext>
              </a:extLst>
            </p:cNvPr>
            <p:cNvSpPr/>
            <p:nvPr/>
          </p:nvSpPr>
          <p:spPr>
            <a:xfrm>
              <a:off x="37939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E426E8D-B145-8F5B-2F0B-3CFE3ED8D50B}"/>
              </a:ext>
            </a:extLst>
          </p:cNvPr>
          <p:cNvGrpSpPr/>
          <p:nvPr/>
        </p:nvGrpSpPr>
        <p:grpSpPr>
          <a:xfrm>
            <a:off x="5356566" y="5066585"/>
            <a:ext cx="658080" cy="486054"/>
            <a:chOff x="4127988" y="5193195"/>
            <a:chExt cx="658080" cy="486054"/>
          </a:xfrm>
        </p:grpSpPr>
        <p:sp>
          <p:nvSpPr>
            <p:cNvPr id="54" name="Багетная рамка 67">
              <a:extLst>
                <a:ext uri="{FF2B5EF4-FFF2-40B4-BE49-F238E27FC236}">
                  <a16:creationId xmlns:a16="http://schemas.microsoft.com/office/drawing/2014/main" id="{0A0B0E5E-3BAB-6023-8DC7-6466D111D82B}"/>
                </a:ext>
              </a:extLst>
            </p:cNvPr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Багетная рамка 68">
              <a:extLst>
                <a:ext uri="{FF2B5EF4-FFF2-40B4-BE49-F238E27FC236}">
                  <a16:creationId xmlns:a16="http://schemas.microsoft.com/office/drawing/2014/main" id="{95DF1E3C-B0C9-CF34-C0E0-B1CEA24C37A6}"/>
                </a:ext>
              </a:extLst>
            </p:cNvPr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F040FE5-06D4-DFA9-199B-7F57780839D3}"/>
              </a:ext>
            </a:extLst>
          </p:cNvPr>
          <p:cNvSpPr/>
          <p:nvPr/>
        </p:nvSpPr>
        <p:spPr>
          <a:xfrm>
            <a:off x="2015766" y="4285927"/>
            <a:ext cx="199440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3FC9E28-2D72-0192-C7E0-8DC875300E60}"/>
              </a:ext>
            </a:extLst>
          </p:cNvPr>
          <p:cNvSpPr/>
          <p:nvPr/>
        </p:nvSpPr>
        <p:spPr>
          <a:xfrm>
            <a:off x="4010166" y="4285927"/>
            <a:ext cx="6580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B4B7A8F-759D-0355-7BAE-B40CC81F6070}"/>
              </a:ext>
            </a:extLst>
          </p:cNvPr>
          <p:cNvSpPr/>
          <p:nvPr/>
        </p:nvSpPr>
        <p:spPr>
          <a:xfrm>
            <a:off x="4668246" y="4285927"/>
            <a:ext cx="16804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8E65DB0-BB5C-54A8-F705-3D4099810E9F}"/>
              </a:ext>
            </a:extLst>
          </p:cNvPr>
          <p:cNvSpPr/>
          <p:nvPr/>
        </p:nvSpPr>
        <p:spPr>
          <a:xfrm>
            <a:off x="6348726" y="4285927"/>
            <a:ext cx="329628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E94A894-2762-AE84-7405-D531EDB40563}"/>
              </a:ext>
            </a:extLst>
          </p:cNvPr>
          <p:cNvSpPr/>
          <p:nvPr/>
        </p:nvSpPr>
        <p:spPr>
          <a:xfrm>
            <a:off x="6682806" y="4285927"/>
            <a:ext cx="133632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8408468-54B2-3704-DABB-3F118E82899C}"/>
              </a:ext>
            </a:extLst>
          </p:cNvPr>
          <p:cNvSpPr/>
          <p:nvPr/>
        </p:nvSpPr>
        <p:spPr>
          <a:xfrm>
            <a:off x="8019126" y="4285927"/>
            <a:ext cx="2004479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210D7-0576-E76F-68F4-F12853E5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СЖАТИЯ </a:t>
            </a:r>
            <a:r>
              <a:rPr lang="en-US" dirty="0"/>
              <a:t>RLE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0A5BD-D2E0-6BF4-2710-CAD7D202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71110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Алгоритм </a:t>
            </a:r>
            <a:r>
              <a:rPr lang="en-US" sz="2400" dirty="0"/>
              <a:t>RLE </a:t>
            </a:r>
            <a:r>
              <a:rPr lang="ru-RU" sz="2400" dirty="0"/>
              <a:t>в первую очередь рассчитан на изображения с большими областями одного цвета (деловая графика, схемы, рисунки и т.п.).</a:t>
            </a:r>
          </a:p>
          <a:p>
            <a:pPr algn="just"/>
            <a:r>
              <a:rPr lang="ru-RU" sz="2400" dirty="0"/>
              <a:t>При его использовании в других ситуациях (например, при сохранении цветных фотографий) вместо уменьшения размера файла может происходить его увеличение.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06691AC-2B09-C2F5-7F72-4D63AE3EE953}"/>
              </a:ext>
            </a:extLst>
          </p:cNvPr>
          <p:cNvGrpSpPr/>
          <p:nvPr/>
        </p:nvGrpSpPr>
        <p:grpSpPr>
          <a:xfrm>
            <a:off x="2330377" y="4046734"/>
            <a:ext cx="8139063" cy="2115235"/>
            <a:chOff x="-119249" y="3546013"/>
            <a:chExt cx="10056949" cy="2115235"/>
          </a:xfrm>
        </p:grpSpPr>
        <p:sp>
          <p:nvSpPr>
            <p:cNvPr id="5" name="Левая фигурная скобка 30">
              <a:extLst>
                <a:ext uri="{FF2B5EF4-FFF2-40B4-BE49-F238E27FC236}">
                  <a16:creationId xmlns:a16="http://schemas.microsoft.com/office/drawing/2014/main" id="{D9391755-BF6D-46FC-A9D5-5F2BCD190A48}"/>
                </a:ext>
              </a:extLst>
            </p:cNvPr>
            <p:cNvSpPr/>
            <p:nvPr/>
          </p:nvSpPr>
          <p:spPr>
            <a:xfrm rot="16200000">
              <a:off x="2998442" y="1862679"/>
              <a:ext cx="320837" cy="6556220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4CDC801E-30EC-E890-B4E7-1C72289F9FA1}"/>
                </a:ext>
              </a:extLst>
            </p:cNvPr>
            <p:cNvSpPr/>
            <p:nvPr/>
          </p:nvSpPr>
          <p:spPr>
            <a:xfrm>
              <a:off x="1775451" y="5301208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символов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500B1C2A-9416-83A3-2910-801C366CF6E7}"/>
                </a:ext>
              </a:extLst>
            </p:cNvPr>
            <p:cNvSpPr/>
            <p:nvPr/>
          </p:nvSpPr>
          <p:spPr>
            <a:xfrm>
              <a:off x="5038395" y="3546013"/>
              <a:ext cx="4899305" cy="6840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данных увеличился</a:t>
              </a:r>
              <a:b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12 ≈ 1,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2B4066B-8123-3008-DFF6-0A26B62CAC51}"/>
              </a:ext>
            </a:extLst>
          </p:cNvPr>
          <p:cNvGrpSpPr/>
          <p:nvPr/>
        </p:nvGrpSpPr>
        <p:grpSpPr>
          <a:xfrm>
            <a:off x="2292276" y="3497673"/>
            <a:ext cx="4017792" cy="612067"/>
            <a:chOff x="768276" y="3573016"/>
            <a:chExt cx="4017792" cy="612067"/>
          </a:xfrm>
        </p:grpSpPr>
        <p:sp>
          <p:nvSpPr>
            <p:cNvPr id="65" name="Левая фигурная скобка 34">
              <a:extLst>
                <a:ext uri="{FF2B5EF4-FFF2-40B4-BE49-F238E27FC236}">
                  <a16:creationId xmlns:a16="http://schemas.microsoft.com/office/drawing/2014/main" id="{455F64A6-D78C-F2D6-A599-354246E60A4A}"/>
                </a:ext>
              </a:extLst>
            </p:cNvPr>
            <p:cNvSpPr/>
            <p:nvPr/>
          </p:nvSpPr>
          <p:spPr>
            <a:xfrm rot="5400000" flipV="1">
              <a:off x="2651158" y="2050174"/>
              <a:ext cx="252027" cy="401779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1210314B-F19B-C8F1-5849-7B9D992EB752}"/>
                </a:ext>
              </a:extLst>
            </p:cNvPr>
            <p:cNvSpPr/>
            <p:nvPr/>
          </p:nvSpPr>
          <p:spPr>
            <a:xfrm>
              <a:off x="1691680" y="3573016"/>
              <a:ext cx="215138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символов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98DB8D2-068B-FFE6-BC15-2FF5D44550CC}"/>
              </a:ext>
            </a:extLst>
          </p:cNvPr>
          <p:cNvGrpSpPr/>
          <p:nvPr/>
        </p:nvGrpSpPr>
        <p:grpSpPr>
          <a:xfrm>
            <a:off x="2311188" y="4145744"/>
            <a:ext cx="3998880" cy="486054"/>
            <a:chOff x="787188" y="4160510"/>
            <a:chExt cx="3998880" cy="486054"/>
          </a:xfrm>
        </p:grpSpPr>
        <p:sp>
          <p:nvSpPr>
            <p:cNvPr id="68" name="Багетная рамка 41">
              <a:extLst>
                <a:ext uri="{FF2B5EF4-FFF2-40B4-BE49-F238E27FC236}">
                  <a16:creationId xmlns:a16="http://schemas.microsoft.com/office/drawing/2014/main" id="{B078034A-452E-1933-26BF-4199FB423565}"/>
                </a:ext>
              </a:extLst>
            </p:cNvPr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Багетная рамка 42">
              <a:extLst>
                <a:ext uri="{FF2B5EF4-FFF2-40B4-BE49-F238E27FC236}">
                  <a16:creationId xmlns:a16="http://schemas.microsoft.com/office/drawing/2014/main" id="{04339472-DEA3-A0F1-314F-423938F172A9}"/>
                </a:ext>
              </a:extLst>
            </p:cNvPr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Багетная рамка 43">
              <a:extLst>
                <a:ext uri="{FF2B5EF4-FFF2-40B4-BE49-F238E27FC236}">
                  <a16:creationId xmlns:a16="http://schemas.microsoft.com/office/drawing/2014/main" id="{EBC611E9-B92E-7F8A-934A-A72A951AF63E}"/>
                </a:ext>
              </a:extLst>
            </p:cNvPr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Багетная рамка 44">
              <a:extLst>
                <a:ext uri="{FF2B5EF4-FFF2-40B4-BE49-F238E27FC236}">
                  <a16:creationId xmlns:a16="http://schemas.microsoft.com/office/drawing/2014/main" id="{C60A8712-3020-3DCF-82E7-ADCBE29FE494}"/>
                </a:ext>
              </a:extLst>
            </p:cNvPr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Багетная рамка 45">
              <a:extLst>
                <a:ext uri="{FF2B5EF4-FFF2-40B4-BE49-F238E27FC236}">
                  <a16:creationId xmlns:a16="http://schemas.microsoft.com/office/drawing/2014/main" id="{8F04E492-F2B0-0072-1C43-8BB6CABE71EA}"/>
                </a:ext>
              </a:extLst>
            </p:cNvPr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Багетная рамка 46">
              <a:extLst>
                <a:ext uri="{FF2B5EF4-FFF2-40B4-BE49-F238E27FC236}">
                  <a16:creationId xmlns:a16="http://schemas.microsoft.com/office/drawing/2014/main" id="{A5D1545F-9A34-3AC0-09BE-446A8565E243}"/>
                </a:ext>
              </a:extLst>
            </p:cNvPr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Багетная рамка 47">
              <a:extLst>
                <a:ext uri="{FF2B5EF4-FFF2-40B4-BE49-F238E27FC236}">
                  <a16:creationId xmlns:a16="http://schemas.microsoft.com/office/drawing/2014/main" id="{4A5741F1-4FE5-CDE8-E051-120F57F96202}"/>
                </a:ext>
              </a:extLst>
            </p:cNvPr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Багетная рамка 48">
              <a:extLst>
                <a:ext uri="{FF2B5EF4-FFF2-40B4-BE49-F238E27FC236}">
                  <a16:creationId xmlns:a16="http://schemas.microsoft.com/office/drawing/2014/main" id="{3127D9E9-AF16-2797-DD65-681D89EDDAFA}"/>
                </a:ext>
              </a:extLst>
            </p:cNvPr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Багетная рамка 49">
              <a:extLst>
                <a:ext uri="{FF2B5EF4-FFF2-40B4-BE49-F238E27FC236}">
                  <a16:creationId xmlns:a16="http://schemas.microsoft.com/office/drawing/2014/main" id="{37CF9890-3978-86A6-E26F-CE78EFD72B41}"/>
                </a:ext>
              </a:extLst>
            </p:cNvPr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Багетная рамка 50">
              <a:extLst>
                <a:ext uri="{FF2B5EF4-FFF2-40B4-BE49-F238E27FC236}">
                  <a16:creationId xmlns:a16="http://schemas.microsoft.com/office/drawing/2014/main" id="{330077FF-854A-0C2A-6BB8-FD30FD23868B}"/>
                </a:ext>
              </a:extLst>
            </p:cNvPr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Багетная рамка 51">
              <a:extLst>
                <a:ext uri="{FF2B5EF4-FFF2-40B4-BE49-F238E27FC236}">
                  <a16:creationId xmlns:a16="http://schemas.microsoft.com/office/drawing/2014/main" id="{193F28F8-AB35-9A91-A61D-AA81CD7F45BA}"/>
                </a:ext>
              </a:extLst>
            </p:cNvPr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Багетная рамка 52">
              <a:extLst>
                <a:ext uri="{FF2B5EF4-FFF2-40B4-BE49-F238E27FC236}">
                  <a16:creationId xmlns:a16="http://schemas.microsoft.com/office/drawing/2014/main" id="{A9C2DC6E-9603-0D3D-FFD4-A86442A80768}"/>
                </a:ext>
              </a:extLst>
            </p:cNvPr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80B30610-3AE2-C4DC-FDDD-34608E8ECFD5}"/>
              </a:ext>
            </a:extLst>
          </p:cNvPr>
          <p:cNvGrpSpPr/>
          <p:nvPr/>
        </p:nvGrpSpPr>
        <p:grpSpPr>
          <a:xfrm>
            <a:off x="2311188" y="4926402"/>
            <a:ext cx="658080" cy="486054"/>
            <a:chOff x="787188" y="5193195"/>
            <a:chExt cx="658080" cy="486054"/>
          </a:xfrm>
        </p:grpSpPr>
        <p:sp>
          <p:nvSpPr>
            <p:cNvPr id="81" name="Багетная рамка 81">
              <a:extLst>
                <a:ext uri="{FF2B5EF4-FFF2-40B4-BE49-F238E27FC236}">
                  <a16:creationId xmlns:a16="http://schemas.microsoft.com/office/drawing/2014/main" id="{954DD8AA-A283-E9F2-6C05-51ED23FE91A9}"/>
                </a:ext>
              </a:extLst>
            </p:cNvPr>
            <p:cNvSpPr/>
            <p:nvPr/>
          </p:nvSpPr>
          <p:spPr>
            <a:xfrm>
              <a:off x="7871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Багетная рамка 82">
              <a:extLst>
                <a:ext uri="{FF2B5EF4-FFF2-40B4-BE49-F238E27FC236}">
                  <a16:creationId xmlns:a16="http://schemas.microsoft.com/office/drawing/2014/main" id="{3F2FEA3B-40DD-3922-1CC7-AC565915568C}"/>
                </a:ext>
              </a:extLst>
            </p:cNvPr>
            <p:cNvSpPr/>
            <p:nvPr/>
          </p:nvSpPr>
          <p:spPr>
            <a:xfrm>
              <a:off x="11212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09EE7E3-1336-B24D-4F72-A81B4A86F727}"/>
              </a:ext>
            </a:extLst>
          </p:cNvPr>
          <p:cNvGrpSpPr/>
          <p:nvPr/>
        </p:nvGrpSpPr>
        <p:grpSpPr>
          <a:xfrm>
            <a:off x="2979348" y="4926402"/>
            <a:ext cx="658080" cy="486054"/>
            <a:chOff x="1455348" y="5193195"/>
            <a:chExt cx="658080" cy="486054"/>
          </a:xfrm>
        </p:grpSpPr>
        <p:sp>
          <p:nvSpPr>
            <p:cNvPr id="84" name="Багетная рамка 84">
              <a:extLst>
                <a:ext uri="{FF2B5EF4-FFF2-40B4-BE49-F238E27FC236}">
                  <a16:creationId xmlns:a16="http://schemas.microsoft.com/office/drawing/2014/main" id="{4AA3DEA5-146E-C6B9-CC50-2530DD0EBE40}"/>
                </a:ext>
              </a:extLst>
            </p:cNvPr>
            <p:cNvSpPr/>
            <p:nvPr/>
          </p:nvSpPr>
          <p:spPr>
            <a:xfrm>
              <a:off x="14553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Багетная рамка 85">
              <a:extLst>
                <a:ext uri="{FF2B5EF4-FFF2-40B4-BE49-F238E27FC236}">
                  <a16:creationId xmlns:a16="http://schemas.microsoft.com/office/drawing/2014/main" id="{81CE1D9E-01CB-E0E1-3207-F98D1C39BCEE}"/>
                </a:ext>
              </a:extLst>
            </p:cNvPr>
            <p:cNvSpPr/>
            <p:nvPr/>
          </p:nvSpPr>
          <p:spPr>
            <a:xfrm>
              <a:off x="17894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61FBB36B-383C-1821-E2E4-58F888CD057B}"/>
              </a:ext>
            </a:extLst>
          </p:cNvPr>
          <p:cNvGrpSpPr/>
          <p:nvPr/>
        </p:nvGrpSpPr>
        <p:grpSpPr>
          <a:xfrm>
            <a:off x="3647508" y="4926402"/>
            <a:ext cx="658080" cy="486054"/>
            <a:chOff x="2123508" y="5193195"/>
            <a:chExt cx="658080" cy="486054"/>
          </a:xfrm>
        </p:grpSpPr>
        <p:sp>
          <p:nvSpPr>
            <p:cNvPr id="87" name="Багетная рамка 87">
              <a:extLst>
                <a:ext uri="{FF2B5EF4-FFF2-40B4-BE49-F238E27FC236}">
                  <a16:creationId xmlns:a16="http://schemas.microsoft.com/office/drawing/2014/main" id="{667D15BC-9E6D-269A-78E2-C928B90E0CD4}"/>
                </a:ext>
              </a:extLst>
            </p:cNvPr>
            <p:cNvSpPr/>
            <p:nvPr/>
          </p:nvSpPr>
          <p:spPr>
            <a:xfrm>
              <a:off x="21235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Багетная рамка 88">
              <a:extLst>
                <a:ext uri="{FF2B5EF4-FFF2-40B4-BE49-F238E27FC236}">
                  <a16:creationId xmlns:a16="http://schemas.microsoft.com/office/drawing/2014/main" id="{DA3D40D7-8ADB-0FB0-0B3A-C58F67EC37A3}"/>
                </a:ext>
              </a:extLst>
            </p:cNvPr>
            <p:cNvSpPr/>
            <p:nvPr/>
          </p:nvSpPr>
          <p:spPr>
            <a:xfrm>
              <a:off x="24575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4A4CD93-29BB-EAB4-C55D-30A597B2ED1E}"/>
              </a:ext>
            </a:extLst>
          </p:cNvPr>
          <p:cNvGrpSpPr/>
          <p:nvPr/>
        </p:nvGrpSpPr>
        <p:grpSpPr>
          <a:xfrm>
            <a:off x="4315668" y="4926402"/>
            <a:ext cx="658080" cy="486054"/>
            <a:chOff x="2791668" y="5193195"/>
            <a:chExt cx="658080" cy="486054"/>
          </a:xfrm>
        </p:grpSpPr>
        <p:sp>
          <p:nvSpPr>
            <p:cNvPr id="90" name="Багетная рамка 90">
              <a:extLst>
                <a:ext uri="{FF2B5EF4-FFF2-40B4-BE49-F238E27FC236}">
                  <a16:creationId xmlns:a16="http://schemas.microsoft.com/office/drawing/2014/main" id="{1BF7360A-E6D1-6FE6-6BB4-4E2B376BE7C1}"/>
                </a:ext>
              </a:extLst>
            </p:cNvPr>
            <p:cNvSpPr/>
            <p:nvPr/>
          </p:nvSpPr>
          <p:spPr>
            <a:xfrm>
              <a:off x="27916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Багетная рамка 91">
              <a:extLst>
                <a:ext uri="{FF2B5EF4-FFF2-40B4-BE49-F238E27FC236}">
                  <a16:creationId xmlns:a16="http://schemas.microsoft.com/office/drawing/2014/main" id="{43DB731E-CFB6-A953-5919-A126E011F603}"/>
                </a:ext>
              </a:extLst>
            </p:cNvPr>
            <p:cNvSpPr/>
            <p:nvPr/>
          </p:nvSpPr>
          <p:spPr>
            <a:xfrm>
              <a:off x="31257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9C25902A-CFA0-E869-C621-2ACE1B65158D}"/>
              </a:ext>
            </a:extLst>
          </p:cNvPr>
          <p:cNvGrpSpPr/>
          <p:nvPr/>
        </p:nvGrpSpPr>
        <p:grpSpPr>
          <a:xfrm>
            <a:off x="4983828" y="4926402"/>
            <a:ext cx="658080" cy="486054"/>
            <a:chOff x="3459828" y="5193195"/>
            <a:chExt cx="658080" cy="486054"/>
          </a:xfrm>
        </p:grpSpPr>
        <p:sp>
          <p:nvSpPr>
            <p:cNvPr id="93" name="Багетная рамка 93">
              <a:extLst>
                <a:ext uri="{FF2B5EF4-FFF2-40B4-BE49-F238E27FC236}">
                  <a16:creationId xmlns:a16="http://schemas.microsoft.com/office/drawing/2014/main" id="{977B0DB7-30F5-3C28-CEE8-C92142426529}"/>
                </a:ext>
              </a:extLst>
            </p:cNvPr>
            <p:cNvSpPr/>
            <p:nvPr/>
          </p:nvSpPr>
          <p:spPr>
            <a:xfrm>
              <a:off x="34598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Багетная рамка 94">
              <a:extLst>
                <a:ext uri="{FF2B5EF4-FFF2-40B4-BE49-F238E27FC236}">
                  <a16:creationId xmlns:a16="http://schemas.microsoft.com/office/drawing/2014/main" id="{486D593D-9CB6-5FE3-9EDC-9F03CAED9B12}"/>
                </a:ext>
              </a:extLst>
            </p:cNvPr>
            <p:cNvSpPr/>
            <p:nvPr/>
          </p:nvSpPr>
          <p:spPr>
            <a:xfrm>
              <a:off x="37939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39C532F-F0C4-E60A-AE4E-FF762D6EDE12}"/>
              </a:ext>
            </a:extLst>
          </p:cNvPr>
          <p:cNvGrpSpPr/>
          <p:nvPr/>
        </p:nvGrpSpPr>
        <p:grpSpPr>
          <a:xfrm>
            <a:off x="5651988" y="4926402"/>
            <a:ext cx="658080" cy="486054"/>
            <a:chOff x="4127988" y="5193195"/>
            <a:chExt cx="658080" cy="486054"/>
          </a:xfrm>
        </p:grpSpPr>
        <p:sp>
          <p:nvSpPr>
            <p:cNvPr id="96" name="Багетная рамка 96">
              <a:extLst>
                <a:ext uri="{FF2B5EF4-FFF2-40B4-BE49-F238E27FC236}">
                  <a16:creationId xmlns:a16="http://schemas.microsoft.com/office/drawing/2014/main" id="{3E66DBB5-7921-81C5-CA1E-4DF5B71DF55E}"/>
                </a:ext>
              </a:extLst>
            </p:cNvPr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Багетная рамка 97">
              <a:extLst>
                <a:ext uri="{FF2B5EF4-FFF2-40B4-BE49-F238E27FC236}">
                  <a16:creationId xmlns:a16="http://schemas.microsoft.com/office/drawing/2014/main" id="{D95FA7B8-81EB-B0E5-DCB8-E222F3CDE701}"/>
                </a:ext>
              </a:extLst>
            </p:cNvPr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77012B10-0EB6-4551-A7BF-8D5F833CD5A5}"/>
              </a:ext>
            </a:extLst>
          </p:cNvPr>
          <p:cNvSpPr/>
          <p:nvPr/>
        </p:nvSpPr>
        <p:spPr>
          <a:xfrm>
            <a:off x="2311188" y="4145744"/>
            <a:ext cx="3340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C5B48D2-8407-9D9D-7386-2CD43031B494}"/>
              </a:ext>
            </a:extLst>
          </p:cNvPr>
          <p:cNvSpPr/>
          <p:nvPr/>
        </p:nvSpPr>
        <p:spPr>
          <a:xfrm>
            <a:off x="2639616" y="4145744"/>
            <a:ext cx="339732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5845C4A-0040-956F-C516-184DF73ED214}"/>
              </a:ext>
            </a:extLst>
          </p:cNvPr>
          <p:cNvSpPr/>
          <p:nvPr/>
        </p:nvSpPr>
        <p:spPr>
          <a:xfrm>
            <a:off x="2942888" y="4145744"/>
            <a:ext cx="36046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977CCE75-B0C7-FE20-770D-9107ABA28846}"/>
              </a:ext>
            </a:extLst>
          </p:cNvPr>
          <p:cNvSpPr/>
          <p:nvPr/>
        </p:nvSpPr>
        <p:spPr>
          <a:xfrm>
            <a:off x="3287688" y="4145744"/>
            <a:ext cx="13519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7749786-3ACF-7FEB-9181-7E05F6EAB715}"/>
              </a:ext>
            </a:extLst>
          </p:cNvPr>
          <p:cNvSpPr/>
          <p:nvPr/>
        </p:nvSpPr>
        <p:spPr>
          <a:xfrm>
            <a:off x="4614312" y="4145744"/>
            <a:ext cx="35943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B57F264-87B1-D4F0-7514-AD747E143E08}"/>
              </a:ext>
            </a:extLst>
          </p:cNvPr>
          <p:cNvSpPr/>
          <p:nvPr/>
        </p:nvSpPr>
        <p:spPr>
          <a:xfrm>
            <a:off x="4974353" y="4145744"/>
            <a:ext cx="3435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AD38922C-F9A7-95DC-0C7F-3FF626BD034A}"/>
              </a:ext>
            </a:extLst>
          </p:cNvPr>
          <p:cNvGrpSpPr/>
          <p:nvPr/>
        </p:nvGrpSpPr>
        <p:grpSpPr>
          <a:xfrm>
            <a:off x="6302016" y="4926402"/>
            <a:ext cx="658080" cy="486054"/>
            <a:chOff x="4127988" y="5193195"/>
            <a:chExt cx="658080" cy="486054"/>
          </a:xfrm>
        </p:grpSpPr>
        <p:sp>
          <p:nvSpPr>
            <p:cNvPr id="105" name="Багетная рамка 105">
              <a:extLst>
                <a:ext uri="{FF2B5EF4-FFF2-40B4-BE49-F238E27FC236}">
                  <a16:creationId xmlns:a16="http://schemas.microsoft.com/office/drawing/2014/main" id="{4C4FAA42-191A-CFC0-0B94-7D6D03BD631E}"/>
                </a:ext>
              </a:extLst>
            </p:cNvPr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Багетная рамка 106">
              <a:extLst>
                <a:ext uri="{FF2B5EF4-FFF2-40B4-BE49-F238E27FC236}">
                  <a16:creationId xmlns:a16="http://schemas.microsoft.com/office/drawing/2014/main" id="{5C6B2BA5-EF02-F440-4017-E45C922A9BB3}"/>
                </a:ext>
              </a:extLst>
            </p:cNvPr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F212A7C-8B05-288A-4BCA-016B0AF1BE93}"/>
              </a:ext>
            </a:extLst>
          </p:cNvPr>
          <p:cNvSpPr/>
          <p:nvPr/>
        </p:nvSpPr>
        <p:spPr>
          <a:xfrm>
            <a:off x="5288033" y="4145744"/>
            <a:ext cx="3435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B57FA1C0-1C23-D21A-E26C-AFECC517421B}"/>
              </a:ext>
            </a:extLst>
          </p:cNvPr>
          <p:cNvGrpSpPr/>
          <p:nvPr/>
        </p:nvGrpSpPr>
        <p:grpSpPr>
          <a:xfrm>
            <a:off x="6978228" y="4926402"/>
            <a:ext cx="658080" cy="486054"/>
            <a:chOff x="4127988" y="5193195"/>
            <a:chExt cx="658080" cy="486054"/>
          </a:xfrm>
        </p:grpSpPr>
        <p:sp>
          <p:nvSpPr>
            <p:cNvPr id="109" name="Багетная рамка 109">
              <a:extLst>
                <a:ext uri="{FF2B5EF4-FFF2-40B4-BE49-F238E27FC236}">
                  <a16:creationId xmlns:a16="http://schemas.microsoft.com/office/drawing/2014/main" id="{1160934E-304A-69E2-3B59-30F923F95865}"/>
                </a:ext>
              </a:extLst>
            </p:cNvPr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Багетная рамка 110">
              <a:extLst>
                <a:ext uri="{FF2B5EF4-FFF2-40B4-BE49-F238E27FC236}">
                  <a16:creationId xmlns:a16="http://schemas.microsoft.com/office/drawing/2014/main" id="{452D9CDF-69F3-C659-CB3C-AF034EBAD125}"/>
                </a:ext>
              </a:extLst>
            </p:cNvPr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5307FC69-3712-9501-71DD-6C0E03D3FE51}"/>
              </a:ext>
            </a:extLst>
          </p:cNvPr>
          <p:cNvSpPr/>
          <p:nvPr/>
        </p:nvSpPr>
        <p:spPr>
          <a:xfrm>
            <a:off x="5651989" y="4145744"/>
            <a:ext cx="655813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7" grpId="0" animBg="1"/>
      <p:bldP spid="107" grpId="1" animBg="1"/>
      <p:bldP spid="111" grpId="0" animBg="1"/>
      <p:bldP spid="1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210D7-0576-E76F-68F4-F12853E5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СЖАТИЯ </a:t>
            </a:r>
            <a:r>
              <a:rPr lang="en-US" dirty="0"/>
              <a:t>RLE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0A5BD-D2E0-6BF4-2710-CAD7D202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6"/>
            <a:ext cx="10858994" cy="15739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Если для записи длины цепочки идущих подряд одинаковых символов использовать положительные числа, а для записи количества следующих друг за другом различных символов использовать отрицательные числа, то</a:t>
            </a:r>
            <a:r>
              <a:rPr lang="en-US" sz="2400" dirty="0"/>
              <a:t> </a:t>
            </a:r>
            <a:r>
              <a:rPr lang="ru-RU" sz="2400" dirty="0"/>
              <a:t>для разных изображений возможно как уменьшение, так и увеличение размера.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8B5F68-79EC-3EEC-209E-5112CD92BFA5}"/>
              </a:ext>
            </a:extLst>
          </p:cNvPr>
          <p:cNvGrpSpPr/>
          <p:nvPr/>
        </p:nvGrpSpPr>
        <p:grpSpPr>
          <a:xfrm>
            <a:off x="2330377" y="3906054"/>
            <a:ext cx="8139063" cy="2115235"/>
            <a:chOff x="-119249" y="3546013"/>
            <a:chExt cx="10056949" cy="2115235"/>
          </a:xfrm>
        </p:grpSpPr>
        <p:sp>
          <p:nvSpPr>
            <p:cNvPr id="5" name="Левая фигурная скобка 42">
              <a:extLst>
                <a:ext uri="{FF2B5EF4-FFF2-40B4-BE49-F238E27FC236}">
                  <a16:creationId xmlns:a16="http://schemas.microsoft.com/office/drawing/2014/main" id="{F9B02EF9-8152-BB26-4804-E2529C9CD8F8}"/>
                </a:ext>
              </a:extLst>
            </p:cNvPr>
            <p:cNvSpPr/>
            <p:nvPr/>
          </p:nvSpPr>
          <p:spPr>
            <a:xfrm rot="16200000">
              <a:off x="2580666" y="2280455"/>
              <a:ext cx="320838" cy="5720668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80C964F3-D008-523B-7227-038558DDDE40}"/>
                </a:ext>
              </a:extLst>
            </p:cNvPr>
            <p:cNvSpPr/>
            <p:nvPr/>
          </p:nvSpPr>
          <p:spPr>
            <a:xfrm>
              <a:off x="1775451" y="5301208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символов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F2780A84-E004-0A9A-575C-5C17E14AC84A}"/>
                </a:ext>
              </a:extLst>
            </p:cNvPr>
            <p:cNvSpPr/>
            <p:nvPr/>
          </p:nvSpPr>
          <p:spPr>
            <a:xfrm>
              <a:off x="5038395" y="3546013"/>
              <a:ext cx="4899305" cy="6840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данных увеличился</a:t>
              </a:r>
              <a:b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/ 12 ≈ 1,17 раз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2E20D96-6D60-ECB3-0C0E-06C3C67E875A}"/>
              </a:ext>
            </a:extLst>
          </p:cNvPr>
          <p:cNvGrpSpPr/>
          <p:nvPr/>
        </p:nvGrpSpPr>
        <p:grpSpPr>
          <a:xfrm>
            <a:off x="2292276" y="3356993"/>
            <a:ext cx="4017792" cy="612067"/>
            <a:chOff x="768276" y="3573016"/>
            <a:chExt cx="4017792" cy="612067"/>
          </a:xfrm>
        </p:grpSpPr>
        <p:sp>
          <p:nvSpPr>
            <p:cNvPr id="65" name="Левая фигурная скобка 46">
              <a:extLst>
                <a:ext uri="{FF2B5EF4-FFF2-40B4-BE49-F238E27FC236}">
                  <a16:creationId xmlns:a16="http://schemas.microsoft.com/office/drawing/2014/main" id="{E85A294E-A00A-5026-1955-C7FC82CBFEF0}"/>
                </a:ext>
              </a:extLst>
            </p:cNvPr>
            <p:cNvSpPr/>
            <p:nvPr/>
          </p:nvSpPr>
          <p:spPr>
            <a:xfrm rot="5400000" flipV="1">
              <a:off x="2651158" y="2050174"/>
              <a:ext cx="252027" cy="401779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7C38F61A-B9AF-21DF-89B5-9FF41AEC0BC4}"/>
                </a:ext>
              </a:extLst>
            </p:cNvPr>
            <p:cNvSpPr/>
            <p:nvPr/>
          </p:nvSpPr>
          <p:spPr>
            <a:xfrm>
              <a:off x="1691680" y="3573016"/>
              <a:ext cx="215138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символов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71EDB49-CB96-40B0-1F86-06EC6DCA3A45}"/>
              </a:ext>
            </a:extLst>
          </p:cNvPr>
          <p:cNvGrpSpPr/>
          <p:nvPr/>
        </p:nvGrpSpPr>
        <p:grpSpPr>
          <a:xfrm>
            <a:off x="2311188" y="4005064"/>
            <a:ext cx="3998880" cy="486054"/>
            <a:chOff x="787188" y="4160510"/>
            <a:chExt cx="3998880" cy="486054"/>
          </a:xfrm>
        </p:grpSpPr>
        <p:sp>
          <p:nvSpPr>
            <p:cNvPr id="68" name="Багетная рамка 49">
              <a:extLst>
                <a:ext uri="{FF2B5EF4-FFF2-40B4-BE49-F238E27FC236}">
                  <a16:creationId xmlns:a16="http://schemas.microsoft.com/office/drawing/2014/main" id="{3E6C96D4-971A-700D-EB45-397E93A1093D}"/>
                </a:ext>
              </a:extLst>
            </p:cNvPr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Багетная рамка 50">
              <a:extLst>
                <a:ext uri="{FF2B5EF4-FFF2-40B4-BE49-F238E27FC236}">
                  <a16:creationId xmlns:a16="http://schemas.microsoft.com/office/drawing/2014/main" id="{8D4613EB-026B-1806-8C90-25C42A59A3D5}"/>
                </a:ext>
              </a:extLst>
            </p:cNvPr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Багетная рамка 51">
              <a:extLst>
                <a:ext uri="{FF2B5EF4-FFF2-40B4-BE49-F238E27FC236}">
                  <a16:creationId xmlns:a16="http://schemas.microsoft.com/office/drawing/2014/main" id="{E051F8B7-F495-A188-5809-88BF01D02E01}"/>
                </a:ext>
              </a:extLst>
            </p:cNvPr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Багетная рамка 52">
              <a:extLst>
                <a:ext uri="{FF2B5EF4-FFF2-40B4-BE49-F238E27FC236}">
                  <a16:creationId xmlns:a16="http://schemas.microsoft.com/office/drawing/2014/main" id="{BFF1BAAB-AD83-0BF3-26DE-211CDDAF6B4C}"/>
                </a:ext>
              </a:extLst>
            </p:cNvPr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Багетная рамка 68">
              <a:extLst>
                <a:ext uri="{FF2B5EF4-FFF2-40B4-BE49-F238E27FC236}">
                  <a16:creationId xmlns:a16="http://schemas.microsoft.com/office/drawing/2014/main" id="{71DDAAA7-4372-34B2-ED92-60C20662B674}"/>
                </a:ext>
              </a:extLst>
            </p:cNvPr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Багетная рамка 69">
              <a:extLst>
                <a:ext uri="{FF2B5EF4-FFF2-40B4-BE49-F238E27FC236}">
                  <a16:creationId xmlns:a16="http://schemas.microsoft.com/office/drawing/2014/main" id="{032B5210-0B50-55B6-4402-E124D153BED2}"/>
                </a:ext>
              </a:extLst>
            </p:cNvPr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Багетная рамка 70">
              <a:extLst>
                <a:ext uri="{FF2B5EF4-FFF2-40B4-BE49-F238E27FC236}">
                  <a16:creationId xmlns:a16="http://schemas.microsoft.com/office/drawing/2014/main" id="{D63E83E9-227C-CC7A-F28A-7F58FB4FFD2A}"/>
                </a:ext>
              </a:extLst>
            </p:cNvPr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Багетная рамка 71">
              <a:extLst>
                <a:ext uri="{FF2B5EF4-FFF2-40B4-BE49-F238E27FC236}">
                  <a16:creationId xmlns:a16="http://schemas.microsoft.com/office/drawing/2014/main" id="{283DDE75-2471-3853-AD8C-10945E770614}"/>
                </a:ext>
              </a:extLst>
            </p:cNvPr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Багетная рамка 72">
              <a:extLst>
                <a:ext uri="{FF2B5EF4-FFF2-40B4-BE49-F238E27FC236}">
                  <a16:creationId xmlns:a16="http://schemas.microsoft.com/office/drawing/2014/main" id="{C1F3A915-384F-7CA9-42E8-EDA1CF6E7326}"/>
                </a:ext>
              </a:extLst>
            </p:cNvPr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Багетная рамка 73">
              <a:extLst>
                <a:ext uri="{FF2B5EF4-FFF2-40B4-BE49-F238E27FC236}">
                  <a16:creationId xmlns:a16="http://schemas.microsoft.com/office/drawing/2014/main" id="{2F2C0C03-5692-FF96-28DB-1FD3823CBDEF}"/>
                </a:ext>
              </a:extLst>
            </p:cNvPr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Багетная рамка 74">
              <a:extLst>
                <a:ext uri="{FF2B5EF4-FFF2-40B4-BE49-F238E27FC236}">
                  <a16:creationId xmlns:a16="http://schemas.microsoft.com/office/drawing/2014/main" id="{9B6163DB-D196-4863-C088-890226B11175}"/>
                </a:ext>
              </a:extLst>
            </p:cNvPr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Багетная рамка 75">
              <a:extLst>
                <a:ext uri="{FF2B5EF4-FFF2-40B4-BE49-F238E27FC236}">
                  <a16:creationId xmlns:a16="http://schemas.microsoft.com/office/drawing/2014/main" id="{88793168-A7DA-E9C3-840E-084998BF7F0B}"/>
                </a:ext>
              </a:extLst>
            </p:cNvPr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B33E0B4-4E99-62E9-18E1-FE902B699AEA}"/>
              </a:ext>
            </a:extLst>
          </p:cNvPr>
          <p:cNvGrpSpPr/>
          <p:nvPr/>
        </p:nvGrpSpPr>
        <p:grpSpPr>
          <a:xfrm>
            <a:off x="2311188" y="4785722"/>
            <a:ext cx="1660320" cy="486054"/>
            <a:chOff x="787188" y="4785722"/>
            <a:chExt cx="1660320" cy="486054"/>
          </a:xfrm>
        </p:grpSpPr>
        <p:sp>
          <p:nvSpPr>
            <p:cNvPr id="81" name="Багетная рамка 77">
              <a:extLst>
                <a:ext uri="{FF2B5EF4-FFF2-40B4-BE49-F238E27FC236}">
                  <a16:creationId xmlns:a16="http://schemas.microsoft.com/office/drawing/2014/main" id="{ADDD5380-13D0-2617-D4C9-A1E30C0F3D4D}"/>
                </a:ext>
              </a:extLst>
            </p:cNvPr>
            <p:cNvSpPr/>
            <p:nvPr/>
          </p:nvSpPr>
          <p:spPr>
            <a:xfrm>
              <a:off x="7871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2" name="Багетная рамка 78">
              <a:extLst>
                <a:ext uri="{FF2B5EF4-FFF2-40B4-BE49-F238E27FC236}">
                  <a16:creationId xmlns:a16="http://schemas.microsoft.com/office/drawing/2014/main" id="{3689C4D6-A524-2FB1-94DF-B27470549013}"/>
                </a:ext>
              </a:extLst>
            </p:cNvPr>
            <p:cNvSpPr/>
            <p:nvPr/>
          </p:nvSpPr>
          <p:spPr>
            <a:xfrm>
              <a:off x="112126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3" name="Багетная рамка 80">
              <a:extLst>
                <a:ext uri="{FF2B5EF4-FFF2-40B4-BE49-F238E27FC236}">
                  <a16:creationId xmlns:a16="http://schemas.microsoft.com/office/drawing/2014/main" id="{5F594222-E692-056A-255A-9C0BFFF50AF6}"/>
                </a:ext>
              </a:extLst>
            </p:cNvPr>
            <p:cNvSpPr/>
            <p:nvPr/>
          </p:nvSpPr>
          <p:spPr>
            <a:xfrm>
              <a:off x="145534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Багетная рамка 81">
              <a:extLst>
                <a:ext uri="{FF2B5EF4-FFF2-40B4-BE49-F238E27FC236}">
                  <a16:creationId xmlns:a16="http://schemas.microsoft.com/office/drawing/2014/main" id="{E0492991-F3C7-F288-0452-1A9547A92645}"/>
                </a:ext>
              </a:extLst>
            </p:cNvPr>
            <p:cNvSpPr/>
            <p:nvPr/>
          </p:nvSpPr>
          <p:spPr>
            <a:xfrm>
              <a:off x="178942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Багетная рамка 83">
              <a:extLst>
                <a:ext uri="{FF2B5EF4-FFF2-40B4-BE49-F238E27FC236}">
                  <a16:creationId xmlns:a16="http://schemas.microsoft.com/office/drawing/2014/main" id="{B45C9CEB-E447-2BBA-AA37-B12EF6546901}"/>
                </a:ext>
              </a:extLst>
            </p:cNvPr>
            <p:cNvSpPr/>
            <p:nvPr/>
          </p:nvSpPr>
          <p:spPr>
            <a:xfrm>
              <a:off x="212350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61387253-BEBB-B2E9-7406-FDDE8EF6E866}"/>
              </a:ext>
            </a:extLst>
          </p:cNvPr>
          <p:cNvGrpSpPr/>
          <p:nvPr/>
        </p:nvGrpSpPr>
        <p:grpSpPr>
          <a:xfrm>
            <a:off x="3981588" y="4785722"/>
            <a:ext cx="658080" cy="486054"/>
            <a:chOff x="2457588" y="4785722"/>
            <a:chExt cx="658080" cy="486054"/>
          </a:xfrm>
        </p:grpSpPr>
        <p:sp>
          <p:nvSpPr>
            <p:cNvPr id="87" name="Багетная рамка 84">
              <a:extLst>
                <a:ext uri="{FF2B5EF4-FFF2-40B4-BE49-F238E27FC236}">
                  <a16:creationId xmlns:a16="http://schemas.microsoft.com/office/drawing/2014/main" id="{CEC48D79-AFC1-B28F-DF0F-C8C2E0562971}"/>
                </a:ext>
              </a:extLst>
            </p:cNvPr>
            <p:cNvSpPr/>
            <p:nvPr/>
          </p:nvSpPr>
          <p:spPr>
            <a:xfrm>
              <a:off x="24575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Багетная рамка 86">
              <a:extLst>
                <a:ext uri="{FF2B5EF4-FFF2-40B4-BE49-F238E27FC236}">
                  <a16:creationId xmlns:a16="http://schemas.microsoft.com/office/drawing/2014/main" id="{6623FDD5-3C3F-0936-7F73-07965282FA1C}"/>
                </a:ext>
              </a:extLst>
            </p:cNvPr>
            <p:cNvSpPr/>
            <p:nvPr/>
          </p:nvSpPr>
          <p:spPr>
            <a:xfrm>
              <a:off x="279166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210ECFE-D5F2-A162-DFA2-64C4750E69CD}"/>
              </a:ext>
            </a:extLst>
          </p:cNvPr>
          <p:cNvGrpSpPr/>
          <p:nvPr/>
        </p:nvGrpSpPr>
        <p:grpSpPr>
          <a:xfrm>
            <a:off x="4649748" y="4785722"/>
            <a:ext cx="1660320" cy="486054"/>
            <a:chOff x="3125748" y="4785722"/>
            <a:chExt cx="1660320" cy="486054"/>
          </a:xfrm>
        </p:grpSpPr>
        <p:sp>
          <p:nvSpPr>
            <p:cNvPr id="90" name="Багетная рамка 87">
              <a:extLst>
                <a:ext uri="{FF2B5EF4-FFF2-40B4-BE49-F238E27FC236}">
                  <a16:creationId xmlns:a16="http://schemas.microsoft.com/office/drawing/2014/main" id="{0E3C4BC7-1A69-D708-1BF7-DC25C57654C3}"/>
                </a:ext>
              </a:extLst>
            </p:cNvPr>
            <p:cNvSpPr/>
            <p:nvPr/>
          </p:nvSpPr>
          <p:spPr>
            <a:xfrm>
              <a:off x="312574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Багетная рамка 89">
              <a:extLst>
                <a:ext uri="{FF2B5EF4-FFF2-40B4-BE49-F238E27FC236}">
                  <a16:creationId xmlns:a16="http://schemas.microsoft.com/office/drawing/2014/main" id="{E28844F4-4E19-E028-D7C9-9B0900998D91}"/>
                </a:ext>
              </a:extLst>
            </p:cNvPr>
            <p:cNvSpPr/>
            <p:nvPr/>
          </p:nvSpPr>
          <p:spPr>
            <a:xfrm>
              <a:off x="345982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Багетная рамка 90">
              <a:extLst>
                <a:ext uri="{FF2B5EF4-FFF2-40B4-BE49-F238E27FC236}">
                  <a16:creationId xmlns:a16="http://schemas.microsoft.com/office/drawing/2014/main" id="{ED82A975-A6D2-F05F-80F6-75657A1F6BEF}"/>
                </a:ext>
              </a:extLst>
            </p:cNvPr>
            <p:cNvSpPr/>
            <p:nvPr/>
          </p:nvSpPr>
          <p:spPr>
            <a:xfrm>
              <a:off x="379390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Багетная рамка 92">
              <a:extLst>
                <a:ext uri="{FF2B5EF4-FFF2-40B4-BE49-F238E27FC236}">
                  <a16:creationId xmlns:a16="http://schemas.microsoft.com/office/drawing/2014/main" id="{86498170-351C-CB19-EF8F-B16F04EFDA7D}"/>
                </a:ext>
              </a:extLst>
            </p:cNvPr>
            <p:cNvSpPr/>
            <p:nvPr/>
          </p:nvSpPr>
          <p:spPr>
            <a:xfrm>
              <a:off x="41279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Багетная рамка 93">
              <a:extLst>
                <a:ext uri="{FF2B5EF4-FFF2-40B4-BE49-F238E27FC236}">
                  <a16:creationId xmlns:a16="http://schemas.microsoft.com/office/drawing/2014/main" id="{5F212C2B-D3DD-93C9-CF51-7FBEE1602068}"/>
                </a:ext>
              </a:extLst>
            </p:cNvPr>
            <p:cNvSpPr/>
            <p:nvPr/>
          </p:nvSpPr>
          <p:spPr>
            <a:xfrm>
              <a:off x="446206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A4168697-CAB5-DCF6-9B1A-74D4E9C7A4E6}"/>
              </a:ext>
            </a:extLst>
          </p:cNvPr>
          <p:cNvSpPr/>
          <p:nvPr/>
        </p:nvSpPr>
        <p:spPr>
          <a:xfrm>
            <a:off x="2311188" y="4005064"/>
            <a:ext cx="99216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E853F4A2-41D8-D95F-D077-1C7524758285}"/>
              </a:ext>
            </a:extLst>
          </p:cNvPr>
          <p:cNvSpPr/>
          <p:nvPr/>
        </p:nvSpPr>
        <p:spPr>
          <a:xfrm>
            <a:off x="3307996" y="4005064"/>
            <a:ext cx="1331672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BB71D59-D220-FCE4-0DFB-40DB973D5B38}"/>
              </a:ext>
            </a:extLst>
          </p:cNvPr>
          <p:cNvSpPr/>
          <p:nvPr/>
        </p:nvSpPr>
        <p:spPr>
          <a:xfrm>
            <a:off x="4629552" y="4005064"/>
            <a:ext cx="10123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4A9DE3E-EE1F-0FBC-4FCF-9B81A12A9475}"/>
              </a:ext>
            </a:extLst>
          </p:cNvPr>
          <p:cNvSpPr/>
          <p:nvPr/>
        </p:nvSpPr>
        <p:spPr>
          <a:xfrm>
            <a:off x="5636034" y="4005064"/>
            <a:ext cx="67599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B3960F4E-3B36-B1B6-885A-4A4CAC3EB6AC}"/>
              </a:ext>
            </a:extLst>
          </p:cNvPr>
          <p:cNvGrpSpPr/>
          <p:nvPr/>
        </p:nvGrpSpPr>
        <p:grpSpPr>
          <a:xfrm>
            <a:off x="6302016" y="4785722"/>
            <a:ext cx="658080" cy="486054"/>
            <a:chOff x="4778016" y="4785722"/>
            <a:chExt cx="658080" cy="486054"/>
          </a:xfrm>
        </p:grpSpPr>
        <p:sp>
          <p:nvSpPr>
            <p:cNvPr id="100" name="Багетная рамка 101">
              <a:extLst>
                <a:ext uri="{FF2B5EF4-FFF2-40B4-BE49-F238E27FC236}">
                  <a16:creationId xmlns:a16="http://schemas.microsoft.com/office/drawing/2014/main" id="{519A887A-A399-80CA-B013-5002ECD893AF}"/>
                </a:ext>
              </a:extLst>
            </p:cNvPr>
            <p:cNvSpPr/>
            <p:nvPr/>
          </p:nvSpPr>
          <p:spPr>
            <a:xfrm>
              <a:off x="4778016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Багетная рамка 102">
              <a:extLst>
                <a:ext uri="{FF2B5EF4-FFF2-40B4-BE49-F238E27FC236}">
                  <a16:creationId xmlns:a16="http://schemas.microsoft.com/office/drawing/2014/main" id="{CC453FBF-66B0-5A43-B7B9-17F5E3FADD43}"/>
                </a:ext>
              </a:extLst>
            </p:cNvPr>
            <p:cNvSpPr/>
            <p:nvPr/>
          </p:nvSpPr>
          <p:spPr>
            <a:xfrm>
              <a:off x="5112096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72517E3-F723-C7C5-C1A2-C852AB9CEB59}"/>
              </a:ext>
            </a:extLst>
          </p:cNvPr>
          <p:cNvGrpSpPr/>
          <p:nvPr/>
        </p:nvGrpSpPr>
        <p:grpSpPr>
          <a:xfrm>
            <a:off x="2166911" y="3212976"/>
            <a:ext cx="8302529" cy="3312368"/>
            <a:chOff x="642910" y="3212976"/>
            <a:chExt cx="8302529" cy="3312368"/>
          </a:xfrm>
          <a:solidFill>
            <a:srgbClr val="F6F8F3"/>
          </a:solidFill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28916291-3299-6FC8-F0A0-69789B5D0B09}"/>
                </a:ext>
              </a:extLst>
            </p:cNvPr>
            <p:cNvSpPr/>
            <p:nvPr/>
          </p:nvSpPr>
          <p:spPr>
            <a:xfrm>
              <a:off x="642910" y="3212976"/>
              <a:ext cx="8302529" cy="33123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0E93B91E-1B3B-4E1F-71BC-F8282C0AE591}"/>
                </a:ext>
              </a:extLst>
            </p:cNvPr>
            <p:cNvGrpSpPr/>
            <p:nvPr/>
          </p:nvGrpSpPr>
          <p:grpSpPr>
            <a:xfrm>
              <a:off x="787188" y="4005064"/>
              <a:ext cx="3998880" cy="486054"/>
              <a:chOff x="787188" y="4160510"/>
              <a:chExt cx="3998880" cy="486054"/>
            </a:xfrm>
            <a:grpFill/>
          </p:grpSpPr>
          <p:sp>
            <p:nvSpPr>
              <p:cNvPr id="105" name="Багетная рамка 111">
                <a:extLst>
                  <a:ext uri="{FF2B5EF4-FFF2-40B4-BE49-F238E27FC236}">
                    <a16:creationId xmlns:a16="http://schemas.microsoft.com/office/drawing/2014/main" id="{971873A9-C82D-BC7F-386D-FBF8124C84A6}"/>
                  </a:ext>
                </a:extLst>
              </p:cNvPr>
              <p:cNvSpPr/>
              <p:nvPr/>
            </p:nvSpPr>
            <p:spPr>
              <a:xfrm>
                <a:off x="78718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Багетная рамка 112">
                <a:extLst>
                  <a:ext uri="{FF2B5EF4-FFF2-40B4-BE49-F238E27FC236}">
                    <a16:creationId xmlns:a16="http://schemas.microsoft.com/office/drawing/2014/main" id="{DB1C4695-E4A1-2E94-E311-FED6AABEF71B}"/>
                  </a:ext>
                </a:extLst>
              </p:cNvPr>
              <p:cNvSpPr/>
              <p:nvPr/>
            </p:nvSpPr>
            <p:spPr>
              <a:xfrm>
                <a:off x="112126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Багетная рамка 113">
                <a:extLst>
                  <a:ext uri="{FF2B5EF4-FFF2-40B4-BE49-F238E27FC236}">
                    <a16:creationId xmlns:a16="http://schemas.microsoft.com/office/drawing/2014/main" id="{DA511424-6B3E-EC33-0BA7-5989D3F4B6E6}"/>
                  </a:ext>
                </a:extLst>
              </p:cNvPr>
              <p:cNvSpPr/>
              <p:nvPr/>
            </p:nvSpPr>
            <p:spPr>
              <a:xfrm>
                <a:off x="145534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Багетная рамка 114">
                <a:extLst>
                  <a:ext uri="{FF2B5EF4-FFF2-40B4-BE49-F238E27FC236}">
                    <a16:creationId xmlns:a16="http://schemas.microsoft.com/office/drawing/2014/main" id="{2B809086-0D6D-4AC9-3308-625820B8B9CF}"/>
                  </a:ext>
                </a:extLst>
              </p:cNvPr>
              <p:cNvSpPr/>
              <p:nvPr/>
            </p:nvSpPr>
            <p:spPr>
              <a:xfrm>
                <a:off x="178942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Багетная рамка 115">
                <a:extLst>
                  <a:ext uri="{FF2B5EF4-FFF2-40B4-BE49-F238E27FC236}">
                    <a16:creationId xmlns:a16="http://schemas.microsoft.com/office/drawing/2014/main" id="{D752104B-EA03-B6B7-70C1-342E10EE5A26}"/>
                  </a:ext>
                </a:extLst>
              </p:cNvPr>
              <p:cNvSpPr/>
              <p:nvPr/>
            </p:nvSpPr>
            <p:spPr>
              <a:xfrm>
                <a:off x="212350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Багетная рамка 116">
                <a:extLst>
                  <a:ext uri="{FF2B5EF4-FFF2-40B4-BE49-F238E27FC236}">
                    <a16:creationId xmlns:a16="http://schemas.microsoft.com/office/drawing/2014/main" id="{6C5E408D-3575-9EE3-E1A1-ACE152A11798}"/>
                  </a:ext>
                </a:extLst>
              </p:cNvPr>
              <p:cNvSpPr/>
              <p:nvPr/>
            </p:nvSpPr>
            <p:spPr>
              <a:xfrm>
                <a:off x="245758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Багетная рамка 117">
                <a:extLst>
                  <a:ext uri="{FF2B5EF4-FFF2-40B4-BE49-F238E27FC236}">
                    <a16:creationId xmlns:a16="http://schemas.microsoft.com/office/drawing/2014/main" id="{DA477A76-331E-DF4C-23BA-6C2CB5C3C9BE}"/>
                  </a:ext>
                </a:extLst>
              </p:cNvPr>
              <p:cNvSpPr/>
              <p:nvPr/>
            </p:nvSpPr>
            <p:spPr>
              <a:xfrm>
                <a:off x="279166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Багетная рамка 118">
                <a:extLst>
                  <a:ext uri="{FF2B5EF4-FFF2-40B4-BE49-F238E27FC236}">
                    <a16:creationId xmlns:a16="http://schemas.microsoft.com/office/drawing/2014/main" id="{116CD25A-C404-8CC6-E171-A4734B4D5711}"/>
                  </a:ext>
                </a:extLst>
              </p:cNvPr>
              <p:cNvSpPr/>
              <p:nvPr/>
            </p:nvSpPr>
            <p:spPr>
              <a:xfrm>
                <a:off x="312574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Багетная рамка 119">
                <a:extLst>
                  <a:ext uri="{FF2B5EF4-FFF2-40B4-BE49-F238E27FC236}">
                    <a16:creationId xmlns:a16="http://schemas.microsoft.com/office/drawing/2014/main" id="{76512D6D-9627-1D3A-BF7E-06C649FB3A92}"/>
                  </a:ext>
                </a:extLst>
              </p:cNvPr>
              <p:cNvSpPr/>
              <p:nvPr/>
            </p:nvSpPr>
            <p:spPr>
              <a:xfrm>
                <a:off x="345982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Багетная рамка 120">
                <a:extLst>
                  <a:ext uri="{FF2B5EF4-FFF2-40B4-BE49-F238E27FC236}">
                    <a16:creationId xmlns:a16="http://schemas.microsoft.com/office/drawing/2014/main" id="{F18DE7AD-FE12-E549-7DFC-629AEB4D58F8}"/>
                  </a:ext>
                </a:extLst>
              </p:cNvPr>
              <p:cNvSpPr/>
              <p:nvPr/>
            </p:nvSpPr>
            <p:spPr>
              <a:xfrm>
                <a:off x="379390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Багетная рамка 121">
                <a:extLst>
                  <a:ext uri="{FF2B5EF4-FFF2-40B4-BE49-F238E27FC236}">
                    <a16:creationId xmlns:a16="http://schemas.microsoft.com/office/drawing/2014/main" id="{9B77A87F-A66E-429B-83EB-74775385787A}"/>
                  </a:ext>
                </a:extLst>
              </p:cNvPr>
              <p:cNvSpPr/>
              <p:nvPr/>
            </p:nvSpPr>
            <p:spPr>
              <a:xfrm>
                <a:off x="412798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Багетная рамка 122">
                <a:extLst>
                  <a:ext uri="{FF2B5EF4-FFF2-40B4-BE49-F238E27FC236}">
                    <a16:creationId xmlns:a16="http://schemas.microsoft.com/office/drawing/2014/main" id="{3267D419-D834-C159-6ABC-E06F0DB248FE}"/>
                  </a:ext>
                </a:extLst>
              </p:cNvPr>
              <p:cNvSpPr/>
              <p:nvPr/>
            </p:nvSpPr>
            <p:spPr>
              <a:xfrm>
                <a:off x="4462068" y="4160510"/>
                <a:ext cx="324000" cy="486054"/>
              </a:xfrm>
              <a:prstGeom prst="bevel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F8546AAC-E9F9-2B7A-7B22-67B3C88FA90C}"/>
              </a:ext>
            </a:extLst>
          </p:cNvPr>
          <p:cNvGrpSpPr/>
          <p:nvPr/>
        </p:nvGrpSpPr>
        <p:grpSpPr>
          <a:xfrm>
            <a:off x="2330375" y="3906054"/>
            <a:ext cx="8139064" cy="2115235"/>
            <a:chOff x="-119250" y="3546013"/>
            <a:chExt cx="10056950" cy="2115235"/>
          </a:xfrm>
        </p:grpSpPr>
        <p:sp>
          <p:nvSpPr>
            <p:cNvPr id="118" name="Левая фигурная скобка 124">
              <a:extLst>
                <a:ext uri="{FF2B5EF4-FFF2-40B4-BE49-F238E27FC236}">
                  <a16:creationId xmlns:a16="http://schemas.microsoft.com/office/drawing/2014/main" id="{6B720FC7-F438-0D1F-BAE2-5143B0DA381A}"/>
                </a:ext>
              </a:extLst>
            </p:cNvPr>
            <p:cNvSpPr/>
            <p:nvPr/>
          </p:nvSpPr>
          <p:spPr>
            <a:xfrm rot="16200000">
              <a:off x="1972662" y="2888458"/>
              <a:ext cx="320839" cy="4504663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E509A809-65B7-76EE-3619-6C57AE07E79F}"/>
                </a:ext>
              </a:extLst>
            </p:cNvPr>
            <p:cNvSpPr/>
            <p:nvPr/>
          </p:nvSpPr>
          <p:spPr>
            <a:xfrm>
              <a:off x="694527" y="5301208"/>
              <a:ext cx="2841612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символов</a:t>
              </a: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B5997D4A-1AA9-21AF-9C6E-ABE4296FDD3D}"/>
                </a:ext>
              </a:extLst>
            </p:cNvPr>
            <p:cNvSpPr/>
            <p:nvPr/>
          </p:nvSpPr>
          <p:spPr>
            <a:xfrm>
              <a:off x="5038395" y="3546013"/>
              <a:ext cx="4899305" cy="684076"/>
            </a:xfrm>
            <a:prstGeom prst="rect">
              <a:avLst/>
            </a:prstGeom>
            <a:solidFill>
              <a:srgbClr val="F6F8F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данных уменьшился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</a:t>
              </a: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/ 11 ≈ 1,09 раз</a:t>
              </a: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5BF62FD-346B-9569-E62E-0441B836E21B}"/>
              </a:ext>
            </a:extLst>
          </p:cNvPr>
          <p:cNvGrpSpPr/>
          <p:nvPr/>
        </p:nvGrpSpPr>
        <p:grpSpPr>
          <a:xfrm>
            <a:off x="2292276" y="3356993"/>
            <a:ext cx="4017792" cy="612067"/>
            <a:chOff x="768276" y="3573016"/>
            <a:chExt cx="4017792" cy="612067"/>
          </a:xfrm>
        </p:grpSpPr>
        <p:sp>
          <p:nvSpPr>
            <p:cNvPr id="122" name="Левая фигурная скобка 128">
              <a:extLst>
                <a:ext uri="{FF2B5EF4-FFF2-40B4-BE49-F238E27FC236}">
                  <a16:creationId xmlns:a16="http://schemas.microsoft.com/office/drawing/2014/main" id="{C77A88B9-B92A-AA85-B634-2596800C14B5}"/>
                </a:ext>
              </a:extLst>
            </p:cNvPr>
            <p:cNvSpPr/>
            <p:nvPr/>
          </p:nvSpPr>
          <p:spPr>
            <a:xfrm rot="5400000" flipV="1">
              <a:off x="2651158" y="2050174"/>
              <a:ext cx="252027" cy="401779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D5BC13AE-B2CA-24A5-3771-F2C7D3D5E3BB}"/>
                </a:ext>
              </a:extLst>
            </p:cNvPr>
            <p:cNvSpPr/>
            <p:nvPr/>
          </p:nvSpPr>
          <p:spPr>
            <a:xfrm>
              <a:off x="1691680" y="3573016"/>
              <a:ext cx="215138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символов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68A60ABF-DD58-6D3A-99AC-0E58D3D02D87}"/>
              </a:ext>
            </a:extLst>
          </p:cNvPr>
          <p:cNvGrpSpPr/>
          <p:nvPr/>
        </p:nvGrpSpPr>
        <p:grpSpPr>
          <a:xfrm>
            <a:off x="2311188" y="4785722"/>
            <a:ext cx="1660320" cy="486054"/>
            <a:chOff x="787188" y="4785722"/>
            <a:chExt cx="1660320" cy="486054"/>
          </a:xfrm>
        </p:grpSpPr>
        <p:sp>
          <p:nvSpPr>
            <p:cNvPr id="125" name="Багетная рамка 131">
              <a:extLst>
                <a:ext uri="{FF2B5EF4-FFF2-40B4-BE49-F238E27FC236}">
                  <a16:creationId xmlns:a16="http://schemas.microsoft.com/office/drawing/2014/main" id="{D872F337-CDEF-F66F-7FBB-F6BDFB2EF104}"/>
                </a:ext>
              </a:extLst>
            </p:cNvPr>
            <p:cNvSpPr/>
            <p:nvPr/>
          </p:nvSpPr>
          <p:spPr>
            <a:xfrm>
              <a:off x="7871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26" name="Багетная рамка 132">
              <a:extLst>
                <a:ext uri="{FF2B5EF4-FFF2-40B4-BE49-F238E27FC236}">
                  <a16:creationId xmlns:a16="http://schemas.microsoft.com/office/drawing/2014/main" id="{171EFABA-397A-55FF-08AE-084573F8881B}"/>
                </a:ext>
              </a:extLst>
            </p:cNvPr>
            <p:cNvSpPr/>
            <p:nvPr/>
          </p:nvSpPr>
          <p:spPr>
            <a:xfrm>
              <a:off x="112126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7" name="Багетная рамка 133">
              <a:extLst>
                <a:ext uri="{FF2B5EF4-FFF2-40B4-BE49-F238E27FC236}">
                  <a16:creationId xmlns:a16="http://schemas.microsoft.com/office/drawing/2014/main" id="{88594847-46FC-94D1-3CD8-D08839C68305}"/>
                </a:ext>
              </a:extLst>
            </p:cNvPr>
            <p:cNvSpPr/>
            <p:nvPr/>
          </p:nvSpPr>
          <p:spPr>
            <a:xfrm>
              <a:off x="145534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Багетная рамка 134">
              <a:extLst>
                <a:ext uri="{FF2B5EF4-FFF2-40B4-BE49-F238E27FC236}">
                  <a16:creationId xmlns:a16="http://schemas.microsoft.com/office/drawing/2014/main" id="{DDCEB08F-5FBE-4D50-6955-81B3CCB0C5AB}"/>
                </a:ext>
              </a:extLst>
            </p:cNvPr>
            <p:cNvSpPr/>
            <p:nvPr/>
          </p:nvSpPr>
          <p:spPr>
            <a:xfrm>
              <a:off x="178942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Багетная рамка 135">
              <a:extLst>
                <a:ext uri="{FF2B5EF4-FFF2-40B4-BE49-F238E27FC236}">
                  <a16:creationId xmlns:a16="http://schemas.microsoft.com/office/drawing/2014/main" id="{F0CCD8B2-BA60-73F1-3CD7-2861658FEA58}"/>
                </a:ext>
              </a:extLst>
            </p:cNvPr>
            <p:cNvSpPr/>
            <p:nvPr/>
          </p:nvSpPr>
          <p:spPr>
            <a:xfrm>
              <a:off x="212350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6B592F9D-BEEB-D0EE-5C3A-0BCA08DB03FD}"/>
              </a:ext>
            </a:extLst>
          </p:cNvPr>
          <p:cNvGrpSpPr/>
          <p:nvPr/>
        </p:nvGrpSpPr>
        <p:grpSpPr>
          <a:xfrm>
            <a:off x="3981588" y="4785722"/>
            <a:ext cx="658080" cy="486054"/>
            <a:chOff x="2457588" y="4785722"/>
            <a:chExt cx="658080" cy="486054"/>
          </a:xfrm>
        </p:grpSpPr>
        <p:sp>
          <p:nvSpPr>
            <p:cNvPr id="131" name="Багетная рамка 137">
              <a:extLst>
                <a:ext uri="{FF2B5EF4-FFF2-40B4-BE49-F238E27FC236}">
                  <a16:creationId xmlns:a16="http://schemas.microsoft.com/office/drawing/2014/main" id="{527AA653-B416-727C-BBC3-74EF3AE62E2E}"/>
                </a:ext>
              </a:extLst>
            </p:cNvPr>
            <p:cNvSpPr/>
            <p:nvPr/>
          </p:nvSpPr>
          <p:spPr>
            <a:xfrm>
              <a:off x="24575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Багетная рамка 138">
              <a:extLst>
                <a:ext uri="{FF2B5EF4-FFF2-40B4-BE49-F238E27FC236}">
                  <a16:creationId xmlns:a16="http://schemas.microsoft.com/office/drawing/2014/main" id="{6653F4ED-9496-53D8-D439-F9D69A3F4BF8}"/>
                </a:ext>
              </a:extLst>
            </p:cNvPr>
            <p:cNvSpPr/>
            <p:nvPr/>
          </p:nvSpPr>
          <p:spPr>
            <a:xfrm>
              <a:off x="279166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B56CAC31-BFE3-3DC7-1A01-714C31C6A7B6}"/>
              </a:ext>
            </a:extLst>
          </p:cNvPr>
          <p:cNvGrpSpPr/>
          <p:nvPr/>
        </p:nvGrpSpPr>
        <p:grpSpPr>
          <a:xfrm>
            <a:off x="4649748" y="4785722"/>
            <a:ext cx="658080" cy="486054"/>
            <a:chOff x="3125748" y="4785722"/>
            <a:chExt cx="658080" cy="486054"/>
          </a:xfrm>
        </p:grpSpPr>
        <p:sp>
          <p:nvSpPr>
            <p:cNvPr id="134" name="Багетная рамка 140">
              <a:extLst>
                <a:ext uri="{FF2B5EF4-FFF2-40B4-BE49-F238E27FC236}">
                  <a16:creationId xmlns:a16="http://schemas.microsoft.com/office/drawing/2014/main" id="{7C39F5B0-B66E-4047-387B-1BC61644F5F9}"/>
                </a:ext>
              </a:extLst>
            </p:cNvPr>
            <p:cNvSpPr/>
            <p:nvPr/>
          </p:nvSpPr>
          <p:spPr>
            <a:xfrm>
              <a:off x="312574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Багетная рамка 141">
              <a:extLst>
                <a:ext uri="{FF2B5EF4-FFF2-40B4-BE49-F238E27FC236}">
                  <a16:creationId xmlns:a16="http://schemas.microsoft.com/office/drawing/2014/main" id="{9EBDFF37-169E-7B70-A70E-8DDC8CA74C3E}"/>
                </a:ext>
              </a:extLst>
            </p:cNvPr>
            <p:cNvSpPr/>
            <p:nvPr/>
          </p:nvSpPr>
          <p:spPr>
            <a:xfrm>
              <a:off x="345982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26B2589-53F2-87A7-08C0-8988EC5D57DC}"/>
              </a:ext>
            </a:extLst>
          </p:cNvPr>
          <p:cNvGrpSpPr/>
          <p:nvPr/>
        </p:nvGrpSpPr>
        <p:grpSpPr>
          <a:xfrm>
            <a:off x="5317908" y="4785722"/>
            <a:ext cx="658080" cy="486054"/>
            <a:chOff x="3793908" y="4785722"/>
            <a:chExt cx="658080" cy="486054"/>
          </a:xfrm>
        </p:grpSpPr>
        <p:sp>
          <p:nvSpPr>
            <p:cNvPr id="137" name="Багетная рамка 143">
              <a:extLst>
                <a:ext uri="{FF2B5EF4-FFF2-40B4-BE49-F238E27FC236}">
                  <a16:creationId xmlns:a16="http://schemas.microsoft.com/office/drawing/2014/main" id="{A27C2E98-DDC5-3CBB-9B47-2E2E0599B773}"/>
                </a:ext>
              </a:extLst>
            </p:cNvPr>
            <p:cNvSpPr/>
            <p:nvPr/>
          </p:nvSpPr>
          <p:spPr>
            <a:xfrm>
              <a:off x="379390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Багетная рамка 144">
              <a:extLst>
                <a:ext uri="{FF2B5EF4-FFF2-40B4-BE49-F238E27FC236}">
                  <a16:creationId xmlns:a16="http://schemas.microsoft.com/office/drawing/2014/main" id="{EF3BD844-3FBD-8FA2-BF28-0E2820B00B6A}"/>
                </a:ext>
              </a:extLst>
            </p:cNvPr>
            <p:cNvSpPr/>
            <p:nvPr/>
          </p:nvSpPr>
          <p:spPr>
            <a:xfrm>
              <a:off x="4127988" y="478572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F618EF50-CCDB-F15B-8C86-6FC2E4FC2E84}"/>
              </a:ext>
            </a:extLst>
          </p:cNvPr>
          <p:cNvSpPr/>
          <p:nvPr/>
        </p:nvSpPr>
        <p:spPr>
          <a:xfrm>
            <a:off x="2311188" y="4005064"/>
            <a:ext cx="99216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3580A6E5-9BA1-85EA-E5D3-1F866DA8D3AA}"/>
              </a:ext>
            </a:extLst>
          </p:cNvPr>
          <p:cNvSpPr/>
          <p:nvPr/>
        </p:nvSpPr>
        <p:spPr>
          <a:xfrm>
            <a:off x="3307996" y="4005064"/>
            <a:ext cx="1331672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6FDAA4B6-4934-595C-9014-8FCCAB9CCC11}"/>
              </a:ext>
            </a:extLst>
          </p:cNvPr>
          <p:cNvSpPr/>
          <p:nvPr/>
        </p:nvSpPr>
        <p:spPr>
          <a:xfrm>
            <a:off x="4629552" y="4005064"/>
            <a:ext cx="10123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3A6C999B-613B-A37B-3451-7CE96AAB096B}"/>
              </a:ext>
            </a:extLst>
          </p:cNvPr>
          <p:cNvSpPr/>
          <p:nvPr/>
        </p:nvSpPr>
        <p:spPr>
          <a:xfrm>
            <a:off x="5641908" y="4005064"/>
            <a:ext cx="6883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E9929-A90A-0C42-6A21-22C4C32D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</a:t>
            </a:r>
            <a:r>
              <a:rPr lang="en-US" dirty="0"/>
              <a:t>LZW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B261B-6A2A-0066-864D-DE395045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6829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Алгоритм </a:t>
            </a:r>
            <a:r>
              <a:rPr lang="en-US" b="1" dirty="0"/>
              <a:t>LZW </a:t>
            </a:r>
            <a:r>
              <a:rPr lang="ru-RU" b="1" dirty="0"/>
              <a:t>–</a:t>
            </a:r>
            <a:r>
              <a:rPr lang="en-US" dirty="0"/>
              <a:t> </a:t>
            </a:r>
            <a:r>
              <a:rPr lang="ru-RU" dirty="0"/>
              <a:t>Лемпеля-Зива-</a:t>
            </a:r>
            <a:r>
              <a:rPr lang="ru-RU" dirty="0" err="1"/>
              <a:t>Велча</a:t>
            </a:r>
            <a:r>
              <a:rPr lang="ru-RU" dirty="0"/>
              <a:t> (назван по именам его разработчиков Авраама Лемпеля, Якоба Зива и Терри </a:t>
            </a:r>
            <a:r>
              <a:rPr lang="ru-RU" dirty="0" err="1"/>
              <a:t>Велча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В его основе лежит идея замены наиболее часто встречающихся последовательностей в исходном потоке данных ссылками на «образцы», хранящиеся в специально создаваемой таблице (словаре).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04D5A4-4567-06D5-8592-DA68CEAC5E34}"/>
              </a:ext>
            </a:extLst>
          </p:cNvPr>
          <p:cNvGrpSpPr/>
          <p:nvPr/>
        </p:nvGrpSpPr>
        <p:grpSpPr>
          <a:xfrm>
            <a:off x="2043902" y="3819982"/>
            <a:ext cx="8007839" cy="486054"/>
            <a:chOff x="787188" y="4160510"/>
            <a:chExt cx="8007839" cy="486054"/>
          </a:xfrm>
        </p:grpSpPr>
        <p:sp>
          <p:nvSpPr>
            <p:cNvPr id="7" name="Багетная рамка 31">
              <a:extLst>
                <a:ext uri="{FF2B5EF4-FFF2-40B4-BE49-F238E27FC236}">
                  <a16:creationId xmlns:a16="http://schemas.microsoft.com/office/drawing/2014/main" id="{66F20951-6425-8F9A-A6B6-41A121C5CD40}"/>
                </a:ext>
              </a:extLst>
            </p:cNvPr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Багетная рамка 32">
              <a:extLst>
                <a:ext uri="{FF2B5EF4-FFF2-40B4-BE49-F238E27FC236}">
                  <a16:creationId xmlns:a16="http://schemas.microsoft.com/office/drawing/2014/main" id="{D16427C5-FA83-37A3-2B87-16C6A253E83A}"/>
                </a:ext>
              </a:extLst>
            </p:cNvPr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Багетная рамка 33">
              <a:extLst>
                <a:ext uri="{FF2B5EF4-FFF2-40B4-BE49-F238E27FC236}">
                  <a16:creationId xmlns:a16="http://schemas.microsoft.com/office/drawing/2014/main" id="{E2FCEE09-81B0-4581-DCA5-B3866FA42871}"/>
                </a:ext>
              </a:extLst>
            </p:cNvPr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Багетная рамка 34">
              <a:extLst>
                <a:ext uri="{FF2B5EF4-FFF2-40B4-BE49-F238E27FC236}">
                  <a16:creationId xmlns:a16="http://schemas.microsoft.com/office/drawing/2014/main" id="{D07DAAD0-3475-C221-07E0-B352259D0753}"/>
                </a:ext>
              </a:extLst>
            </p:cNvPr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Багетная рамка 35">
              <a:extLst>
                <a:ext uri="{FF2B5EF4-FFF2-40B4-BE49-F238E27FC236}">
                  <a16:creationId xmlns:a16="http://schemas.microsoft.com/office/drawing/2014/main" id="{268A7C49-A03E-942F-B07C-2338C1928554}"/>
                </a:ext>
              </a:extLst>
            </p:cNvPr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Багетная рамка 36">
              <a:extLst>
                <a:ext uri="{FF2B5EF4-FFF2-40B4-BE49-F238E27FC236}">
                  <a16:creationId xmlns:a16="http://schemas.microsoft.com/office/drawing/2014/main" id="{BCF81EA7-442A-7224-522C-EFB9F2C81C77}"/>
                </a:ext>
              </a:extLst>
            </p:cNvPr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Багетная рамка 37">
              <a:extLst>
                <a:ext uri="{FF2B5EF4-FFF2-40B4-BE49-F238E27FC236}">
                  <a16:creationId xmlns:a16="http://schemas.microsoft.com/office/drawing/2014/main" id="{8D14DBAD-8A50-56A1-C43F-E8F2EB822A56}"/>
                </a:ext>
              </a:extLst>
            </p:cNvPr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Багетная рамка 38">
              <a:extLst>
                <a:ext uri="{FF2B5EF4-FFF2-40B4-BE49-F238E27FC236}">
                  <a16:creationId xmlns:a16="http://schemas.microsoft.com/office/drawing/2014/main" id="{A4A5DEA4-A07E-BA33-C5AF-78D7F56E10CE}"/>
                </a:ext>
              </a:extLst>
            </p:cNvPr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агетная рамка 39">
              <a:extLst>
                <a:ext uri="{FF2B5EF4-FFF2-40B4-BE49-F238E27FC236}">
                  <a16:creationId xmlns:a16="http://schemas.microsoft.com/office/drawing/2014/main" id="{4847AEA7-54BE-86D2-12A2-A3BBF0CC7A18}"/>
                </a:ext>
              </a:extLst>
            </p:cNvPr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Багетная рамка 40">
              <a:extLst>
                <a:ext uri="{FF2B5EF4-FFF2-40B4-BE49-F238E27FC236}">
                  <a16:creationId xmlns:a16="http://schemas.microsoft.com/office/drawing/2014/main" id="{4D1543E5-9CE2-2E98-A8C1-7DA4EA76C65F}"/>
                </a:ext>
              </a:extLst>
            </p:cNvPr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Багетная рамка 41">
              <a:extLst>
                <a:ext uri="{FF2B5EF4-FFF2-40B4-BE49-F238E27FC236}">
                  <a16:creationId xmlns:a16="http://schemas.microsoft.com/office/drawing/2014/main" id="{554787C3-7670-5180-C20B-FA83C841F81F}"/>
                </a:ext>
              </a:extLst>
            </p:cNvPr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Багетная рамка 42">
              <a:extLst>
                <a:ext uri="{FF2B5EF4-FFF2-40B4-BE49-F238E27FC236}">
                  <a16:creationId xmlns:a16="http://schemas.microsoft.com/office/drawing/2014/main" id="{CCBB5C8A-9B0D-E51E-ABD6-362CB521AC36}"/>
                </a:ext>
              </a:extLst>
            </p:cNvPr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Багетная рамка 43">
              <a:extLst>
                <a:ext uri="{FF2B5EF4-FFF2-40B4-BE49-F238E27FC236}">
                  <a16:creationId xmlns:a16="http://schemas.microsoft.com/office/drawing/2014/main" id="{A81C96B3-4152-27BB-B93C-3037B7B84822}"/>
                </a:ext>
              </a:extLst>
            </p:cNvPr>
            <p:cNvSpPr/>
            <p:nvPr/>
          </p:nvSpPr>
          <p:spPr>
            <a:xfrm>
              <a:off x="47961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агетная рамка 44">
              <a:extLst>
                <a:ext uri="{FF2B5EF4-FFF2-40B4-BE49-F238E27FC236}">
                  <a16:creationId xmlns:a16="http://schemas.microsoft.com/office/drawing/2014/main" id="{82F7F800-D23A-DC24-1116-2C54E61D4D37}"/>
                </a:ext>
              </a:extLst>
            </p:cNvPr>
            <p:cNvSpPr/>
            <p:nvPr/>
          </p:nvSpPr>
          <p:spPr>
            <a:xfrm>
              <a:off x="51302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Багетная рамка 45">
              <a:extLst>
                <a:ext uri="{FF2B5EF4-FFF2-40B4-BE49-F238E27FC236}">
                  <a16:creationId xmlns:a16="http://schemas.microsoft.com/office/drawing/2014/main" id="{92031A98-1B0E-BC45-2732-D4314FFF2B22}"/>
                </a:ext>
              </a:extLst>
            </p:cNvPr>
            <p:cNvSpPr/>
            <p:nvPr/>
          </p:nvSpPr>
          <p:spPr>
            <a:xfrm>
              <a:off x="54643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Багетная рамка 46">
              <a:extLst>
                <a:ext uri="{FF2B5EF4-FFF2-40B4-BE49-F238E27FC236}">
                  <a16:creationId xmlns:a16="http://schemas.microsoft.com/office/drawing/2014/main" id="{47FCBEB3-713C-A140-FDE8-BBAD2A015DEE}"/>
                </a:ext>
              </a:extLst>
            </p:cNvPr>
            <p:cNvSpPr/>
            <p:nvPr/>
          </p:nvSpPr>
          <p:spPr>
            <a:xfrm>
              <a:off x="57983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Багетная рамка 47">
              <a:extLst>
                <a:ext uri="{FF2B5EF4-FFF2-40B4-BE49-F238E27FC236}">
                  <a16:creationId xmlns:a16="http://schemas.microsoft.com/office/drawing/2014/main" id="{B13463C9-CD25-8B9A-AEA7-646A884DB9DC}"/>
                </a:ext>
              </a:extLst>
            </p:cNvPr>
            <p:cNvSpPr/>
            <p:nvPr/>
          </p:nvSpPr>
          <p:spPr>
            <a:xfrm>
              <a:off x="61324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Багетная рамка 48">
              <a:extLst>
                <a:ext uri="{FF2B5EF4-FFF2-40B4-BE49-F238E27FC236}">
                  <a16:creationId xmlns:a16="http://schemas.microsoft.com/office/drawing/2014/main" id="{15524402-F4AF-ABA0-17DB-CDE205099CDE}"/>
                </a:ext>
              </a:extLst>
            </p:cNvPr>
            <p:cNvSpPr/>
            <p:nvPr/>
          </p:nvSpPr>
          <p:spPr>
            <a:xfrm>
              <a:off x="64665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Багетная рамка 49">
              <a:extLst>
                <a:ext uri="{FF2B5EF4-FFF2-40B4-BE49-F238E27FC236}">
                  <a16:creationId xmlns:a16="http://schemas.microsoft.com/office/drawing/2014/main" id="{6D59E69A-C21D-A715-3B4D-C443ABCF4389}"/>
                </a:ext>
              </a:extLst>
            </p:cNvPr>
            <p:cNvSpPr/>
            <p:nvPr/>
          </p:nvSpPr>
          <p:spPr>
            <a:xfrm>
              <a:off x="68006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Багетная рамка 50">
              <a:extLst>
                <a:ext uri="{FF2B5EF4-FFF2-40B4-BE49-F238E27FC236}">
                  <a16:creationId xmlns:a16="http://schemas.microsoft.com/office/drawing/2014/main" id="{16C2F5B0-E996-2B18-C58E-74C47D1838E8}"/>
                </a:ext>
              </a:extLst>
            </p:cNvPr>
            <p:cNvSpPr/>
            <p:nvPr/>
          </p:nvSpPr>
          <p:spPr>
            <a:xfrm>
              <a:off x="71347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Багетная рамка 51">
              <a:extLst>
                <a:ext uri="{FF2B5EF4-FFF2-40B4-BE49-F238E27FC236}">
                  <a16:creationId xmlns:a16="http://schemas.microsoft.com/office/drawing/2014/main" id="{CB52B636-CFEE-B753-1DF1-979EB5BBF66E}"/>
                </a:ext>
              </a:extLst>
            </p:cNvPr>
            <p:cNvSpPr/>
            <p:nvPr/>
          </p:nvSpPr>
          <p:spPr>
            <a:xfrm>
              <a:off x="74687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Багетная рамка 52">
              <a:extLst>
                <a:ext uri="{FF2B5EF4-FFF2-40B4-BE49-F238E27FC236}">
                  <a16:creationId xmlns:a16="http://schemas.microsoft.com/office/drawing/2014/main" id="{0DEF9158-DEFB-C0CA-7C9F-07B923999A7D}"/>
                </a:ext>
              </a:extLst>
            </p:cNvPr>
            <p:cNvSpPr/>
            <p:nvPr/>
          </p:nvSpPr>
          <p:spPr>
            <a:xfrm>
              <a:off x="78028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Багетная рамка 53">
              <a:extLst>
                <a:ext uri="{FF2B5EF4-FFF2-40B4-BE49-F238E27FC236}">
                  <a16:creationId xmlns:a16="http://schemas.microsoft.com/office/drawing/2014/main" id="{56284176-C56E-CEFE-30D3-355335EF1A2B}"/>
                </a:ext>
              </a:extLst>
            </p:cNvPr>
            <p:cNvSpPr/>
            <p:nvPr/>
          </p:nvSpPr>
          <p:spPr>
            <a:xfrm>
              <a:off x="81369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Багетная рамка 54">
              <a:extLst>
                <a:ext uri="{FF2B5EF4-FFF2-40B4-BE49-F238E27FC236}">
                  <a16:creationId xmlns:a16="http://schemas.microsoft.com/office/drawing/2014/main" id="{70AC34CF-5302-6AEE-B7B5-7F53E045F2AD}"/>
                </a:ext>
              </a:extLst>
            </p:cNvPr>
            <p:cNvSpPr/>
            <p:nvPr/>
          </p:nvSpPr>
          <p:spPr>
            <a:xfrm>
              <a:off x="8471027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Багетная рамка 98">
            <a:extLst>
              <a:ext uri="{FF2B5EF4-FFF2-40B4-BE49-F238E27FC236}">
                <a16:creationId xmlns:a16="http://schemas.microsoft.com/office/drawing/2014/main" id="{42FCBFE6-396B-AB7E-672E-4E8065C43BC0}"/>
              </a:ext>
            </a:extLst>
          </p:cNvPr>
          <p:cNvSpPr/>
          <p:nvPr/>
        </p:nvSpPr>
        <p:spPr>
          <a:xfrm>
            <a:off x="604278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F979323-CEE0-A876-CDC9-D266448C6709}"/>
              </a:ext>
            </a:extLst>
          </p:cNvPr>
          <p:cNvSpPr/>
          <p:nvPr/>
        </p:nvSpPr>
        <p:spPr>
          <a:xfrm>
            <a:off x="2404517" y="5428732"/>
            <a:ext cx="7420704" cy="12601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8DAE014-CE73-9E4F-66BC-CD620C096055}"/>
              </a:ext>
            </a:extLst>
          </p:cNvPr>
          <p:cNvGrpSpPr/>
          <p:nvPr/>
        </p:nvGrpSpPr>
        <p:grpSpPr>
          <a:xfrm>
            <a:off x="2084297" y="5104697"/>
            <a:ext cx="6612512" cy="1332149"/>
            <a:chOff x="796715" y="5013175"/>
            <a:chExt cx="8170684" cy="1332149"/>
          </a:xfrm>
        </p:grpSpPr>
        <p:sp>
          <p:nvSpPr>
            <p:cNvPr id="34" name="Левая фигурная скобка 24">
              <a:extLst>
                <a:ext uri="{FF2B5EF4-FFF2-40B4-BE49-F238E27FC236}">
                  <a16:creationId xmlns:a16="http://schemas.microsoft.com/office/drawing/2014/main" id="{60BDA8A0-6CEE-55F0-EF55-FFAD59D83B9C}"/>
                </a:ext>
              </a:extLst>
            </p:cNvPr>
            <p:cNvSpPr/>
            <p:nvPr/>
          </p:nvSpPr>
          <p:spPr>
            <a:xfrm rot="16200000">
              <a:off x="4756043" y="1053847"/>
              <a:ext cx="252028" cy="8170684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CD3651E-E6CC-1F91-4934-6B0B0C8ABDA4}"/>
                </a:ext>
              </a:extLst>
            </p:cNvPr>
            <p:cNvSpPr/>
            <p:nvPr/>
          </p:nvSpPr>
          <p:spPr>
            <a:xfrm>
              <a:off x="3465994" y="5265204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символов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2AFE7EA-3A1B-ABE9-C4C4-32D04FD31861}"/>
                </a:ext>
              </a:extLst>
            </p:cNvPr>
            <p:cNvSpPr/>
            <p:nvPr/>
          </p:nvSpPr>
          <p:spPr>
            <a:xfrm>
              <a:off x="2665210" y="5589239"/>
              <a:ext cx="4560505" cy="75608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 сжатия: 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20 </a:t>
              </a: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1,2 раз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82E8F08-2165-DC34-1034-57AB5C8E55FE}"/>
              </a:ext>
            </a:extLst>
          </p:cNvPr>
          <p:cNvGrpSpPr/>
          <p:nvPr/>
        </p:nvGrpSpPr>
        <p:grpSpPr>
          <a:xfrm>
            <a:off x="2043902" y="3160481"/>
            <a:ext cx="8007838" cy="612067"/>
            <a:chOff x="787189" y="3573016"/>
            <a:chExt cx="8007838" cy="612067"/>
          </a:xfrm>
        </p:grpSpPr>
        <p:sp>
          <p:nvSpPr>
            <p:cNvPr id="38" name="Левая фигурная скобка 28">
              <a:extLst>
                <a:ext uri="{FF2B5EF4-FFF2-40B4-BE49-F238E27FC236}">
                  <a16:creationId xmlns:a16="http://schemas.microsoft.com/office/drawing/2014/main" id="{CA153362-9DBF-6868-0326-B317A183C6DA}"/>
                </a:ext>
              </a:extLst>
            </p:cNvPr>
            <p:cNvSpPr/>
            <p:nvPr/>
          </p:nvSpPr>
          <p:spPr>
            <a:xfrm rot="5400000" flipV="1">
              <a:off x="4665094" y="55151"/>
              <a:ext cx="252027" cy="8007838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E796E172-A97A-67DA-DE10-A05241D28655}"/>
                </a:ext>
              </a:extLst>
            </p:cNvPr>
            <p:cNvSpPr/>
            <p:nvPr/>
          </p:nvSpPr>
          <p:spPr>
            <a:xfrm>
              <a:off x="3860779" y="3573016"/>
              <a:ext cx="1796559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символа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55ED316-1EF9-F440-AF9F-2426F754D68F}"/>
              </a:ext>
            </a:extLst>
          </p:cNvPr>
          <p:cNvGrpSpPr/>
          <p:nvPr/>
        </p:nvGrpSpPr>
        <p:grpSpPr>
          <a:xfrm>
            <a:off x="2043901" y="4600640"/>
            <a:ext cx="658080" cy="486054"/>
            <a:chOff x="787188" y="4581128"/>
            <a:chExt cx="658080" cy="486054"/>
          </a:xfrm>
        </p:grpSpPr>
        <p:sp>
          <p:nvSpPr>
            <p:cNvPr id="41" name="Багетная рамка 56">
              <a:extLst>
                <a:ext uri="{FF2B5EF4-FFF2-40B4-BE49-F238E27FC236}">
                  <a16:creationId xmlns:a16="http://schemas.microsoft.com/office/drawing/2014/main" id="{5A4271FD-B66E-FA71-5E69-2341DBFEC554}"/>
                </a:ext>
              </a:extLst>
            </p:cNvPr>
            <p:cNvSpPr/>
            <p:nvPr/>
          </p:nvSpPr>
          <p:spPr>
            <a:xfrm>
              <a:off x="78718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Багетная рамка 57">
              <a:extLst>
                <a:ext uri="{FF2B5EF4-FFF2-40B4-BE49-F238E27FC236}">
                  <a16:creationId xmlns:a16="http://schemas.microsoft.com/office/drawing/2014/main" id="{1CE15F9F-15F6-F737-1F33-C3506952EBCD}"/>
                </a:ext>
              </a:extLst>
            </p:cNvPr>
            <p:cNvSpPr/>
            <p:nvPr/>
          </p:nvSpPr>
          <p:spPr>
            <a:xfrm>
              <a:off x="112126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32A2CA8-5BE5-EC58-5877-AC2D51D804F7}"/>
              </a:ext>
            </a:extLst>
          </p:cNvPr>
          <p:cNvGrpSpPr/>
          <p:nvPr/>
        </p:nvGrpSpPr>
        <p:grpSpPr>
          <a:xfrm>
            <a:off x="2712061" y="4600640"/>
            <a:ext cx="658080" cy="486054"/>
            <a:chOff x="1455348" y="4581128"/>
            <a:chExt cx="658080" cy="486054"/>
          </a:xfrm>
        </p:grpSpPr>
        <p:sp>
          <p:nvSpPr>
            <p:cNvPr id="44" name="Багетная рамка 59">
              <a:extLst>
                <a:ext uri="{FF2B5EF4-FFF2-40B4-BE49-F238E27FC236}">
                  <a16:creationId xmlns:a16="http://schemas.microsoft.com/office/drawing/2014/main" id="{3EB69659-4AA3-09C0-439D-54F605CB6D62}"/>
                </a:ext>
              </a:extLst>
            </p:cNvPr>
            <p:cNvSpPr/>
            <p:nvPr/>
          </p:nvSpPr>
          <p:spPr>
            <a:xfrm>
              <a:off x="145534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Багетная рамка 60">
              <a:extLst>
                <a:ext uri="{FF2B5EF4-FFF2-40B4-BE49-F238E27FC236}">
                  <a16:creationId xmlns:a16="http://schemas.microsoft.com/office/drawing/2014/main" id="{85F36578-8D04-65FE-EF6A-254CF39BEDE3}"/>
                </a:ext>
              </a:extLst>
            </p:cNvPr>
            <p:cNvSpPr/>
            <p:nvPr/>
          </p:nvSpPr>
          <p:spPr>
            <a:xfrm>
              <a:off x="178942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02DE6CC-2846-D835-AAF6-CF3F8AD1321E}"/>
              </a:ext>
            </a:extLst>
          </p:cNvPr>
          <p:cNvGrpSpPr/>
          <p:nvPr/>
        </p:nvGrpSpPr>
        <p:grpSpPr>
          <a:xfrm>
            <a:off x="3380221" y="4600640"/>
            <a:ext cx="1326240" cy="486054"/>
            <a:chOff x="2123508" y="4581128"/>
            <a:chExt cx="1326240" cy="486054"/>
          </a:xfrm>
        </p:grpSpPr>
        <p:sp>
          <p:nvSpPr>
            <p:cNvPr id="47" name="Багетная рамка 62">
              <a:extLst>
                <a:ext uri="{FF2B5EF4-FFF2-40B4-BE49-F238E27FC236}">
                  <a16:creationId xmlns:a16="http://schemas.microsoft.com/office/drawing/2014/main" id="{2C840AFF-C94A-B977-6C9A-7039DF760AEB}"/>
                </a:ext>
              </a:extLst>
            </p:cNvPr>
            <p:cNvSpPr/>
            <p:nvPr/>
          </p:nvSpPr>
          <p:spPr>
            <a:xfrm>
              <a:off x="212350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агетная рамка 63">
              <a:extLst>
                <a:ext uri="{FF2B5EF4-FFF2-40B4-BE49-F238E27FC236}">
                  <a16:creationId xmlns:a16="http://schemas.microsoft.com/office/drawing/2014/main" id="{D55F378C-143B-B974-23FD-06FE83B705EA}"/>
                </a:ext>
              </a:extLst>
            </p:cNvPr>
            <p:cNvSpPr/>
            <p:nvPr/>
          </p:nvSpPr>
          <p:spPr>
            <a:xfrm>
              <a:off x="245758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Багетная рамка 65">
              <a:extLst>
                <a:ext uri="{FF2B5EF4-FFF2-40B4-BE49-F238E27FC236}">
                  <a16:creationId xmlns:a16="http://schemas.microsoft.com/office/drawing/2014/main" id="{B40A6578-0E92-AD49-75A4-903C26582C83}"/>
                </a:ext>
              </a:extLst>
            </p:cNvPr>
            <p:cNvSpPr/>
            <p:nvPr/>
          </p:nvSpPr>
          <p:spPr>
            <a:xfrm>
              <a:off x="279166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Багетная рамка 66">
              <a:extLst>
                <a:ext uri="{FF2B5EF4-FFF2-40B4-BE49-F238E27FC236}">
                  <a16:creationId xmlns:a16="http://schemas.microsoft.com/office/drawing/2014/main" id="{3C3C6B93-3F09-EC25-8B6D-32357DFCA783}"/>
                </a:ext>
              </a:extLst>
            </p:cNvPr>
            <p:cNvSpPr/>
            <p:nvPr/>
          </p:nvSpPr>
          <p:spPr>
            <a:xfrm>
              <a:off x="3125748" y="4581128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96C90B5-A298-ED02-37E0-24D55CF343B5}"/>
              </a:ext>
            </a:extLst>
          </p:cNvPr>
          <p:cNvSpPr/>
          <p:nvPr/>
        </p:nvSpPr>
        <p:spPr>
          <a:xfrm>
            <a:off x="2372329" y="3819982"/>
            <a:ext cx="6682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937A86F-0AE4-3CA6-065D-83CC04EEDF54}"/>
              </a:ext>
            </a:extLst>
          </p:cNvPr>
          <p:cNvSpPr/>
          <p:nvPr/>
        </p:nvSpPr>
        <p:spPr>
          <a:xfrm>
            <a:off x="3698953" y="3819982"/>
            <a:ext cx="6580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F498FF6-C509-9B09-53FD-47A22BC3870C}"/>
              </a:ext>
            </a:extLst>
          </p:cNvPr>
          <p:cNvSpPr/>
          <p:nvPr/>
        </p:nvSpPr>
        <p:spPr>
          <a:xfrm>
            <a:off x="8696809" y="3819982"/>
            <a:ext cx="66417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7638197-CDD0-805E-FC10-88FE1C5D4F0A}"/>
              </a:ext>
            </a:extLst>
          </p:cNvPr>
          <p:cNvSpPr/>
          <p:nvPr/>
        </p:nvSpPr>
        <p:spPr>
          <a:xfrm>
            <a:off x="3025981" y="3819982"/>
            <a:ext cx="672972" cy="486054"/>
          </a:xfrm>
          <a:prstGeom prst="rect">
            <a:avLst/>
          </a:prstGeom>
          <a:solidFill>
            <a:srgbClr val="0070C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36229D4-FF15-166E-C54D-DC7584EFC5D4}"/>
              </a:ext>
            </a:extLst>
          </p:cNvPr>
          <p:cNvSpPr/>
          <p:nvPr/>
        </p:nvSpPr>
        <p:spPr>
          <a:xfrm>
            <a:off x="6015771" y="3819982"/>
            <a:ext cx="685090" cy="486054"/>
          </a:xfrm>
          <a:prstGeom prst="rect">
            <a:avLst/>
          </a:prstGeom>
          <a:solidFill>
            <a:srgbClr val="0070C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E0F14D7-31DF-594B-BBCE-942E0166CEA4}"/>
              </a:ext>
            </a:extLst>
          </p:cNvPr>
          <p:cNvSpPr/>
          <p:nvPr/>
        </p:nvSpPr>
        <p:spPr>
          <a:xfrm>
            <a:off x="4706461" y="3819982"/>
            <a:ext cx="1309310" cy="486054"/>
          </a:xfrm>
          <a:prstGeom prst="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525302A-F86E-1266-C9CF-79D6DE18D855}"/>
              </a:ext>
            </a:extLst>
          </p:cNvPr>
          <p:cNvSpPr/>
          <p:nvPr/>
        </p:nvSpPr>
        <p:spPr>
          <a:xfrm>
            <a:off x="6721171" y="3819982"/>
            <a:ext cx="1309310" cy="486054"/>
          </a:xfrm>
          <a:prstGeom prst="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560E2D9-55DF-7EBA-7FA4-CE1AE60E4E6D}"/>
              </a:ext>
            </a:extLst>
          </p:cNvPr>
          <p:cNvSpPr/>
          <p:nvPr/>
        </p:nvSpPr>
        <p:spPr>
          <a:xfrm>
            <a:off x="9360985" y="3819982"/>
            <a:ext cx="690755" cy="486054"/>
          </a:xfrm>
          <a:prstGeom prst="rect">
            <a:avLst/>
          </a:prstGeom>
          <a:solidFill>
            <a:srgbClr val="0070C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547DE2-7E46-3F12-3557-6F5D1F50810A}"/>
              </a:ext>
            </a:extLst>
          </p:cNvPr>
          <p:cNvSpPr txBox="1"/>
          <p:nvPr/>
        </p:nvSpPr>
        <p:spPr>
          <a:xfrm>
            <a:off x="2404517" y="5428733"/>
            <a:ext cx="5401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Словарь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0194A83-53D4-8B34-7D11-D5CC0DF7D9FC}"/>
              </a:ext>
            </a:extLst>
          </p:cNvPr>
          <p:cNvGrpSpPr/>
          <p:nvPr/>
        </p:nvGrpSpPr>
        <p:grpSpPr>
          <a:xfrm>
            <a:off x="2508137" y="5986794"/>
            <a:ext cx="1316160" cy="486054"/>
            <a:chOff x="787188" y="5877272"/>
            <a:chExt cx="1316160" cy="486054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35E3122B-F137-EAEF-F7F5-C3866256C138}"/>
                </a:ext>
              </a:extLst>
            </p:cNvPr>
            <p:cNvGrpSpPr/>
            <p:nvPr/>
          </p:nvGrpSpPr>
          <p:grpSpPr>
            <a:xfrm>
              <a:off x="1445268" y="5877272"/>
              <a:ext cx="658080" cy="486054"/>
              <a:chOff x="787188" y="4581128"/>
              <a:chExt cx="658080" cy="486054"/>
            </a:xfrm>
          </p:grpSpPr>
          <p:sp>
            <p:nvSpPr>
              <p:cNvPr id="64" name="Багетная рамка 83">
                <a:extLst>
                  <a:ext uri="{FF2B5EF4-FFF2-40B4-BE49-F238E27FC236}">
                    <a16:creationId xmlns:a16="http://schemas.microsoft.com/office/drawing/2014/main" id="{47D03FAF-2DBE-6284-CF48-FEDE2FA9A6B8}"/>
                  </a:ext>
                </a:extLst>
              </p:cNvPr>
              <p:cNvSpPr/>
              <p:nvPr/>
            </p:nvSpPr>
            <p:spPr>
              <a:xfrm>
                <a:off x="78718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Багетная рамка 84">
                <a:extLst>
                  <a:ext uri="{FF2B5EF4-FFF2-40B4-BE49-F238E27FC236}">
                    <a16:creationId xmlns:a16="http://schemas.microsoft.com/office/drawing/2014/main" id="{9EFF7453-FDDC-C1E4-F51E-2A0178BC096B}"/>
                  </a:ext>
                </a:extLst>
              </p:cNvPr>
              <p:cNvSpPr/>
              <p:nvPr/>
            </p:nvSpPr>
            <p:spPr>
              <a:xfrm>
                <a:off x="112126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Багетная рамка 106">
              <a:extLst>
                <a:ext uri="{FF2B5EF4-FFF2-40B4-BE49-F238E27FC236}">
                  <a16:creationId xmlns:a16="http://schemas.microsoft.com/office/drawing/2014/main" id="{49491939-BBF1-2E5C-5638-F37042CB1B46}"/>
                </a:ext>
              </a:extLst>
            </p:cNvPr>
            <p:cNvSpPr/>
            <p:nvPr/>
          </p:nvSpPr>
          <p:spPr>
            <a:xfrm>
              <a:off x="787188" y="587727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55F714-E601-9EF1-1261-886D996857B5}"/>
                </a:ext>
              </a:extLst>
            </p:cNvPr>
            <p:cNvSpPr txBox="1"/>
            <p:nvPr/>
          </p:nvSpPr>
          <p:spPr>
            <a:xfrm>
              <a:off x="1093043" y="5904855"/>
              <a:ext cx="382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→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6F5E160-C017-7B1E-31EF-8C3D2698D9DB}"/>
              </a:ext>
            </a:extLst>
          </p:cNvPr>
          <p:cNvGrpSpPr/>
          <p:nvPr/>
        </p:nvGrpSpPr>
        <p:grpSpPr>
          <a:xfrm>
            <a:off x="4204963" y="5986794"/>
            <a:ext cx="1289734" cy="486054"/>
            <a:chOff x="2484014" y="5877272"/>
            <a:chExt cx="1289734" cy="486054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9FE43BC-042E-9E3F-793A-2C26FB10616A}"/>
                </a:ext>
              </a:extLst>
            </p:cNvPr>
            <p:cNvGrpSpPr/>
            <p:nvPr/>
          </p:nvGrpSpPr>
          <p:grpSpPr>
            <a:xfrm>
              <a:off x="3115668" y="5877272"/>
              <a:ext cx="658080" cy="486054"/>
              <a:chOff x="1455348" y="4581128"/>
              <a:chExt cx="658080" cy="486054"/>
            </a:xfrm>
          </p:grpSpPr>
          <p:sp>
            <p:nvSpPr>
              <p:cNvPr id="70" name="Багетная рамка 86">
                <a:extLst>
                  <a:ext uri="{FF2B5EF4-FFF2-40B4-BE49-F238E27FC236}">
                    <a16:creationId xmlns:a16="http://schemas.microsoft.com/office/drawing/2014/main" id="{D8E8ADEB-8920-1D76-6E83-06982C9A3599}"/>
                  </a:ext>
                </a:extLst>
              </p:cNvPr>
              <p:cNvSpPr/>
              <p:nvPr/>
            </p:nvSpPr>
            <p:spPr>
              <a:xfrm>
                <a:off x="145534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Багетная рамка 87">
                <a:extLst>
                  <a:ext uri="{FF2B5EF4-FFF2-40B4-BE49-F238E27FC236}">
                    <a16:creationId xmlns:a16="http://schemas.microsoft.com/office/drawing/2014/main" id="{A95E76A3-0C0C-05E3-4689-E4EE086323B2}"/>
                  </a:ext>
                </a:extLst>
              </p:cNvPr>
              <p:cNvSpPr/>
              <p:nvPr/>
            </p:nvSpPr>
            <p:spPr>
              <a:xfrm>
                <a:off x="178942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Багетная рамка 107">
              <a:extLst>
                <a:ext uri="{FF2B5EF4-FFF2-40B4-BE49-F238E27FC236}">
                  <a16:creationId xmlns:a16="http://schemas.microsoft.com/office/drawing/2014/main" id="{3D8B3AA3-9716-14E2-6888-58C6AC2A738E}"/>
                </a:ext>
              </a:extLst>
            </p:cNvPr>
            <p:cNvSpPr/>
            <p:nvPr/>
          </p:nvSpPr>
          <p:spPr>
            <a:xfrm>
              <a:off x="2484014" y="587727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EA023B-03A4-732F-9532-12CF91E5922D}"/>
                </a:ext>
              </a:extLst>
            </p:cNvPr>
            <p:cNvSpPr txBox="1"/>
            <p:nvPr/>
          </p:nvSpPr>
          <p:spPr>
            <a:xfrm>
              <a:off x="2745512" y="5904855"/>
              <a:ext cx="382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→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DBB3DA0-605E-5676-63EC-D0727A112780}"/>
              </a:ext>
            </a:extLst>
          </p:cNvPr>
          <p:cNvGrpSpPr/>
          <p:nvPr/>
        </p:nvGrpSpPr>
        <p:grpSpPr>
          <a:xfrm>
            <a:off x="5838857" y="5986794"/>
            <a:ext cx="1967390" cy="486054"/>
            <a:chOff x="4117908" y="5877272"/>
            <a:chExt cx="1967390" cy="486054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CB01F117-E963-C4EA-C575-D3E1A5FEE5A6}"/>
                </a:ext>
              </a:extLst>
            </p:cNvPr>
            <p:cNvGrpSpPr/>
            <p:nvPr/>
          </p:nvGrpSpPr>
          <p:grpSpPr>
            <a:xfrm>
              <a:off x="4759058" y="5877272"/>
              <a:ext cx="1326240" cy="486054"/>
              <a:chOff x="2123508" y="4581128"/>
              <a:chExt cx="1326240" cy="486054"/>
            </a:xfrm>
          </p:grpSpPr>
          <p:sp>
            <p:nvSpPr>
              <p:cNvPr id="76" name="Багетная рамка 89">
                <a:extLst>
                  <a:ext uri="{FF2B5EF4-FFF2-40B4-BE49-F238E27FC236}">
                    <a16:creationId xmlns:a16="http://schemas.microsoft.com/office/drawing/2014/main" id="{5D11F9A3-6742-4728-C6DF-9D48F6FF0A2B}"/>
                  </a:ext>
                </a:extLst>
              </p:cNvPr>
              <p:cNvSpPr/>
              <p:nvPr/>
            </p:nvSpPr>
            <p:spPr>
              <a:xfrm>
                <a:off x="212350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Багетная рамка 90">
                <a:extLst>
                  <a:ext uri="{FF2B5EF4-FFF2-40B4-BE49-F238E27FC236}">
                    <a16:creationId xmlns:a16="http://schemas.microsoft.com/office/drawing/2014/main" id="{EC115B87-27ED-8CD3-F69D-589373A4413E}"/>
                  </a:ext>
                </a:extLst>
              </p:cNvPr>
              <p:cNvSpPr/>
              <p:nvPr/>
            </p:nvSpPr>
            <p:spPr>
              <a:xfrm>
                <a:off x="245758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Багетная рамка 91">
                <a:extLst>
                  <a:ext uri="{FF2B5EF4-FFF2-40B4-BE49-F238E27FC236}">
                    <a16:creationId xmlns:a16="http://schemas.microsoft.com/office/drawing/2014/main" id="{7C9032BF-D6BC-82D2-6DD9-7D4D8C54340D}"/>
                  </a:ext>
                </a:extLst>
              </p:cNvPr>
              <p:cNvSpPr/>
              <p:nvPr/>
            </p:nvSpPr>
            <p:spPr>
              <a:xfrm>
                <a:off x="279166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Багетная рамка 92">
                <a:extLst>
                  <a:ext uri="{FF2B5EF4-FFF2-40B4-BE49-F238E27FC236}">
                    <a16:creationId xmlns:a16="http://schemas.microsoft.com/office/drawing/2014/main" id="{7F8B0C11-05F6-A1B3-59D0-38322C319DE1}"/>
                  </a:ext>
                </a:extLst>
              </p:cNvPr>
              <p:cNvSpPr/>
              <p:nvPr/>
            </p:nvSpPr>
            <p:spPr>
              <a:xfrm>
                <a:off x="3125748" y="4581128"/>
                <a:ext cx="324000" cy="486054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ru-RU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Багетная рамка 108">
              <a:extLst>
                <a:ext uri="{FF2B5EF4-FFF2-40B4-BE49-F238E27FC236}">
                  <a16:creationId xmlns:a16="http://schemas.microsoft.com/office/drawing/2014/main" id="{7000A14E-3379-F849-833E-7C007FFB1392}"/>
                </a:ext>
              </a:extLst>
            </p:cNvPr>
            <p:cNvSpPr/>
            <p:nvPr/>
          </p:nvSpPr>
          <p:spPr>
            <a:xfrm>
              <a:off x="4117908" y="5877272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C7DA397-93D5-B473-B173-7B3FF2677859}"/>
                </a:ext>
              </a:extLst>
            </p:cNvPr>
            <p:cNvSpPr txBox="1"/>
            <p:nvPr/>
          </p:nvSpPr>
          <p:spPr>
            <a:xfrm>
              <a:off x="4352576" y="5904855"/>
              <a:ext cx="382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→</a:t>
              </a:r>
            </a:p>
          </p:txBody>
        </p:sp>
      </p:grpSp>
      <p:sp>
        <p:nvSpPr>
          <p:cNvPr id="80" name="Багетная рамка 68">
            <a:extLst>
              <a:ext uri="{FF2B5EF4-FFF2-40B4-BE49-F238E27FC236}">
                <a16:creationId xmlns:a16="http://schemas.microsoft.com/office/drawing/2014/main" id="{717E75B8-D4F0-CBFE-89A9-BC8EF8D9745B}"/>
              </a:ext>
            </a:extLst>
          </p:cNvPr>
          <p:cNvSpPr/>
          <p:nvPr/>
        </p:nvSpPr>
        <p:spPr>
          <a:xfrm>
            <a:off x="471654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Багетная рамка 69">
            <a:extLst>
              <a:ext uri="{FF2B5EF4-FFF2-40B4-BE49-F238E27FC236}">
                <a16:creationId xmlns:a16="http://schemas.microsoft.com/office/drawing/2014/main" id="{20C41FBF-8B7A-4B57-B5F3-D9AC94DE0B7C}"/>
              </a:ext>
            </a:extLst>
          </p:cNvPr>
          <p:cNvSpPr/>
          <p:nvPr/>
        </p:nvSpPr>
        <p:spPr>
          <a:xfrm>
            <a:off x="505062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Багетная рамка 71">
            <a:extLst>
              <a:ext uri="{FF2B5EF4-FFF2-40B4-BE49-F238E27FC236}">
                <a16:creationId xmlns:a16="http://schemas.microsoft.com/office/drawing/2014/main" id="{F152A855-F1D8-D63A-EC89-B39B87B53262}"/>
              </a:ext>
            </a:extLst>
          </p:cNvPr>
          <p:cNvSpPr/>
          <p:nvPr/>
        </p:nvSpPr>
        <p:spPr>
          <a:xfrm>
            <a:off x="538470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Багетная рамка 72">
            <a:extLst>
              <a:ext uri="{FF2B5EF4-FFF2-40B4-BE49-F238E27FC236}">
                <a16:creationId xmlns:a16="http://schemas.microsoft.com/office/drawing/2014/main" id="{F6EA0586-2D3C-CF8C-F79D-63B5E2DA8990}"/>
              </a:ext>
            </a:extLst>
          </p:cNvPr>
          <p:cNvSpPr/>
          <p:nvPr/>
        </p:nvSpPr>
        <p:spPr>
          <a:xfrm>
            <a:off x="571878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Багетная рамка 99">
            <a:extLst>
              <a:ext uri="{FF2B5EF4-FFF2-40B4-BE49-F238E27FC236}">
                <a16:creationId xmlns:a16="http://schemas.microsoft.com/office/drawing/2014/main" id="{618B1144-DBCE-C0E0-A19E-3468368A4DB8}"/>
              </a:ext>
            </a:extLst>
          </p:cNvPr>
          <p:cNvSpPr/>
          <p:nvPr/>
        </p:nvSpPr>
        <p:spPr>
          <a:xfrm>
            <a:off x="637686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Багетная рамка 100">
            <a:extLst>
              <a:ext uri="{FF2B5EF4-FFF2-40B4-BE49-F238E27FC236}">
                <a16:creationId xmlns:a16="http://schemas.microsoft.com/office/drawing/2014/main" id="{2C10DF93-F247-ED20-F127-9A47E88F9B67}"/>
              </a:ext>
            </a:extLst>
          </p:cNvPr>
          <p:cNvSpPr/>
          <p:nvPr/>
        </p:nvSpPr>
        <p:spPr>
          <a:xfrm>
            <a:off x="671094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Багетная рамка 101">
            <a:extLst>
              <a:ext uri="{FF2B5EF4-FFF2-40B4-BE49-F238E27FC236}">
                <a16:creationId xmlns:a16="http://schemas.microsoft.com/office/drawing/2014/main" id="{E3DA4D5F-BA25-4A1D-B071-C34ACAA379AD}"/>
              </a:ext>
            </a:extLst>
          </p:cNvPr>
          <p:cNvSpPr/>
          <p:nvPr/>
        </p:nvSpPr>
        <p:spPr>
          <a:xfrm>
            <a:off x="7045021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Багетная рамка 102">
            <a:extLst>
              <a:ext uri="{FF2B5EF4-FFF2-40B4-BE49-F238E27FC236}">
                <a16:creationId xmlns:a16="http://schemas.microsoft.com/office/drawing/2014/main" id="{D9778CDF-C361-EC86-BC5D-6486785210CE}"/>
              </a:ext>
            </a:extLst>
          </p:cNvPr>
          <p:cNvSpPr/>
          <p:nvPr/>
        </p:nvSpPr>
        <p:spPr>
          <a:xfrm>
            <a:off x="7370569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Багетная рамка 103">
            <a:extLst>
              <a:ext uri="{FF2B5EF4-FFF2-40B4-BE49-F238E27FC236}">
                <a16:creationId xmlns:a16="http://schemas.microsoft.com/office/drawing/2014/main" id="{FE7DF101-2C94-A619-2C3C-4EC86B703811}"/>
              </a:ext>
            </a:extLst>
          </p:cNvPr>
          <p:cNvSpPr/>
          <p:nvPr/>
        </p:nvSpPr>
        <p:spPr>
          <a:xfrm>
            <a:off x="7704649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9" name="Багетная рамка 104">
            <a:extLst>
              <a:ext uri="{FF2B5EF4-FFF2-40B4-BE49-F238E27FC236}">
                <a16:creationId xmlns:a16="http://schemas.microsoft.com/office/drawing/2014/main" id="{C1603935-F585-0154-792D-05878941C66D}"/>
              </a:ext>
            </a:extLst>
          </p:cNvPr>
          <p:cNvSpPr/>
          <p:nvPr/>
        </p:nvSpPr>
        <p:spPr>
          <a:xfrm>
            <a:off x="8038729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агетная рамка 105">
            <a:extLst>
              <a:ext uri="{FF2B5EF4-FFF2-40B4-BE49-F238E27FC236}">
                <a16:creationId xmlns:a16="http://schemas.microsoft.com/office/drawing/2014/main" id="{ACEA078A-17B2-0BC8-4D62-23E54382843D}"/>
              </a:ext>
            </a:extLst>
          </p:cNvPr>
          <p:cNvSpPr/>
          <p:nvPr/>
        </p:nvSpPr>
        <p:spPr>
          <a:xfrm>
            <a:off x="8372809" y="4600640"/>
            <a:ext cx="324000" cy="486054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4E66A82-C4E0-F92B-2121-31168923387F}"/>
              </a:ext>
            </a:extLst>
          </p:cNvPr>
          <p:cNvSpPr/>
          <p:nvPr/>
        </p:nvSpPr>
        <p:spPr>
          <a:xfrm>
            <a:off x="2043902" y="3819982"/>
            <a:ext cx="30585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E76CA8-5CBD-AA95-7195-1B470E5A0B19}"/>
              </a:ext>
            </a:extLst>
          </p:cNvPr>
          <p:cNvSpPr/>
          <p:nvPr/>
        </p:nvSpPr>
        <p:spPr>
          <a:xfrm>
            <a:off x="2367902" y="3819982"/>
            <a:ext cx="646373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576C01F-C6B6-DD26-DF17-BBA895E734D3}"/>
              </a:ext>
            </a:extLst>
          </p:cNvPr>
          <p:cNvSpPr/>
          <p:nvPr/>
        </p:nvSpPr>
        <p:spPr>
          <a:xfrm>
            <a:off x="3014274" y="3819982"/>
            <a:ext cx="676682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27AD079-270F-0DE5-5B45-2082E44E6811}"/>
              </a:ext>
            </a:extLst>
          </p:cNvPr>
          <p:cNvSpPr/>
          <p:nvPr/>
        </p:nvSpPr>
        <p:spPr>
          <a:xfrm>
            <a:off x="3690957" y="3819982"/>
            <a:ext cx="67017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9A1E72F-F4A5-3C2C-1058-FBFF9E312CF3}"/>
              </a:ext>
            </a:extLst>
          </p:cNvPr>
          <p:cNvSpPr/>
          <p:nvPr/>
        </p:nvSpPr>
        <p:spPr>
          <a:xfrm>
            <a:off x="4381452" y="3819982"/>
            <a:ext cx="30585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8E640B4C-7829-4E85-1165-70381354627A}"/>
              </a:ext>
            </a:extLst>
          </p:cNvPr>
          <p:cNvSpPr/>
          <p:nvPr/>
        </p:nvSpPr>
        <p:spPr>
          <a:xfrm>
            <a:off x="4677654" y="3819982"/>
            <a:ext cx="1347922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9546CD7-3E59-9129-9F2F-B824DEAF2C85}"/>
              </a:ext>
            </a:extLst>
          </p:cNvPr>
          <p:cNvSpPr/>
          <p:nvPr/>
        </p:nvSpPr>
        <p:spPr>
          <a:xfrm>
            <a:off x="6045897" y="3819982"/>
            <a:ext cx="649133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06974F3-B5CE-FEF4-3DDE-F564F027CB7B}"/>
              </a:ext>
            </a:extLst>
          </p:cNvPr>
          <p:cNvSpPr/>
          <p:nvPr/>
        </p:nvSpPr>
        <p:spPr>
          <a:xfrm>
            <a:off x="6686584" y="3819982"/>
            <a:ext cx="1372552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4338D34-C560-CCA1-81E9-7A533645B13A}"/>
              </a:ext>
            </a:extLst>
          </p:cNvPr>
          <p:cNvSpPr/>
          <p:nvPr/>
        </p:nvSpPr>
        <p:spPr>
          <a:xfrm>
            <a:off x="8057422" y="3819982"/>
            <a:ext cx="30585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B18562B-200C-3A60-E428-6222116E2FD8}"/>
              </a:ext>
            </a:extLst>
          </p:cNvPr>
          <p:cNvSpPr/>
          <p:nvPr/>
        </p:nvSpPr>
        <p:spPr>
          <a:xfrm>
            <a:off x="8381342" y="3819982"/>
            <a:ext cx="30585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A0F862B9-DD30-6A66-677C-8A359D902DC0}"/>
              </a:ext>
            </a:extLst>
          </p:cNvPr>
          <p:cNvSpPr/>
          <p:nvPr/>
        </p:nvSpPr>
        <p:spPr>
          <a:xfrm>
            <a:off x="8697356" y="3819982"/>
            <a:ext cx="673788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3A95160-B04A-F9EA-C235-2825BE319A7F}"/>
              </a:ext>
            </a:extLst>
          </p:cNvPr>
          <p:cNvSpPr/>
          <p:nvPr/>
        </p:nvSpPr>
        <p:spPr>
          <a:xfrm>
            <a:off x="9360985" y="3819982"/>
            <a:ext cx="690755" cy="486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4489F9-D27F-6E4B-204B-9E5C9900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432"/>
            <a:ext cx="10858993" cy="1325563"/>
          </a:xfrm>
        </p:spPr>
        <p:txBody>
          <a:bodyPr/>
          <a:lstStyle/>
          <a:p>
            <a:r>
              <a:rPr lang="ru-RU" dirty="0"/>
              <a:t>ВЕКТОРНЫЕ ФОРМАТЫ ФАЙЛОВ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251381-F081-BAAC-54BC-FC3B2DB50127}"/>
              </a:ext>
            </a:extLst>
          </p:cNvPr>
          <p:cNvGrpSpPr/>
          <p:nvPr/>
        </p:nvGrpSpPr>
        <p:grpSpPr>
          <a:xfrm>
            <a:off x="2171564" y="4157820"/>
            <a:ext cx="8244916" cy="1008000"/>
            <a:chOff x="647564" y="4298497"/>
            <a:chExt cx="8244916" cy="1008000"/>
          </a:xfrm>
          <a:solidFill>
            <a:srgbClr val="00B0F0"/>
          </a:solidFill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FEF5D44A-E637-A07B-076D-1DCA004D6560}"/>
                </a:ext>
              </a:extLst>
            </p:cNvPr>
            <p:cNvSpPr/>
            <p:nvPr/>
          </p:nvSpPr>
          <p:spPr>
            <a:xfrm>
              <a:off x="647564" y="4298497"/>
              <a:ext cx="8244916" cy="100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CDR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CorelDRaw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files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файлы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CorelDraw)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собственный формат файлов векторного графического редактора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CorelDraw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3" descr="C:\Documents and Settings\Администратор.HOME-FDD52612A3\Рабочий стол\Ирина_Раб стол\10-24\806.png">
              <a:extLst>
                <a:ext uri="{FF2B5EF4-FFF2-40B4-BE49-F238E27FC236}">
                  <a16:creationId xmlns:a16="http://schemas.microsoft.com/office/drawing/2014/main" id="{463269E7-58D9-DEC7-5640-B62D000E5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690" y="4410097"/>
              <a:ext cx="616629" cy="7848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FE6972E-581C-A38B-A544-25C06485B0E9}"/>
              </a:ext>
            </a:extLst>
          </p:cNvPr>
          <p:cNvGrpSpPr/>
          <p:nvPr/>
        </p:nvGrpSpPr>
        <p:grpSpPr>
          <a:xfrm>
            <a:off x="2171564" y="3082988"/>
            <a:ext cx="8244916" cy="1008000"/>
            <a:chOff x="647564" y="3223665"/>
            <a:chExt cx="8244916" cy="1008000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0571FF73-5C39-1C82-D849-F08FF3DE701A}"/>
                </a:ext>
              </a:extLst>
            </p:cNvPr>
            <p:cNvSpPr/>
            <p:nvPr/>
          </p:nvSpPr>
          <p:spPr>
            <a:xfrm>
              <a:off x="647564" y="3223665"/>
              <a:ext cx="8244916" cy="10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SVG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Scalable Vector Graphics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масштабируемая вектор-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графика) – универсальный формат, позволяет с высоким ка-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чеством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хранить в файле текст, изображение и анимацию</a:t>
              </a:r>
            </a:p>
          </p:txBody>
        </p:sp>
        <p:pic>
          <p:nvPicPr>
            <p:cNvPr id="13" name="Picture 4" descr="C:\Documents and Settings\Администратор.HOME-FDD52612A3\Рабочий стол\Ирина_Раб стол\10-24\807.png">
              <a:extLst>
                <a:ext uri="{FF2B5EF4-FFF2-40B4-BE49-F238E27FC236}">
                  <a16:creationId xmlns:a16="http://schemas.microsoft.com/office/drawing/2014/main" id="{46F1AB72-C500-05A6-B521-EA7B51889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5690" y="3335265"/>
              <a:ext cx="616629" cy="78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8E1BF40-9AEF-CF19-3ABF-5FB29E076152}"/>
              </a:ext>
            </a:extLst>
          </p:cNvPr>
          <p:cNvGrpSpPr/>
          <p:nvPr/>
        </p:nvGrpSpPr>
        <p:grpSpPr>
          <a:xfrm>
            <a:off x="2171564" y="2008156"/>
            <a:ext cx="8244916" cy="1008000"/>
            <a:chOff x="647564" y="2148833"/>
            <a:chExt cx="8244916" cy="1008000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7AF4353B-332D-5A62-528A-875F720F5524}"/>
                </a:ext>
              </a:extLst>
            </p:cNvPr>
            <p:cNvSpPr/>
            <p:nvPr/>
          </p:nvSpPr>
          <p:spPr>
            <a:xfrm>
              <a:off x="647564" y="2148833"/>
              <a:ext cx="8244916" cy="100800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CGM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англ.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Computer Graphic Metafile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метафайл компьютерной графики) – используется для представления графических объектов, преимущественно, в технических областях</a:t>
              </a:r>
            </a:p>
          </p:txBody>
        </p:sp>
        <p:pic>
          <p:nvPicPr>
            <p:cNvPr id="16" name="Picture 5" descr="C:\Documents and Settings\Администратор.HOME-FDD52612A3\Рабочий стол\Ирина_Раб стол\10-24\809.png">
              <a:extLst>
                <a:ext uri="{FF2B5EF4-FFF2-40B4-BE49-F238E27FC236}">
                  <a16:creationId xmlns:a16="http://schemas.microsoft.com/office/drawing/2014/main" id="{AC5F39D5-5F0E-0972-B4F1-6A9E25A86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5690" y="2260433"/>
              <a:ext cx="616629" cy="78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C1F2172-8AF6-6301-8B1D-E598FFEF8394}"/>
              </a:ext>
            </a:extLst>
          </p:cNvPr>
          <p:cNvGrpSpPr/>
          <p:nvPr/>
        </p:nvGrpSpPr>
        <p:grpSpPr>
          <a:xfrm>
            <a:off x="2171564" y="933324"/>
            <a:ext cx="8244916" cy="1008000"/>
            <a:chOff x="647564" y="1074001"/>
            <a:chExt cx="8244916" cy="1008000"/>
          </a:xfrm>
          <a:solidFill>
            <a:srgbClr val="0070C0"/>
          </a:solidFill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1908143A-39C8-36DA-9A14-FA050139A631}"/>
                </a:ext>
              </a:extLst>
            </p:cNvPr>
            <p:cNvSpPr/>
            <p:nvPr/>
          </p:nvSpPr>
          <p:spPr>
            <a:xfrm>
              <a:off x="647564" y="1074001"/>
              <a:ext cx="8244916" cy="100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WMF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англ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Windows </a:t>
              </a:r>
              <a:r>
                <a:rPr 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MetaFile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метафайл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Windows)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– универсальный формат для программ, которые работают в ОС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Windows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(хранение коллекции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Microsoft Clip Gallery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9" name="Picture 6" descr="C:\Documents and Settings\Администратор.HOME-FDD52612A3\Рабочий стол\Ирина_Раб стол\10-24\810.png">
              <a:extLst>
                <a:ext uri="{FF2B5EF4-FFF2-40B4-BE49-F238E27FC236}">
                  <a16:creationId xmlns:a16="http://schemas.microsoft.com/office/drawing/2014/main" id="{11FAFEEE-AAB0-3843-9EB2-E3C0F965C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5690" y="1185601"/>
              <a:ext cx="616629" cy="78480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79D13B0-2F8A-4082-6503-2052788370FF}"/>
              </a:ext>
            </a:extLst>
          </p:cNvPr>
          <p:cNvGrpSpPr/>
          <p:nvPr/>
        </p:nvGrpSpPr>
        <p:grpSpPr>
          <a:xfrm>
            <a:off x="2171564" y="5232651"/>
            <a:ext cx="8244916" cy="1008000"/>
            <a:chOff x="647564" y="5373328"/>
            <a:chExt cx="8244916" cy="1008000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3A13EAD1-AB55-12DA-9D57-B078F00681F1}"/>
                </a:ext>
              </a:extLst>
            </p:cNvPr>
            <p:cNvSpPr/>
            <p:nvPr/>
          </p:nvSpPr>
          <p:spPr>
            <a:xfrm>
              <a:off x="647564" y="5373328"/>
              <a:ext cx="8244916" cy="10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28000" tIns="36000" rIns="108000" bIns="36000" anchor="ctr" anchorCtr="0"/>
            <a:lstStyle/>
            <a:p>
              <a:pPr algn="just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AI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(от англ. </a:t>
              </a:r>
              <a:r>
                <a:rPr lang="it-IT" i="1" dirty="0">
                  <a:latin typeface="Arial" panose="020B0604020202020204" pitchFamily="34" charset="0"/>
                  <a:cs typeface="Arial" panose="020B0604020202020204" pitchFamily="34" charset="0"/>
                </a:rPr>
                <a:t>Adobe Illustrator files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файлы Adobe Illustrator)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собственный формат файлов редактора векторной графики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Adobe Illustrator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" descr="C:\Documents and Settings\Администратор.HOME-FDD52612A3\Рабочий стол\Ирина_Раб стол\10-24\811.png">
              <a:extLst>
                <a:ext uri="{FF2B5EF4-FFF2-40B4-BE49-F238E27FC236}">
                  <a16:creationId xmlns:a16="http://schemas.microsoft.com/office/drawing/2014/main" id="{EBD21848-17FF-2606-5DE8-5A537C3F7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5690" y="5484928"/>
              <a:ext cx="616629" cy="78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47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84AF3-A8AE-81D3-2A15-6842930F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РЕКОМЕНДАЦИИ ПО ВЫБОРУ ФОРМАТА ФАЙЛА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1D790-A54D-A673-503C-990AE100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000" dirty="0">
                <a:effectLst/>
              </a:rPr>
              <a:t>записывать изображение в формате, использующем сжатие с потерями, следует только после окончания редактирования, так как многие манипуляции с изображением могут умножить дефекты сжатия;</a:t>
            </a:r>
          </a:p>
          <a:p>
            <a:pPr marL="342900" indent="-3429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000" dirty="0">
                <a:effectLst/>
              </a:rPr>
              <a:t>если вы собираетесь работать с графическим изображением только в одном графическом редакторе, целесообразно выбрать тот формат, который редактор предлагает по умолчанию. Если же последующая обработка данных предполагается в разных программах, стоит использовать один из универсальных форматов;</a:t>
            </a:r>
          </a:p>
          <a:p>
            <a:pPr marL="342900" indent="-3429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ru-RU" sz="2000" dirty="0">
                <a:effectLst/>
              </a:rPr>
              <a:t>для файлов, которые передаются по сети Интернет, очень важен небольшой размер, поскольку от этого зависит время передачи данных. Основной недостаток цифровых растровых изображений — их большой размер. Поэтому растровые фотографии и рисунки сохраняются в сжатом виде в различных графических форматах. Выбор формата зависит от типа изображения и способа его использования. </a:t>
            </a:r>
            <a:endParaRPr lang="en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57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4A6965-E35F-739B-7076-6210DA4B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РАЗРЕШЕНИЯ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86AA920-1E08-C405-7DD2-0A6F07CC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276072"/>
          </a:xfrm>
        </p:spPr>
        <p:txBody>
          <a:bodyPr/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величина, определяющая количество  точек (элементов растрового изображения) на единицу площади (или единицу длины).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F79CC66-B53A-342F-48E9-A379A6271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945" y="2807186"/>
            <a:ext cx="10858993" cy="114135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При работе с объектами компьютерно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графики приходится иметь дело с разрешением экрана, разрешением изображения и разрешением печатающего устройства. </a:t>
            </a:r>
            <a:endParaRPr lang="ru-RU" sz="2400" dirty="0"/>
          </a:p>
          <a:p>
            <a:pPr algn="just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062E7E8-8C9D-97B4-CB55-941DCC15C770}"/>
              </a:ext>
            </a:extLst>
          </p:cNvPr>
          <p:cNvGrpSpPr/>
          <p:nvPr/>
        </p:nvGrpSpPr>
        <p:grpSpPr>
          <a:xfrm>
            <a:off x="8136668" y="4255064"/>
            <a:ext cx="2707200" cy="2030400"/>
            <a:chOff x="1418464" y="5224234"/>
            <a:chExt cx="1919136" cy="122910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62AE11B-CADA-93EC-8FD8-9DE98BA0F405}"/>
                </a:ext>
              </a:extLst>
            </p:cNvPr>
            <p:cNvSpPr/>
            <p:nvPr/>
          </p:nvSpPr>
          <p:spPr>
            <a:xfrm>
              <a:off x="1418464" y="5224234"/>
              <a:ext cx="1919136" cy="12291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C:\Documents and Settings\Администратор.HOME-FDD52612A3\Рабочий стол\Ирина_Раб стол\10-24\24107.png">
              <a:extLst>
                <a:ext uri="{FF2B5EF4-FFF2-40B4-BE49-F238E27FC236}">
                  <a16:creationId xmlns:a16="http://schemas.microsoft.com/office/drawing/2014/main" id="{5A8A8E17-562A-2511-03D7-F94F81D3C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5286388"/>
              <a:ext cx="1529851" cy="1143008"/>
            </a:xfrm>
            <a:prstGeom prst="rect">
              <a:avLst/>
            </a:prstGeom>
            <a:noFill/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4CC7B7F-C7BF-CCBF-C30B-A731A6F6CDDD}"/>
              </a:ext>
            </a:extLst>
          </p:cNvPr>
          <p:cNvGrpSpPr/>
          <p:nvPr/>
        </p:nvGrpSpPr>
        <p:grpSpPr>
          <a:xfrm>
            <a:off x="1155454" y="4218619"/>
            <a:ext cx="2700000" cy="2147455"/>
            <a:chOff x="1428728" y="2477728"/>
            <a:chExt cx="1919136" cy="128588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3BB2F89-5A60-55EB-E0A6-28A114E94395}"/>
                </a:ext>
              </a:extLst>
            </p:cNvPr>
            <p:cNvSpPr/>
            <p:nvPr/>
          </p:nvSpPr>
          <p:spPr>
            <a:xfrm>
              <a:off x="1428728" y="2492896"/>
              <a:ext cx="1919136" cy="12291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C:\Downloads\resolution-active-icon.png">
              <a:extLst>
                <a:ext uri="{FF2B5EF4-FFF2-40B4-BE49-F238E27FC236}">
                  <a16:creationId xmlns:a16="http://schemas.microsoft.com/office/drawing/2014/main" id="{CFE4BB02-8459-4DCB-1946-FCE27EC2F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051" y="2477728"/>
              <a:ext cx="1285884" cy="12858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6934B9-E3EA-04EE-A777-7A50C993ED17}"/>
              </a:ext>
            </a:extLst>
          </p:cNvPr>
          <p:cNvGrpSpPr/>
          <p:nvPr/>
        </p:nvGrpSpPr>
        <p:grpSpPr>
          <a:xfrm>
            <a:off x="4642461" y="4255064"/>
            <a:ext cx="2707200" cy="2030400"/>
            <a:chOff x="1428728" y="3858565"/>
            <a:chExt cx="1919136" cy="122910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55E40BE-2FC6-2E56-0886-D8C758227F5D}"/>
                </a:ext>
              </a:extLst>
            </p:cNvPr>
            <p:cNvSpPr/>
            <p:nvPr/>
          </p:nvSpPr>
          <p:spPr>
            <a:xfrm>
              <a:off x="1428728" y="3858565"/>
              <a:ext cx="1919136" cy="12291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C:\Documents and Settings\Администратор.HOME-FDD52612A3\Рабочий стол\Ирина_Раб стол\10-24\P7170738.JPG">
              <a:extLst>
                <a:ext uri="{FF2B5EF4-FFF2-40B4-BE49-F238E27FC236}">
                  <a16:creationId xmlns:a16="http://schemas.microsoft.com/office/drawing/2014/main" id="{2E8F7023-9A12-4880-E621-96A55AFF9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3483" y="4032634"/>
              <a:ext cx="1169626" cy="880964"/>
            </a:xfrm>
            <a:prstGeom prst="rect">
              <a:avLst/>
            </a:prstGeom>
            <a:noFill/>
            <a:ln w="1905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4781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B2C6E-E1FB-D1AD-04EA-2A748D5C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РАЗРЕШЕНИЕ ЭКРАНА МОНИТОРА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C2FD0-BD07-E3C3-0EFF-8092000C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7471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Разрешением экрана монитора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обычно называют размеры получаемого на экране изображения в пикселях: 1024 × 768, 1280 × 1024, 1920 × 1080.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Разрешение экрана монитора – это свойство компьютерной системы (зависит от монитора и видеокарты) и операционной системы (зависит от настроек ОС).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98E8ED-AE7A-34D5-2E0B-671328338F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29564" r="8920" b="29564"/>
          <a:stretch/>
        </p:blipFill>
        <p:spPr>
          <a:xfrm>
            <a:off x="5547792" y="3486670"/>
            <a:ext cx="4855322" cy="2905125"/>
          </a:xfr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59B98B9-33B8-6CCA-B694-F1BECF1BCDC2}"/>
              </a:ext>
            </a:extLst>
          </p:cNvPr>
          <p:cNvGrpSpPr/>
          <p:nvPr/>
        </p:nvGrpSpPr>
        <p:grpSpPr>
          <a:xfrm>
            <a:off x="1641763" y="3421675"/>
            <a:ext cx="2663915" cy="3028211"/>
            <a:chOff x="1641763" y="3278241"/>
            <a:chExt cx="2663915" cy="302821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6750166-268B-0A3C-1E67-89876FE8A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763" y="3278241"/>
              <a:ext cx="2663915" cy="30282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94F231-5231-A21F-7711-F93CA1BE33CD}"/>
                </a:ext>
              </a:extLst>
            </p:cNvPr>
            <p:cNvSpPr txBox="1"/>
            <p:nvPr/>
          </p:nvSpPr>
          <p:spPr>
            <a:xfrm>
              <a:off x="2883877" y="3343236"/>
              <a:ext cx="962757" cy="261610"/>
            </a:xfrm>
            <a:prstGeom prst="rect">
              <a:avLst/>
            </a:prstGeom>
            <a:solidFill>
              <a:srgbClr val="E4E4E3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1817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Яблоня.</a:t>
              </a:r>
              <a:r>
                <a:rPr lang="en-US" sz="1100" dirty="0" err="1">
                  <a:solidFill>
                    <a:srgbClr val="1817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png</a:t>
              </a:r>
              <a:endParaRPr lang="ru-RU" sz="1100" dirty="0">
                <a:solidFill>
                  <a:srgbClr val="1817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819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904D086-C406-B568-E675-EA08459E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-3313"/>
            <a:ext cx="10858993" cy="1325563"/>
          </a:xfrm>
        </p:spPr>
        <p:txBody>
          <a:bodyPr/>
          <a:lstStyle/>
          <a:p>
            <a:r>
              <a:rPr lang="ru-RU" dirty="0"/>
              <a:t>РАЗРЕШЕНИЕ ЭКРАНА МОНИТОРА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9863928D-32FD-836A-6494-795468F7E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946" y="1122218"/>
                <a:ext cx="10858994" cy="4963235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sz="2000" dirty="0">
                    <a:effectLst/>
                  </a:rPr>
                  <a:t>Разрешение экрана монитора в </a:t>
                </a:r>
                <a:r>
                  <a:rPr lang="en" sz="2000" b="1" dirty="0" err="1">
                    <a:effectLst/>
                  </a:rPr>
                  <a:t>ppi</a:t>
                </a:r>
                <a:r>
                  <a:rPr lang="en" sz="2000" b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(</a:t>
                </a:r>
                <a:r>
                  <a:rPr lang="ru-RU" sz="2000" dirty="0">
                    <a:effectLst/>
                  </a:rPr>
                  <a:t>произносится как «</a:t>
                </a:r>
                <a:r>
                  <a:rPr lang="ru-RU" sz="2000" i="1" dirty="0">
                    <a:effectLst/>
                  </a:rPr>
                  <a:t>пи-пи-а</a:t>
                </a:r>
                <a:r>
                  <a:rPr lang="ru-RU" sz="2000" i="1" dirty="0"/>
                  <a:t>й</a:t>
                </a:r>
                <a:r>
                  <a:rPr lang="ru-RU" sz="2000" i="1" dirty="0">
                    <a:effectLst/>
                  </a:rPr>
                  <a:t>»</a:t>
                </a:r>
                <a:r>
                  <a:rPr lang="ru-RU" sz="2000" dirty="0">
                    <a:effectLst/>
                  </a:rPr>
                  <a:t>, сокращение от англ. </a:t>
                </a:r>
                <a:r>
                  <a:rPr lang="en" sz="2000" i="1" dirty="0">
                    <a:effectLst/>
                  </a:rPr>
                  <a:t>pixels per inch </a:t>
                </a:r>
                <a:r>
                  <a:rPr lang="en" sz="2000" dirty="0">
                    <a:effectLst/>
                  </a:rPr>
                  <a:t>— </a:t>
                </a:r>
                <a:r>
                  <a:rPr lang="ru-RU" sz="2000" dirty="0">
                    <a:effectLst/>
                  </a:rPr>
                  <a:t>пикселей на дюйм; 1 дюйм ≈ 2,54 см) можно рассчитать как отношение размера диагонали экрана в пикселях к размеру диагонали в дюймах: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𝑝𝑝𝑖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где:</a:t>
                </a:r>
              </a:p>
              <a:p>
                <a:pPr marL="342900" indent="-342900" algn="just">
                  <a:buClr>
                    <a:srgbClr val="00B0F0"/>
                  </a:buClr>
                  <a:buFont typeface="Системный шрифт, обычный"/>
                  <a:buChar char="✦"/>
                </a:pPr>
                <a:r>
                  <a:rPr lang="en" sz="2000" i="1" dirty="0" err="1">
                    <a:effectLst/>
                  </a:rPr>
                  <a:t>d</a:t>
                </a:r>
                <a:r>
                  <a:rPr lang="en" sz="2000" i="1" baseline="-25000" dirty="0" err="1">
                    <a:effectLst/>
                  </a:rPr>
                  <a:t>p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— </a:t>
                </a:r>
                <a:r>
                  <a:rPr lang="ru-RU" sz="2000" dirty="0">
                    <a:effectLst/>
                  </a:rPr>
                  <a:t>размер диагонали экрана в пикселях;</a:t>
                </a:r>
              </a:p>
              <a:p>
                <a:pPr marL="342900" indent="-342900" algn="just">
                  <a:buClr>
                    <a:srgbClr val="00B0F0"/>
                  </a:buClr>
                  <a:buFont typeface="Системный шрифт, обычный"/>
                  <a:buChar char="✦"/>
                </a:pPr>
                <a:r>
                  <a:rPr lang="en" sz="2000" i="1" dirty="0">
                    <a:effectLst/>
                  </a:rPr>
                  <a:t>d</a:t>
                </a:r>
                <a:r>
                  <a:rPr lang="en" sz="2000" i="1" baseline="-25000" dirty="0">
                    <a:effectLst/>
                  </a:rPr>
                  <a:t>i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— </a:t>
                </a:r>
                <a:r>
                  <a:rPr lang="ru-RU" sz="2000" dirty="0">
                    <a:effectLst/>
                  </a:rPr>
                  <a:t>размер диагонали экрана в дюймах. </a:t>
                </a:r>
                <a:endParaRPr lang="ru-RU" sz="2000" dirty="0"/>
              </a:p>
              <a:p>
                <a:pPr algn="just"/>
                <a:r>
                  <a:rPr lang="ru-RU" sz="2000" dirty="0">
                    <a:effectLst/>
                  </a:rPr>
                  <a:t>Рассчитать размер диагонали экрана в пикселях можно по теореме Пифагора: </a:t>
                </a:r>
                <a:endParaRPr lang="ru-RU" sz="2000" dirty="0"/>
              </a:p>
              <a:p>
                <a:pPr algn="ctr"/>
                <a:r>
                  <a:rPr lang="en" sz="2000" i="1" dirty="0">
                    <a:effectLst/>
                  </a:rPr>
                  <a:t>d</a:t>
                </a:r>
                <a:r>
                  <a:rPr lang="en-US" sz="2000" i="1" baseline="-25000" dirty="0"/>
                  <a:t>p</a:t>
                </a:r>
                <a:r>
                  <a:rPr lang="en" sz="2000" i="1" dirty="0"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" sz="2000" dirty="0">
                    <a:effectLst/>
                  </a:rPr>
                  <a:t> , </a:t>
                </a:r>
                <a:r>
                  <a:rPr lang="ru-RU" sz="2000" dirty="0">
                    <a:effectLst/>
                  </a:rPr>
                  <a:t>где:</a:t>
                </a:r>
                <a:endParaRPr lang="en-US" sz="2000" dirty="0">
                  <a:effectLst/>
                </a:endParaRPr>
              </a:p>
              <a:p>
                <a:pPr marL="342900" indent="-342900" algn="just">
                  <a:buClr>
                    <a:srgbClr val="00B0F0"/>
                  </a:buClr>
                  <a:buFont typeface="Системный шрифт, обычный"/>
                  <a:buChar char="✦"/>
                </a:pPr>
                <a:r>
                  <a:rPr lang="en" sz="2000" i="1" dirty="0">
                    <a:effectLst/>
                  </a:rPr>
                  <a:t>w</a:t>
                </a:r>
                <a:r>
                  <a:rPr lang="en" sz="2000" i="1" baseline="-25000" dirty="0">
                    <a:effectLst/>
                  </a:rPr>
                  <a:t>p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— </a:t>
                </a:r>
                <a:r>
                  <a:rPr lang="ru-RU" sz="2000" dirty="0">
                    <a:effectLst/>
                  </a:rPr>
                  <a:t>ширина разрешения экрана в пикселях;</a:t>
                </a:r>
                <a:endParaRPr lang="en-US" sz="2000" dirty="0">
                  <a:effectLst/>
                </a:endParaRPr>
              </a:p>
              <a:p>
                <a:pPr marL="342900" indent="-342900" algn="just">
                  <a:buClr>
                    <a:srgbClr val="00B0F0"/>
                  </a:buClr>
                  <a:buFont typeface="Системный шрифт, обычный"/>
                  <a:buChar char="✦"/>
                </a:pPr>
                <a:r>
                  <a:rPr lang="en" sz="2000" i="1" dirty="0">
                    <a:effectLst/>
                  </a:rPr>
                  <a:t>h</a:t>
                </a:r>
                <a:r>
                  <a:rPr lang="en" sz="2000" i="1" baseline="-25000" dirty="0">
                    <a:effectLst/>
                  </a:rPr>
                  <a:t>p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— </a:t>
                </a:r>
                <a:r>
                  <a:rPr lang="ru-RU" sz="2000" dirty="0">
                    <a:effectLst/>
                  </a:rPr>
                  <a:t>высота разрешения экрана в пикселях. </a:t>
                </a:r>
                <a:endParaRPr lang="ru-RU" sz="2000" dirty="0"/>
              </a:p>
              <a:p>
                <a:pPr algn="just"/>
                <a:r>
                  <a:rPr lang="ru-RU" sz="2000" dirty="0">
                    <a:effectLst/>
                  </a:rPr>
                  <a:t>Например, для 21,5-дю</a:t>
                </a:r>
                <a:r>
                  <a:rPr lang="ru-RU" sz="2000" dirty="0"/>
                  <a:t>й</a:t>
                </a:r>
                <a:r>
                  <a:rPr lang="ru-RU" sz="2000" dirty="0">
                    <a:effectLst/>
                  </a:rPr>
                  <a:t>мового экрана с разрешением 1920 × 1080 (здесь </a:t>
                </a:r>
                <a:r>
                  <a:rPr lang="en" sz="2000" i="1" dirty="0">
                    <a:effectLst/>
                  </a:rPr>
                  <a:t>w</a:t>
                </a:r>
                <a:r>
                  <a:rPr lang="en" sz="2000" i="1" baseline="-25000" dirty="0">
                    <a:effectLst/>
                  </a:rPr>
                  <a:t>p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= 1920, </a:t>
                </a:r>
                <a:r>
                  <a:rPr lang="en" sz="2000" i="1" dirty="0">
                    <a:effectLst/>
                  </a:rPr>
                  <a:t>h</a:t>
                </a:r>
                <a:r>
                  <a:rPr lang="en" sz="2000" i="1" baseline="-25000" dirty="0">
                    <a:effectLst/>
                  </a:rPr>
                  <a:t>p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= 1080 </a:t>
                </a:r>
                <a:r>
                  <a:rPr lang="ru-RU" sz="2000" dirty="0">
                    <a:effectLst/>
                  </a:rPr>
                  <a:t>и </a:t>
                </a:r>
                <a:r>
                  <a:rPr lang="en" sz="2000" i="1" dirty="0">
                    <a:effectLst/>
                  </a:rPr>
                  <a:t>d</a:t>
                </a:r>
                <a:r>
                  <a:rPr lang="en" sz="2000" i="1" baseline="-25000" dirty="0">
                    <a:effectLst/>
                  </a:rPr>
                  <a:t>i</a:t>
                </a:r>
                <a:r>
                  <a:rPr lang="en" sz="2000" i="1" dirty="0">
                    <a:effectLst/>
                  </a:rPr>
                  <a:t> </a:t>
                </a:r>
                <a:r>
                  <a:rPr lang="en" sz="2000" dirty="0">
                    <a:effectLst/>
                  </a:rPr>
                  <a:t>= 21,5) </a:t>
                </a:r>
                <a:r>
                  <a:rPr lang="ru-RU" sz="2000" dirty="0">
                    <a:effectLst/>
                  </a:rPr>
                  <a:t>получим ≈ 102 </a:t>
                </a:r>
                <a:r>
                  <a:rPr lang="en" sz="2000" dirty="0" err="1">
                    <a:effectLst/>
                  </a:rPr>
                  <a:t>ppi</a:t>
                </a:r>
                <a:r>
                  <a:rPr lang="en" sz="2000" dirty="0">
                    <a:effectLst/>
                  </a:rPr>
                  <a:t>.</a:t>
                </a:r>
                <a:br>
                  <a:rPr lang="en" sz="2000" dirty="0">
                    <a:effectLst/>
                  </a:rPr>
                </a:br>
                <a:r>
                  <a:rPr lang="ru-RU" sz="2000" dirty="0">
                    <a:effectLst/>
                  </a:rPr>
                  <a:t>Для монитора с диагональю 17 </a:t>
                </a:r>
                <a:r>
                  <a:rPr lang="ru-RU" sz="2000" dirty="0" err="1">
                    <a:effectLst/>
                  </a:rPr>
                  <a:t>дюймов</a:t>
                </a:r>
                <a:r>
                  <a:rPr lang="ru-RU" sz="2000" dirty="0">
                    <a:effectLst/>
                  </a:rPr>
                  <a:t> при разрешении 1280 × 1024 получаем разрешение в </a:t>
                </a:r>
                <a:r>
                  <a:rPr lang="en" sz="2000" dirty="0" err="1">
                    <a:effectLst/>
                  </a:rPr>
                  <a:t>ppi</a:t>
                </a:r>
                <a:r>
                  <a:rPr lang="en" sz="2000" dirty="0">
                    <a:effectLst/>
                  </a:rPr>
                  <a:t>, </a:t>
                </a:r>
                <a:r>
                  <a:rPr lang="ru-RU" sz="2000" dirty="0">
                    <a:effectLst/>
                  </a:rPr>
                  <a:t>равное 96; при разрешении 1024 × 768 — 75 </a:t>
                </a:r>
                <a:r>
                  <a:rPr lang="en" sz="2000" dirty="0" err="1">
                    <a:effectLst/>
                  </a:rPr>
                  <a:t>ppi</a:t>
                </a:r>
                <a:r>
                  <a:rPr lang="en" sz="2000" dirty="0">
                    <a:effectLst/>
                  </a:rPr>
                  <a:t>. </a:t>
                </a:r>
                <a:endParaRPr lang="en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9863928D-32FD-836A-6494-795468F7E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946" y="1122218"/>
                <a:ext cx="10858994" cy="4963235"/>
              </a:xfrm>
              <a:blipFill>
                <a:blip r:embed="rId2"/>
                <a:stretch>
                  <a:fillRect l="-700" t="-1786" r="-1167" b="-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416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8F369-4BA0-2658-E6BF-3ACA0DC6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СМЕНА РАЗМЕРА ИЗОБРАЖЕНИЯ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9EC07B-A891-801B-3F2A-EEBBF689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245455"/>
            <a:ext cx="10858994" cy="159472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В графическом редакторе также есть возможность посмотреть размеры обрабатываемого в нём изображения. Например, в графическом редакторе </a:t>
            </a:r>
            <a:r>
              <a:rPr lang="en-US" sz="2400" dirty="0"/>
              <a:t>Gimp</a:t>
            </a:r>
            <a:r>
              <a:rPr lang="ru-RU" sz="2400" dirty="0"/>
              <a:t> в окне Смена размера изображения можно увидеть размер изображения в пикселях, миллиметрах, дюймах или других единицах по выбору пользователя.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50BED0-2E38-0839-769B-B3E6AC7E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3" y="3020291"/>
            <a:ext cx="4251354" cy="3651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6EAF67-2B5A-A833-C6E8-6B7F8606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2" y="3020290"/>
            <a:ext cx="4251353" cy="36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423A75-D79A-BDE1-8749-5700DA90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КОМПЬЮТЕРНАЯ ГРАФИКА И ЕЁ ВИДЫ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42844FA-300B-C6D4-CF56-08EAB880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689902"/>
          </a:xfrm>
        </p:spPr>
        <p:txBody>
          <a:bodyPr>
            <a:normAutofit fontScale="92500"/>
          </a:bodyPr>
          <a:lstStyle/>
          <a:p>
            <a:pPr marL="361950" indent="-361950" algn="just">
              <a:spcBef>
                <a:spcPct val="20000"/>
              </a:spcBef>
              <a:buFont typeface="+mj-lt"/>
              <a:buAutoNum type="arabicParenR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область деятельности, в которой компьютеры используются как инструменты создания и обработки графических объектов;</a:t>
            </a:r>
          </a:p>
          <a:p>
            <a:pPr marL="361950" indent="-361950" algn="just">
              <a:spcBef>
                <a:spcPct val="20000"/>
              </a:spcBef>
              <a:buFont typeface="+mj-lt"/>
              <a:buAutoNum type="arabicParenR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разные виды графических объектов, созданных или обработанных с помощью компьютера.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5EAAED-D424-8D82-6363-1C4039CEA100}"/>
              </a:ext>
            </a:extLst>
          </p:cNvPr>
          <p:cNvSpPr/>
          <p:nvPr/>
        </p:nvSpPr>
        <p:spPr>
          <a:xfrm>
            <a:off x="318052" y="5930348"/>
            <a:ext cx="2160105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растровые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98EDF6-97DC-0332-A9F9-A7447DFB8D8D}"/>
              </a:ext>
            </a:extLst>
          </p:cNvPr>
          <p:cNvSpPr/>
          <p:nvPr/>
        </p:nvSpPr>
        <p:spPr>
          <a:xfrm>
            <a:off x="2657061" y="5930347"/>
            <a:ext cx="2160105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векторные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B40538E-2D54-3927-BEC7-4CD311753A70}"/>
              </a:ext>
            </a:extLst>
          </p:cNvPr>
          <p:cNvSpPr/>
          <p:nvPr/>
        </p:nvSpPr>
        <p:spPr>
          <a:xfrm>
            <a:off x="4996070" y="5930346"/>
            <a:ext cx="2160105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фрактальные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8C93D6-E5B7-9C7F-9D24-ECDDE596F50F}"/>
              </a:ext>
            </a:extLst>
          </p:cNvPr>
          <p:cNvSpPr/>
          <p:nvPr/>
        </p:nvSpPr>
        <p:spPr>
          <a:xfrm>
            <a:off x="1729408" y="4830668"/>
            <a:ext cx="3087758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двумерные изображения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49FCE8-3F87-F795-425A-F82F85628F89}"/>
              </a:ext>
            </a:extLst>
          </p:cNvPr>
          <p:cNvSpPr/>
          <p:nvPr/>
        </p:nvSpPr>
        <p:spPr>
          <a:xfrm>
            <a:off x="4996070" y="4830668"/>
            <a:ext cx="3092400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трёхмерные изображения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4DF380-663C-B4E3-8F90-A81129C0B839}"/>
              </a:ext>
            </a:extLst>
          </p:cNvPr>
          <p:cNvSpPr/>
          <p:nvPr/>
        </p:nvSpPr>
        <p:spPr>
          <a:xfrm>
            <a:off x="8267374" y="4830668"/>
            <a:ext cx="3092400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анимация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E7D08E-2666-4E10-5706-5BA649F946A5}"/>
              </a:ext>
            </a:extLst>
          </p:cNvPr>
          <p:cNvSpPr/>
          <p:nvPr/>
        </p:nvSpPr>
        <p:spPr>
          <a:xfrm>
            <a:off x="3283226" y="3790498"/>
            <a:ext cx="6616148" cy="490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объекты компьютерной графики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A2F7F94-CF9C-D2CE-145D-9505AD018190}"/>
              </a:ext>
            </a:extLst>
          </p:cNvPr>
          <p:cNvCxnSpPr/>
          <p:nvPr/>
        </p:nvCxnSpPr>
        <p:spPr>
          <a:xfrm>
            <a:off x="3246783" y="4572000"/>
            <a:ext cx="66658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A4D6192-FCE6-2AD0-A100-3CD29F7D6723}"/>
              </a:ext>
            </a:extLst>
          </p:cNvPr>
          <p:cNvCxnSpPr>
            <a:cxnSpLocks/>
          </p:cNvCxnSpPr>
          <p:nvPr/>
        </p:nvCxnSpPr>
        <p:spPr>
          <a:xfrm>
            <a:off x="1318591" y="5691808"/>
            <a:ext cx="47774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C983B6B-7B35-DA0E-F866-12E1D610668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273287" y="5320999"/>
            <a:ext cx="0" cy="370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99307BE-EA77-9D5B-969F-C068AACA9932}"/>
              </a:ext>
            </a:extLst>
          </p:cNvPr>
          <p:cNvCxnSpPr>
            <a:cxnSpLocks/>
          </p:cNvCxnSpPr>
          <p:nvPr/>
        </p:nvCxnSpPr>
        <p:spPr>
          <a:xfrm>
            <a:off x="3719302" y="5691807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9493242-5B3B-6EA8-5F6C-896A11881A2C}"/>
              </a:ext>
            </a:extLst>
          </p:cNvPr>
          <p:cNvCxnSpPr>
            <a:cxnSpLocks/>
          </p:cNvCxnSpPr>
          <p:nvPr/>
        </p:nvCxnSpPr>
        <p:spPr>
          <a:xfrm>
            <a:off x="1338229" y="5691807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49E5445-AF50-EC1B-94DF-DBCDEE43DF77}"/>
              </a:ext>
            </a:extLst>
          </p:cNvPr>
          <p:cNvCxnSpPr>
            <a:cxnSpLocks/>
          </p:cNvCxnSpPr>
          <p:nvPr/>
        </p:nvCxnSpPr>
        <p:spPr>
          <a:xfrm>
            <a:off x="3262498" y="4572000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BC3D4AD-E8F2-0D58-3435-504693743C63}"/>
              </a:ext>
            </a:extLst>
          </p:cNvPr>
          <p:cNvCxnSpPr>
            <a:cxnSpLocks/>
          </p:cNvCxnSpPr>
          <p:nvPr/>
        </p:nvCxnSpPr>
        <p:spPr>
          <a:xfrm>
            <a:off x="6079224" y="5691807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DD180F5-537C-DC10-464C-04E16837016C}"/>
              </a:ext>
            </a:extLst>
          </p:cNvPr>
          <p:cNvCxnSpPr>
            <a:cxnSpLocks/>
          </p:cNvCxnSpPr>
          <p:nvPr/>
        </p:nvCxnSpPr>
        <p:spPr>
          <a:xfrm>
            <a:off x="6551981" y="4572000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90188B5-37F1-6240-8AE6-D545F40D619E}"/>
              </a:ext>
            </a:extLst>
          </p:cNvPr>
          <p:cNvCxnSpPr>
            <a:cxnSpLocks/>
          </p:cNvCxnSpPr>
          <p:nvPr/>
        </p:nvCxnSpPr>
        <p:spPr>
          <a:xfrm>
            <a:off x="9895180" y="4575325"/>
            <a:ext cx="0" cy="238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6EF52BE-0328-AB7F-89B9-873EDE7B9547}"/>
              </a:ext>
            </a:extLst>
          </p:cNvPr>
          <p:cNvCxnSpPr>
            <a:cxnSpLocks/>
          </p:cNvCxnSpPr>
          <p:nvPr/>
        </p:nvCxnSpPr>
        <p:spPr>
          <a:xfrm>
            <a:off x="6551981" y="4280829"/>
            <a:ext cx="0" cy="2911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12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B2C6E-E1FB-D1AD-04EA-2A748D5C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РАЗРЕШЕНИЕ ИЗОБРАЖЕНИЯ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C2FD0-BD07-E3C3-0EFF-8092000C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7471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изображения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количество пикселей на единицу длины изображения. Чем выше разрешение, тем больше пикселей умещается в дюйме и тем более мелкими они являются: детали изображения прорисовываются чётче и оригинал отображается точнее.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611A2-DE66-BCE7-1DC3-FACDB16CDFB6}"/>
              </a:ext>
            </a:extLst>
          </p:cNvPr>
          <p:cNvSpPr txBox="1"/>
          <p:nvPr/>
        </p:nvSpPr>
        <p:spPr>
          <a:xfrm>
            <a:off x="666503" y="3429000"/>
            <a:ext cx="76739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оптимального размещения изображения на экране необходимо согласовывать количество точек в изображении, пропорции сторон изображения с соответствующими параметрами устройства отображения. Изображение качественно воспроизводится на экране, если его разрешение не меньше разрешения монитора.</a:t>
            </a:r>
          </a:p>
          <a:p>
            <a:pPr algn="just"/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Поэтому, когда мы подбираем красивые обои на рабочий стол, размер картинки в пикселях не должен быть меньше установленного разрешения монитора, в противном случае изображение будет нечётким, расплывчатым.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9B7F5D0-8CFB-8553-0D7C-5390F18F9E0F}"/>
              </a:ext>
            </a:extLst>
          </p:cNvPr>
          <p:cNvGrpSpPr/>
          <p:nvPr/>
        </p:nvGrpSpPr>
        <p:grpSpPr>
          <a:xfrm>
            <a:off x="8510360" y="3632361"/>
            <a:ext cx="3103037" cy="2460666"/>
            <a:chOff x="8510360" y="3632361"/>
            <a:chExt cx="3103037" cy="2460666"/>
          </a:xfrm>
        </p:grpSpPr>
        <p:sp>
          <p:nvSpPr>
            <p:cNvPr id="12" name="Трапеция 11">
              <a:extLst>
                <a:ext uri="{FF2B5EF4-FFF2-40B4-BE49-F238E27FC236}">
                  <a16:creationId xmlns:a16="http://schemas.microsoft.com/office/drawing/2014/main" id="{2EC0ED0D-F8B7-45BB-27A7-8F86248BE218}"/>
                </a:ext>
              </a:extLst>
            </p:cNvPr>
            <p:cNvSpPr/>
            <p:nvPr/>
          </p:nvSpPr>
          <p:spPr>
            <a:xfrm>
              <a:off x="9658215" y="5499713"/>
              <a:ext cx="803709" cy="544623"/>
            </a:xfrm>
            <a:prstGeom prst="trapezoi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B2B07BD9-5CF7-62F1-A8FE-C22A3A608D9A}"/>
                </a:ext>
              </a:extLst>
            </p:cNvPr>
            <p:cNvSpPr/>
            <p:nvPr/>
          </p:nvSpPr>
          <p:spPr>
            <a:xfrm>
              <a:off x="8510360" y="3632361"/>
              <a:ext cx="3103037" cy="2014780"/>
            </a:xfrm>
            <a:prstGeom prst="roundRect">
              <a:avLst>
                <a:gd name="adj" fmla="val 6667"/>
              </a:avLst>
            </a:prstGeom>
            <a:solidFill>
              <a:srgbClr val="E4E4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5A11A6F-FE30-B179-558B-E5B9AB6A9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972" t="50871" r="44362" b="36717"/>
            <a:stretch/>
          </p:blipFill>
          <p:spPr>
            <a:xfrm>
              <a:off x="8645769" y="3757245"/>
              <a:ext cx="2828602" cy="1755501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D26184B-40CE-2D47-6019-B4CC48146158}"/>
                </a:ext>
              </a:extLst>
            </p:cNvPr>
            <p:cNvSpPr/>
            <p:nvPr/>
          </p:nvSpPr>
          <p:spPr>
            <a:xfrm>
              <a:off x="11391571" y="5545043"/>
              <a:ext cx="82800" cy="82800"/>
            </a:xfrm>
            <a:prstGeom prst="ellipse">
              <a:avLst/>
            </a:prstGeom>
            <a:solidFill>
              <a:srgbClr val="E4E4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2C00038C-2044-F356-8786-FD9B738D24E7}"/>
                </a:ext>
              </a:extLst>
            </p:cNvPr>
            <p:cNvSpPr/>
            <p:nvPr/>
          </p:nvSpPr>
          <p:spPr>
            <a:xfrm>
              <a:off x="9380406" y="5993041"/>
              <a:ext cx="1373830" cy="99986"/>
            </a:xfrm>
            <a:prstGeom prst="roundRect">
              <a:avLst>
                <a:gd name="adj" fmla="val 6667"/>
              </a:avLst>
            </a:prstGeom>
            <a:solidFill>
              <a:srgbClr val="E4E4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0393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B2C6E-E1FB-D1AD-04EA-2A748D5C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РАЗРЕШЕНИЕ ПРИНТЕРА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C2FD0-BD07-E3C3-0EFF-8092000C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7471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принтера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свойство принтера, выражающее количество отдельных точек, которые могут быть напечатаны на участке единичной длины. Оно измеряется в единицах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(от англ.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dots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inch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точек на дюйм). Например, под разрешением 300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подразумевается 300 × 300 точек на одном квадратном дюйме.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2B58BD54-3C40-94CB-29A1-DC84A2372C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</a:rPr>
              <a:t>Большинство форматов графических файлов позволяют хранить данные о желаемом масштабе при выводе на печать, т. е. о желаемом разрешении в </a:t>
            </a:r>
            <a:r>
              <a:rPr lang="en" sz="2000" dirty="0">
                <a:effectLst/>
              </a:rPr>
              <a:t>dpi. </a:t>
            </a:r>
            <a:r>
              <a:rPr lang="ru-RU" sz="2000" dirty="0">
                <a:effectLst/>
              </a:rPr>
              <a:t>Считается, что для печати изображения, которое будет рассматриваться с расстояния порядка 40–45 сантиметров, достаточно разрешения 300 </a:t>
            </a:r>
            <a:r>
              <a:rPr lang="en" sz="2000" dirty="0">
                <a:effectLst/>
              </a:rPr>
              <a:t>dpi.</a:t>
            </a:r>
            <a:endParaRPr lang="ru-RU" sz="320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20A9F4E-D238-7635-4B73-0748AB5C9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4"/>
            <a:ext cx="5330825" cy="2215276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algn="just"/>
            <a:endParaRPr lang="ru-RU" sz="1800" dirty="0">
              <a:effectLst/>
            </a:endParaRPr>
          </a:p>
          <a:p>
            <a:pPr algn="just"/>
            <a:r>
              <a:rPr lang="ru-RU" sz="1800" dirty="0">
                <a:effectLst/>
              </a:rPr>
              <a:t>Так, чтобы напечатать на бумаге изображение размером 10 × 15 см (4 × 6 дюймов) с разрешением в 300 </a:t>
            </a:r>
            <a:r>
              <a:rPr lang="en" sz="1800" dirty="0">
                <a:effectLst/>
              </a:rPr>
              <a:t>dpi, </a:t>
            </a:r>
            <a:r>
              <a:rPr lang="ru-RU" sz="1800" dirty="0">
                <a:effectLst/>
              </a:rPr>
              <a:t>размер исходного изображения должен быть не менее 1200 × 1800 пикселей.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185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5B5BA7E-ABAA-5095-A0C1-8F2F86AE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ФОТОГРАФИИ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D809008-E6C8-0CBB-08AF-2AE3D456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4"/>
            <a:ext cx="10858994" cy="21611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Цифровая фотография </a:t>
            </a:r>
            <a:r>
              <a:rPr lang="ru-RU" dirty="0"/>
              <a:t>– растровое изображение, состоящее из множества цветных точек (пикселей). </a:t>
            </a:r>
          </a:p>
          <a:p>
            <a:pPr algn="just"/>
            <a:r>
              <a:rPr lang="ru-RU" dirty="0"/>
              <a:t>Её размер определяется количеством пикселей в строке и количеством таких строк. Общее количество пикселей в фотографии рассчитывают как произведение количества строк на количество пикселей в строке и указывают в мегапикселях (миллионах пикселей).</a:t>
            </a:r>
          </a:p>
          <a:p>
            <a:endParaRPr lang="ru-RU" dirty="0"/>
          </a:p>
        </p:txBody>
      </p:sp>
      <p:pic>
        <p:nvPicPr>
          <p:cNvPr id="12" name="Picture 2" descr="C:\Documents and Settings\Администратор.HOME-FDD52612A3\Рабочий стол\Ирина_Раб стол\10-24\HCH6B8HnO30.jpg">
            <a:extLst>
              <a:ext uri="{FF2B5EF4-FFF2-40B4-BE49-F238E27FC236}">
                <a16:creationId xmlns:a16="http://schemas.microsoft.com/office/drawing/2014/main" id="{9EC5C375-15CB-6885-7577-A35F8CAE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6097" r="891" b="30066"/>
          <a:stretch>
            <a:fillRect/>
          </a:stretch>
        </p:blipFill>
        <p:spPr bwMode="auto">
          <a:xfrm>
            <a:off x="2289442" y="3643314"/>
            <a:ext cx="7949962" cy="20717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0C5728-7747-039C-D55C-CACABF73B0F1}"/>
              </a:ext>
            </a:extLst>
          </p:cNvPr>
          <p:cNvSpPr txBox="1"/>
          <p:nvPr/>
        </p:nvSpPr>
        <p:spPr>
          <a:xfrm>
            <a:off x="671943" y="5799340"/>
            <a:ext cx="10858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цифровой фотографии определяет качество (детализацию) изображения и размер файла. </a:t>
            </a:r>
          </a:p>
        </p:txBody>
      </p:sp>
    </p:spTree>
    <p:extLst>
      <p:ext uri="{BB962C8B-B14F-4D97-AF65-F5344CB8AC3E}">
        <p14:creationId xmlns:p14="http://schemas.microsoft.com/office/powerpoint/2010/main" val="2711983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F102E5-0C2F-325B-1BAA-F2C0C95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/>
              <a:t>СООТНОШЕНИЕ ЖЕЛАТЕЛЬНЫХ РАЗМЕРОВ ОТПЕЧАТКОВ И РАЗМЕРОВ ЦИФРОВОЙ ФОТОГРАФИИ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DD3D6-04BD-E396-744D-E82BDEF7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2" y="2471279"/>
            <a:ext cx="9949915" cy="27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6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F31206-2015-E8EF-DBF0-A8F91C70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ЦИФРОВЫХ ФОТОГРАФИЙ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1FB3E34-B565-086C-FB72-11D0C3A3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250895"/>
            <a:ext cx="10858994" cy="27659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effectLst/>
              </a:rPr>
              <a:t>Кадрирование </a:t>
            </a:r>
            <a:r>
              <a:rPr lang="ru-RU" sz="2400" dirty="0">
                <a:effectLst/>
              </a:rPr>
              <a:t>— операция, позволяющая вырезать из исходного изображения его прямоугольную часть, отсекая всё, что находится снаружи выбранного прямоугольника. </a:t>
            </a:r>
            <a:endParaRPr lang="ru-RU" sz="2400" dirty="0"/>
          </a:p>
          <a:p>
            <a:pPr algn="just"/>
            <a:r>
              <a:rPr lang="ru-RU" sz="2400" b="1" dirty="0">
                <a:effectLst/>
              </a:rPr>
              <a:t>Коррекция </a:t>
            </a:r>
            <a:r>
              <a:rPr lang="ru-RU" sz="2400" dirty="0">
                <a:effectLst/>
              </a:rPr>
              <a:t>— изменение характеристик изображения, позволяющее добиться нужного качества. </a:t>
            </a:r>
            <a:endParaRPr lang="ru-RU" sz="2400" dirty="0"/>
          </a:p>
          <a:p>
            <a:pPr algn="just"/>
            <a:r>
              <a:rPr lang="ru-RU" sz="2400" dirty="0">
                <a:effectLst/>
              </a:rPr>
              <a:t>Более сложную обработку изображения можно произвести с помощью </a:t>
            </a:r>
            <a:r>
              <a:rPr lang="ru-RU" sz="2400" b="1" dirty="0">
                <a:effectLst/>
              </a:rPr>
              <a:t>коррекции цветов</a:t>
            </a:r>
            <a:r>
              <a:rPr lang="ru-RU" sz="2400" dirty="0">
                <a:effectLst/>
              </a:rPr>
              <a:t>. Специфика работы с цветом заключается в том, что изменение одного из них обязательно отражается на других. </a:t>
            </a:r>
            <a:endParaRPr lang="ru-RU" sz="2400" dirty="0"/>
          </a:p>
          <a:p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BF49A54-A744-58EF-16D1-E7ADC2C8E6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2868" y="4907268"/>
            <a:ext cx="5026726" cy="110575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свободно распространяемый растровый графический редактор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GIMP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3074" name="Picture 2" descr="GIMP Wilber">
            <a:extLst>
              <a:ext uri="{FF2B5EF4-FFF2-40B4-BE49-F238E27FC236}">
                <a16:creationId xmlns:a16="http://schemas.microsoft.com/office/drawing/2014/main" id="{577BDBC2-D347-8BE2-D751-7987B605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04" y="3944308"/>
            <a:ext cx="3031671" cy="30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15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93308"/>
            <a:ext cx="10202095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Компьютерная графика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широкое понятие, обозначающее:</a:t>
            </a:r>
          </a:p>
          <a:p>
            <a:pPr marL="342900" indent="-342900" algn="just">
              <a:buClr>
                <a:schemeClr val="tx2"/>
              </a:buClr>
              <a:buAutoNum type="arabicParenR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область деятельности, в которо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компьютеры используются как инструменты создания и обработки графических объектов;</a:t>
            </a:r>
          </a:p>
          <a:p>
            <a:pPr marL="342900" indent="-342900" algn="just">
              <a:buClr>
                <a:schemeClr val="tx2"/>
              </a:buClr>
              <a:buAutoNum type="arabicParenR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разные виды графических объектов, созданных или обработанных с помощью компьютера.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способу создания можно выделить следующие классы объектов компьютерной графики: двумерные изображения (растровые, векторные, фрактальные), трёхмерные изображения, анимацию.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Графический формат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способ записи графической информации. Графические форматы делятся на векторные и растровые. Большинство графических форматов реализуют сжатие данных (одни — с потерями, другие — без).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Физический размер изображения определяет размер рисунка по вертикали (высота) и горизонтали (ширина) и может измеряться как в пикселях, так и в единицах длины (миллиметрах, сантиметрах, дюймах).</a:t>
            </a:r>
          </a:p>
          <a:p>
            <a:pPr marL="0" indent="0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Разрешением экрана монитора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обычно называют размеры получаемого на экране изображения в пикселях: 1024 × 768, 1280 × 1024, 1920 × 1080.</a:t>
            </a:r>
          </a:p>
          <a:p>
            <a:pPr marL="0" indent="0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Разрешение изображения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количество пикселей на единицу длины изображения.</a:t>
            </a:r>
          </a:p>
          <a:p>
            <a:pPr marL="0" indent="0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Разрешение принтера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свойство принтера, выражающее количество отдельных точек, которые могут быть напечатаны на участке единичной длины. Для печати изображения, которое будет рассматриваться с расстояния порядка 40–45 сантиметров, достаточно разрешения 300 </a:t>
            </a:r>
            <a:r>
              <a:rPr lang="e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dpi. 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Неоспоримыми достоинствами цифровой фотографии являются: простота процесса съёмки и оперативность получения конечного результата; возможность проверки на месте (предпросмотр) качества результата; возможность съёмки очень большого количества кадров; простота создания панорам и спецэффектов; возможность обработки сделанных фотографий средствами компьютерной графики; простота встраивания фотографий во всевозможные цифровые материалы; возможность передачи фотографий по телекоммуникационным сетям или размещения в Интернете.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Назовите основные виды графических изображений, выделяемые по способу их создания.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760732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Назовите основные параметры, определяющие качество растровых изображений.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77652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Проведите сравнительный анализ растровой и векторной графики с точки зрения технологии создания изображений, возможности их редактирования (включая масштабирование), объёма занимаемой памяти, применения и других характеристик.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528995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Какой объём памяти требуется для хранения изображения размером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1280 × 1024 пикселей при использовании палитры из 16 777 216 цветовых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оттенков?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21320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445EF1-F2AD-A324-E99C-8CF5F5F7559F}"/>
              </a:ext>
            </a:extLst>
          </p:cNvPr>
          <p:cNvSpPr/>
          <p:nvPr/>
        </p:nvSpPr>
        <p:spPr>
          <a:xfrm>
            <a:off x="671945" y="3600183"/>
            <a:ext cx="10858993" cy="308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EC816-CC19-3880-8A0E-B8A651D7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РАСТРОВАЯ ИЗОБРАЖЕНИЕ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09D13-0894-F3BA-09C0-08DBD313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200636"/>
            <a:ext cx="10858994" cy="2228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Растровое графическое изображение состоит из отдельных маленьких прямоугольников – пикселей.</a:t>
            </a:r>
          </a:p>
          <a:p>
            <a:pPr algn="just"/>
            <a:r>
              <a:rPr lang="ru-RU" b="1" dirty="0"/>
              <a:t>Пиксель</a:t>
            </a:r>
            <a:r>
              <a:rPr lang="ru-RU" dirty="0"/>
              <a:t> – наименьший элемент растрового изображения. При сохранении растрового изображения в памяти компьютера сохраняется информация о цвете каждого входящего в него пикселя. 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EDFDBB3-7667-A256-3243-083E2CE27F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485" y="4261261"/>
            <a:ext cx="4855719" cy="2089146"/>
          </a:xfrm>
        </p:spPr>
        <p:txBody>
          <a:bodyPr>
            <a:normAutofit/>
          </a:bodyPr>
          <a:lstStyle/>
          <a:p>
            <a:r>
              <a:rPr lang="ru-RU" sz="2000" dirty="0"/>
              <a:t>Качество растрового изображения возрастает с увеличением количества пикселей в изображении и количества цветов в палитре. Но при этом возрастает и информационный объём всего изображения.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FE84E-6FC8-EF11-1332-3F5213D2B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76" y="3700642"/>
            <a:ext cx="3672410" cy="2725617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4A34BF81-0552-1798-FCEB-258981CA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51" y="6251908"/>
            <a:ext cx="3672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tx2"/>
                </a:solidFill>
              </a:rPr>
              <a:t>Минимальная единица растрового  изображения – точка (пиксель)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9DE016-CE5F-0EAC-8678-3C827F59FD38}"/>
              </a:ext>
            </a:extLst>
          </p:cNvPr>
          <p:cNvSpPr/>
          <p:nvPr/>
        </p:nvSpPr>
        <p:spPr>
          <a:xfrm>
            <a:off x="6723820" y="3600183"/>
            <a:ext cx="1872208" cy="18722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7B5703-DA6B-D4DD-3188-C7EEC60A2C01}"/>
              </a:ext>
            </a:extLst>
          </p:cNvPr>
          <p:cNvCxnSpPr>
            <a:cxnSpLocks/>
          </p:cNvCxnSpPr>
          <p:nvPr/>
        </p:nvCxnSpPr>
        <p:spPr>
          <a:xfrm flipH="1" flipV="1">
            <a:off x="7229462" y="5222848"/>
            <a:ext cx="3" cy="122282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29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Какие преимущества при формировании изображения обеспечивает механизм слоёв?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702298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Подготовьте небольшое сообщение об истории разработки кривых Безье.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401996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 зависимости от области применения выделяют научную, деловую, конструкторскую, иллюстративную, художественную и рекламную графику. Подберите печатные или электронные образцы изображений каждого вида.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3177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Что такое формат графического файла? Предложите классификацию известных вам форматов графических файлов.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312522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 связи с чем в графических форматах применяются алгоритмы сжатия?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043246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Какая из следующих картинок будет иметь самый короткий код при сжатии алгоритмом </a:t>
            </a:r>
            <a:r>
              <a:rPr lang="en" sz="2400" dirty="0">
                <a:effectLst/>
              </a:rPr>
              <a:t>RLE?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561CB5-9155-B910-E77F-F889E051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16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0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Сообщение, сжатое с помощью алгоритма </a:t>
            </a:r>
            <a:r>
              <a:rPr lang="en" sz="2400" dirty="0">
                <a:effectLst/>
              </a:rPr>
              <a:t>RLE, </a:t>
            </a:r>
            <a:r>
              <a:rPr lang="ru-RU" sz="2400" dirty="0">
                <a:effectLst/>
              </a:rPr>
              <a:t>имеет вид </a:t>
            </a:r>
            <a:endParaRPr lang="ru-RU" sz="2400" dirty="0"/>
          </a:p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8О4Х11</a:t>
            </a:r>
            <a:r>
              <a:rPr lang="en" sz="2400" dirty="0">
                <a:effectLst/>
              </a:rPr>
              <a:t>O6</a:t>
            </a:r>
            <a:r>
              <a:rPr lang="ru-RU" sz="2400" dirty="0">
                <a:effectLst/>
              </a:rPr>
              <a:t>Х5О1Х1О1Х2О2Х2О2Х5О1Х1О1Х1О2Х1О2Х1О2Х4О1Х1О1Х1О2Х1О2Х1О2Х5О5Х1О1Х2О2Х5О5Х1О4Х6О6Х1О3Х 7О10Х2О16Х </a:t>
            </a:r>
            <a:endParaRPr lang="en-US" sz="24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Восстановите первоначальны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вид сообщения, если известно, что оно состоит из 10 строк, в каждой из которых содержится по 16 символов. </a:t>
            </a:r>
            <a:endParaRPr lang="ru-RU" sz="2400" dirty="0"/>
          </a:p>
          <a:p>
            <a:pPr algn="just">
              <a:lnSpc>
                <a:spcPct val="100000"/>
              </a:lnSpc>
            </a:pPr>
            <a:endParaRPr lang="ru-RU" sz="2400" dirty="0"/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5973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Рассчитайте разрешение 10,1-дюймового экрана нетбука в </a:t>
            </a:r>
            <a:r>
              <a:rPr lang="en" sz="2400" dirty="0" err="1">
                <a:effectLst/>
              </a:rPr>
              <a:t>ppi</a:t>
            </a:r>
            <a:r>
              <a:rPr lang="en" sz="2400" dirty="0">
                <a:effectLst/>
              </a:rPr>
              <a:t>, </a:t>
            </a:r>
            <a:r>
              <a:rPr lang="ru-RU" sz="2400" dirty="0">
                <a:effectLst/>
              </a:rPr>
              <a:t>если его разрешение в пикселях 1024 × 600.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589932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Укажите физические размеры цифрового изображения в пикселях, достаточные для того, чтобы обеспечить высокое качество его отпечатка размером 15 × 20 см.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226341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Одним из серьёзных недостатков цифровой фотографии считаются принципиальные трудности доказательства её аутентичности. Прокомментируйте это утверждение.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9648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3104E-148F-EF95-0AE9-E3657257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РАСТРОВАЯ 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C8497-EFC4-1F3A-EE6E-5E11A812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00870"/>
            <a:ext cx="10858994" cy="146891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</a:rPr>
              <a:t>Растровая графика — универсальное средство для формирования и обработки любых плоских изображений. С помощью цветов и оттенков отдельных точек на плоском изображении могут быть показаны и пространственные (объёмные) сцены. </a:t>
            </a:r>
            <a:endParaRPr lang="ru-RU" sz="240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2D05C89-1033-8714-0144-05948CAE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439" y="5093753"/>
            <a:ext cx="5330825" cy="1468913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</a:rPr>
              <a:t>В полиграфических и электронных изданиях растровые изображения используются в тех случаях, когда нужно качественно и чётко передать в изображении оттенки цветов и плавные переходы от одного цвета к другому.</a:t>
            </a:r>
            <a:endParaRPr lang="ru-RU" sz="180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0E82920-A67D-E3CC-1C42-C229FEECD0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5093753"/>
            <a:ext cx="5330825" cy="1468913"/>
          </a:xfrm>
        </p:spPr>
        <p:txBody>
          <a:bodyPr/>
          <a:lstStyle/>
          <a:p>
            <a:r>
              <a:rPr lang="ru-RU" sz="1800" dirty="0">
                <a:effectLst/>
              </a:rPr>
              <a:t>Серьёзным недостатком растровой графики является существенное падение качества изображения в результате его масштабирования и различных геометрических преобразований. </a:t>
            </a:r>
            <a:endParaRPr lang="ru-RU" sz="1800" dirty="0"/>
          </a:p>
          <a:p>
            <a:endParaRPr lang="ru-RU" dirty="0"/>
          </a:p>
        </p:txBody>
      </p:sp>
      <p:pic>
        <p:nvPicPr>
          <p:cNvPr id="8" name="Picture 4" descr="C:\Documents and Settings\Администратор.HOME-FDD52612A3\Рабочий стол\Ирина_Раб стол\10-24\403317-svetik2.jpg">
            <a:extLst>
              <a:ext uri="{FF2B5EF4-FFF2-40B4-BE49-F238E27FC236}">
                <a16:creationId xmlns:a16="http://schemas.microsoft.com/office/drawing/2014/main" id="{303C82F6-742B-6CF9-FBFB-215E02AF5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36868"/>
          <a:stretch/>
        </p:blipFill>
        <p:spPr bwMode="auto">
          <a:xfrm>
            <a:off x="2059753" y="2866768"/>
            <a:ext cx="8072494" cy="21359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Documents and Settings\Администратор.HOME-FDD52612A3\Рабочий стол\Ирина_Раб стол\10-24\403317-svetik04.jpg">
            <a:extLst>
              <a:ext uri="{FF2B5EF4-FFF2-40B4-BE49-F238E27FC236}">
                <a16:creationId xmlns:a16="http://schemas.microsoft.com/office/drawing/2014/main" id="{710AC90C-7318-CD71-DBEF-9BB59DE3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88975" y="3009644"/>
            <a:ext cx="2988000" cy="1979502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FAD080-6A65-BF00-F1E5-1F04A3D6DC39}"/>
              </a:ext>
            </a:extLst>
          </p:cNvPr>
          <p:cNvSpPr/>
          <p:nvPr/>
        </p:nvSpPr>
        <p:spPr>
          <a:xfrm>
            <a:off x="4310144" y="3913933"/>
            <a:ext cx="1643074" cy="10887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>
            <a:extLst>
              <a:ext uri="{FF2B5EF4-FFF2-40B4-BE49-F238E27FC236}">
                <a16:creationId xmlns:a16="http://schemas.microsoft.com/office/drawing/2014/main" id="{3E529C31-D5C7-F44B-DF9C-E2C37291D480}"/>
              </a:ext>
            </a:extLst>
          </p:cNvPr>
          <p:cNvSpPr/>
          <p:nvPr/>
        </p:nvSpPr>
        <p:spPr>
          <a:xfrm>
            <a:off x="5774529" y="4426717"/>
            <a:ext cx="1357322" cy="5760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х2</a:t>
            </a:r>
          </a:p>
        </p:txBody>
      </p:sp>
    </p:spTree>
    <p:extLst>
      <p:ext uri="{BB962C8B-B14F-4D97-AF65-F5344CB8AC3E}">
        <p14:creationId xmlns:p14="http://schemas.microsoft.com/office/powerpoint/2010/main" val="22619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Сравните цифровую и плёночную фотографии с точки зрения технологии создания изображений, их качества, возможности обработки и распространения и т. д.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033983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3" y="1593448"/>
            <a:ext cx="10858994" cy="45474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Выразите предпочтительные размеры цифровых фотографий, указанные в таблице, в мегапикселях. Сравните их с возможностями фотокамеры, имеющейся в вашем распоряжении, или фотокамеры кого-то из членов вашей семьи. Какой вывод о возможностях этой фотокамеры вы можете сделать?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5DA770-1627-992F-F982-174FEDC3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429000"/>
            <a:ext cx="7772400" cy="28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1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Какую информацию можно получить с помощью гистограммы распределения количества пикселей изображения по их яркости?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36315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Исследуя меню графического редактора </a:t>
            </a:r>
            <a:r>
              <a:rPr lang="en" sz="2400" dirty="0">
                <a:effectLst/>
              </a:rPr>
              <a:t>GIMP, </a:t>
            </a:r>
            <a:r>
              <a:rPr lang="ru-RU" sz="2400" dirty="0">
                <a:effectLst/>
              </a:rPr>
              <a:t>найдите возможность исправления на фотографиях эффекта «красных глаз».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862066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Почему при цветовой коррекции нельзя настроить один определённы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цвет? </a:t>
            </a:r>
            <a:endParaRPr lang="ru-RU" sz="2400" dirty="0"/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366418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Выясните, что такое аддитивные технологии. Где они применяются? Каковы преимущества аддитивных технологий? В чём их отличие от традиционного производства?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870103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Выясните, что такое виртуальная реальность. Где применяется эта технология?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783988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effectLst/>
              </a:rPr>
              <a:t>Выясните, что такое дополненная реальность. Чем она отличается от виртуальной реальности? Где она применяется?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94675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EC816-CC19-3880-8A0E-B8A651D7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РАСТРОВАЯ 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09D13-0894-F3BA-09C0-08DBD313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578427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Растровые изображения можно получить, сканируя рисунки или фотографии, фотографируя объекты цифровым фотоаппаратом, создавая рисунки с использованием графического планшета или разнообразных растровых графических редакторов.</a:t>
            </a:r>
          </a:p>
        </p:txBody>
      </p:sp>
      <p:pic>
        <p:nvPicPr>
          <p:cNvPr id="7" name="Picture 2" descr="C:\Users\Информ-1\Desktop\10 кл Презентации\10-24\w512h5121347801471PicturesNikon.png">
            <a:extLst>
              <a:ext uri="{FF2B5EF4-FFF2-40B4-BE49-F238E27FC236}">
                <a16:creationId xmlns:a16="http://schemas.microsoft.com/office/drawing/2014/main" id="{7FD9F2AA-7C88-C93D-C7E3-DC8AFE01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34" y="3881719"/>
            <a:ext cx="271464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Администратор.HOME-FDD52612A3\Рабочий стол\Ирина_Раб стол\10-24\702.png">
            <a:extLst>
              <a:ext uri="{FF2B5EF4-FFF2-40B4-BE49-F238E27FC236}">
                <a16:creationId xmlns:a16="http://schemas.microsoft.com/office/drawing/2014/main" id="{92B57DDD-AEC3-2FC7-6107-1BFCF2AC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991" y="3429000"/>
            <a:ext cx="2709342" cy="220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Информ-1\Desktop\10 кл Презентации\10-24\scanner_PNG11373.png">
            <a:extLst>
              <a:ext uri="{FF2B5EF4-FFF2-40B4-BE49-F238E27FC236}">
                <a16:creationId xmlns:a16="http://schemas.microsoft.com/office/drawing/2014/main" id="{3717971D-06AD-445A-AAF0-A96D1459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4649506"/>
            <a:ext cx="3616414" cy="196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5D8A5-0BE6-BAFC-FE98-37D20771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РАСТРОВАЯ ГРАФИКА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1BF8-DF17-5A75-808B-F0AA604E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737892"/>
            <a:ext cx="11284527" cy="4707780"/>
          </a:xfrm>
        </p:spPr>
        <p:txBody>
          <a:bodyPr/>
          <a:lstStyle/>
          <a:p>
            <a:r>
              <a:rPr lang="ru-RU" sz="2400" dirty="0"/>
              <a:t>Для манипуляций с отдельными фрагментами изображений предусматриваются средства создания составных изображений с помощью:</a:t>
            </a:r>
          </a:p>
          <a:p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</a:rPr>
              <a:t> механизма слоёв (</a:t>
            </a:r>
            <a:r>
              <a:rPr lang="en" sz="2400" dirty="0">
                <a:effectLst/>
              </a:rPr>
              <a:t>layers) — </a:t>
            </a:r>
            <a:r>
              <a:rPr lang="ru-RU" sz="2400" dirty="0">
                <a:effectLst/>
              </a:rPr>
              <a:t>накладывающихся друг на друга плоскостей, в каждой из которых используется только часть точек; 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 </a:t>
            </a:r>
            <a:r>
              <a:rPr lang="ru-RU" sz="2400" dirty="0">
                <a:effectLst/>
              </a:rPr>
              <a:t>механизма фильтров, преобразующих цвета пикселей с учётом некоторых параметров; 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 </a:t>
            </a:r>
            <a:r>
              <a:rPr lang="ru-RU" sz="2400" dirty="0">
                <a:effectLst/>
              </a:rPr>
              <a:t>управления цветовыми каналами; 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 </a:t>
            </a:r>
            <a:r>
              <a:rPr lang="ru-RU" sz="2400" dirty="0">
                <a:effectLst/>
              </a:rPr>
              <a:t>управления способом взаимодействия отдельных слоёв.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47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48D003-63E4-7C42-3456-9300EBC5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ВЕКТОРНОЕ ИЗОБРАЖЕНИЕ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1604A2-5CD5-E4FA-7879-4C2CD895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228399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Векторное изображение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изображение, построенное из геометрических примитивов (объектов): отрезков прямых, дуг, окружностей, эллипсов, многоугольников и кривых Безье. Примитив не нужно рисовать – выбрав на панели инструментов пиктограмму с его изображением или названием, вы просто задаёте необходимые параметры, по которым компьютер сам выполняет необходимые построения.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4D36C170-378E-7573-0974-14DE646937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4239491"/>
            <a:ext cx="5330825" cy="2066962"/>
          </a:xfrm>
        </p:spPr>
        <p:txBody>
          <a:bodyPr/>
          <a:lstStyle/>
          <a:p>
            <a:r>
              <a:rPr lang="ru-RU" sz="2000" dirty="0"/>
              <a:t>Объекты векторного изображения накладываются друг на друга, образуя независимые слои. Каждый слой векторного изображения содержит свой объект.</a:t>
            </a:r>
          </a:p>
          <a:p>
            <a:endParaRPr lang="ru-RU" dirty="0"/>
          </a:p>
        </p:txBody>
      </p:sp>
      <p:pic>
        <p:nvPicPr>
          <p:cNvPr id="8" name="Picture 4" descr="C:\Documents and Settings\Администратор.HOME-FDD52612A3\Рабочий стол\Ирина_Раб стол\10-24\24703.png">
            <a:extLst>
              <a:ext uri="{FF2B5EF4-FFF2-40B4-BE49-F238E27FC236}">
                <a16:creationId xmlns:a16="http://schemas.microsoft.com/office/drawing/2014/main" id="{58AF4A2E-8F29-E74B-C171-A63C916E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9844" y="3889660"/>
            <a:ext cx="3988995" cy="2136095"/>
          </a:xfrm>
          <a:prstGeom prst="rect">
            <a:avLst/>
          </a:prstGeom>
          <a:noFill/>
        </p:spPr>
      </p:pic>
      <p:pic>
        <p:nvPicPr>
          <p:cNvPr id="9" name="Picture 5" descr="C:\Documents and Settings\Администратор.HOME-FDD52612A3\Рабочий стол\Ирина_Раб стол\10-24\24704.png">
            <a:extLst>
              <a:ext uri="{FF2B5EF4-FFF2-40B4-BE49-F238E27FC236}">
                <a16:creationId xmlns:a16="http://schemas.microsoft.com/office/drawing/2014/main" id="{41E22F7E-EEB0-C005-397E-B1B179D5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530" y="3681847"/>
            <a:ext cx="3936402" cy="2714620"/>
          </a:xfrm>
          <a:prstGeom prst="rect">
            <a:avLst/>
          </a:prstGeom>
          <a:noFill/>
        </p:spPr>
      </p:pic>
      <p:pic>
        <p:nvPicPr>
          <p:cNvPr id="10" name="Picture 3" descr="C:\Documents and Settings\Администратор.HOME-FDD52612A3\Рабочий стол\Ирина_Раб стол\10-24\24702.png">
            <a:extLst>
              <a:ext uri="{FF2B5EF4-FFF2-40B4-BE49-F238E27FC236}">
                <a16:creationId xmlns:a16="http://schemas.microsoft.com/office/drawing/2014/main" id="{3C58B537-85DD-85AB-0D6B-A5B6F8E6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846" y="4110475"/>
            <a:ext cx="2744160" cy="2082832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.HOME-FDD52612A3\Рабочий стол\Ирина_Раб стол\10-24\24701.png">
            <a:extLst>
              <a:ext uri="{FF2B5EF4-FFF2-40B4-BE49-F238E27FC236}">
                <a16:creationId xmlns:a16="http://schemas.microsoft.com/office/drawing/2014/main" id="{EA41B56C-537D-4B9A-BC0F-D79ABB09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852" y="3889482"/>
            <a:ext cx="347681" cy="31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6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E756-194D-9F1D-97C1-7C393663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ВЕКТОРНАЯ 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BF8A6-5AB2-1FB5-FD78-3799E6D0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120761"/>
            <a:ext cx="10858994" cy="2132938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При преобразовании векторного объекта исходное изображение удаляется, а вместо него строится новое – по тем же алгоритмам, но с учётом изменённых данных. Это позволяет без потерь качества масштабировать, поворачивать и трансформировать векторные изображения.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9358-48B9-D39B-D204-795DA31B9417}"/>
              </a:ext>
            </a:extLst>
          </p:cNvPr>
          <p:cNvSpPr txBox="1"/>
          <p:nvPr/>
        </p:nvSpPr>
        <p:spPr>
          <a:xfrm>
            <a:off x="568137" y="4774548"/>
            <a:ext cx="74813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Векторные графические изображения создают с помощью специальных программ (</a:t>
            </a:r>
            <a:r>
              <a:rPr lang="ru-RU" i="1" dirty="0" err="1">
                <a:solidFill>
                  <a:schemeClr val="tx2"/>
                </a:solidFill>
              </a:rPr>
              <a:t>CorelDRAW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Inkscape</a:t>
            </a:r>
            <a:r>
              <a:rPr lang="ru-RU" dirty="0">
                <a:solidFill>
                  <a:schemeClr val="tx2"/>
                </a:solidFill>
              </a:rPr>
              <a:t>) и широко используют в картографии, мультипликации, инженерной графике, при создании логотипов, схем, диаграмм – там, где важны чёткость контуров и возможность увеличения масштаба изображения без потери качества.</a:t>
            </a:r>
          </a:p>
        </p:txBody>
      </p:sp>
      <p:pic>
        <p:nvPicPr>
          <p:cNvPr id="8" name="Picture 4" descr="C:\Documents and Settings\Администратор.HOME-FDD52612A3\Рабочий стол\Ирина_Раб стол\10-24\24707.png">
            <a:extLst>
              <a:ext uri="{FF2B5EF4-FFF2-40B4-BE49-F238E27FC236}">
                <a16:creationId xmlns:a16="http://schemas.microsoft.com/office/drawing/2014/main" id="{89D2B1B3-4FC7-6B50-97B7-E0303736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38505" flipH="1">
            <a:off x="8382389" y="2535231"/>
            <a:ext cx="3122284" cy="3600000"/>
          </a:xfrm>
          <a:prstGeom prst="rect">
            <a:avLst/>
          </a:prstGeom>
          <a:noFill/>
        </p:spPr>
      </p:pic>
      <p:pic>
        <p:nvPicPr>
          <p:cNvPr id="9" name="Picture 3" descr="C:\Documents and Settings\Администратор.HOME-FDD52612A3\Рабочий стол\Ирина_Раб стол\10-24\24706.png">
            <a:extLst>
              <a:ext uri="{FF2B5EF4-FFF2-40B4-BE49-F238E27FC236}">
                <a16:creationId xmlns:a16="http://schemas.microsoft.com/office/drawing/2014/main" id="{12663163-1C24-F56B-13E5-9ED43A6E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389" flipH="1">
            <a:off x="5902048" y="2889802"/>
            <a:ext cx="1560207" cy="1800000"/>
          </a:xfrm>
          <a:prstGeom prst="rect">
            <a:avLst/>
          </a:prstGeom>
          <a:noFill/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C8E73D0-5344-153D-C7BF-A004D31FD0D4}"/>
              </a:ext>
            </a:extLst>
          </p:cNvPr>
          <p:cNvGrpSpPr/>
          <p:nvPr/>
        </p:nvGrpSpPr>
        <p:grpSpPr>
          <a:xfrm>
            <a:off x="4668345" y="3890531"/>
            <a:ext cx="3924000" cy="576000"/>
            <a:chOff x="1643042" y="3381312"/>
            <a:chExt cx="3783858" cy="576000"/>
          </a:xfrm>
        </p:grpSpPr>
        <p:sp>
          <p:nvSpPr>
            <p:cNvPr id="11" name="Штриховая стрелка вправо 10">
              <a:extLst>
                <a:ext uri="{FF2B5EF4-FFF2-40B4-BE49-F238E27FC236}">
                  <a16:creationId xmlns:a16="http://schemas.microsoft.com/office/drawing/2014/main" id="{AB72442D-7479-8F90-042D-084C3ED0AB83}"/>
                </a:ext>
              </a:extLst>
            </p:cNvPr>
            <p:cNvSpPr/>
            <p:nvPr/>
          </p:nvSpPr>
          <p:spPr>
            <a:xfrm>
              <a:off x="1643042" y="3381312"/>
              <a:ext cx="3783858" cy="576000"/>
            </a:xfrm>
            <a:prstGeom prst="striped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ъект 3">
              <a:extLst>
                <a:ext uri="{FF2B5EF4-FFF2-40B4-BE49-F238E27FC236}">
                  <a16:creationId xmlns:a16="http://schemas.microsoft.com/office/drawing/2014/main" id="{343D084D-40A5-8C34-3AEF-ECFC1773E35C}"/>
                </a:ext>
              </a:extLst>
            </p:cNvPr>
            <p:cNvSpPr txBox="1">
              <a:spLocks/>
            </p:cNvSpPr>
            <p:nvPr/>
          </p:nvSpPr>
          <p:spPr>
            <a:xfrm>
              <a:off x="4285872" y="3440875"/>
              <a:ext cx="928694" cy="4286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ru-RU" sz="22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b="1" dirty="0">
                  <a:solidFill>
                    <a:sysClr val="windowText" lastClr="000000"/>
                  </a:solidFill>
                </a:rPr>
                <a:t>х10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B0FCEC5-55D9-4A1A-4B6E-442AE5CB2755}"/>
              </a:ext>
            </a:extLst>
          </p:cNvPr>
          <p:cNvGrpSpPr/>
          <p:nvPr/>
        </p:nvGrpSpPr>
        <p:grpSpPr>
          <a:xfrm>
            <a:off x="4668345" y="3437965"/>
            <a:ext cx="1357322" cy="576000"/>
            <a:chOff x="1357290" y="3381312"/>
            <a:chExt cx="1357322" cy="576000"/>
          </a:xfrm>
        </p:grpSpPr>
        <p:sp>
          <p:nvSpPr>
            <p:cNvPr id="14" name="Штриховая стрелка вправо 13">
              <a:extLst>
                <a:ext uri="{FF2B5EF4-FFF2-40B4-BE49-F238E27FC236}">
                  <a16:creationId xmlns:a16="http://schemas.microsoft.com/office/drawing/2014/main" id="{CE02A6F4-F277-A969-6B52-9F9D80DF3CE2}"/>
                </a:ext>
              </a:extLst>
            </p:cNvPr>
            <p:cNvSpPr/>
            <p:nvPr/>
          </p:nvSpPr>
          <p:spPr>
            <a:xfrm>
              <a:off x="1357290" y="3381312"/>
              <a:ext cx="1357322" cy="576000"/>
            </a:xfrm>
            <a:prstGeom prst="striped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бъект 3">
              <a:extLst>
                <a:ext uri="{FF2B5EF4-FFF2-40B4-BE49-F238E27FC236}">
                  <a16:creationId xmlns:a16="http://schemas.microsoft.com/office/drawing/2014/main" id="{26C2AE3B-D423-8B9A-0E5D-2153738162DE}"/>
                </a:ext>
              </a:extLst>
            </p:cNvPr>
            <p:cNvSpPr txBox="1">
              <a:spLocks/>
            </p:cNvSpPr>
            <p:nvPr/>
          </p:nvSpPr>
          <p:spPr>
            <a:xfrm>
              <a:off x="1856416" y="3440875"/>
              <a:ext cx="571504" cy="4286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ru-RU" sz="2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just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ru-RU" sz="22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b="1" dirty="0">
                  <a:solidFill>
                    <a:sysClr val="windowText" lastClr="000000"/>
                  </a:solidFill>
                </a:rPr>
                <a:t>х5</a:t>
              </a:r>
            </a:p>
          </p:txBody>
        </p:sp>
      </p:grpSp>
      <p:pic>
        <p:nvPicPr>
          <p:cNvPr id="16" name="Picture 3" descr="C:\Documents and Settings\Администратор.HOME-FDD52612A3\Рабочий стол\Ирина_Раб стол\10-24\24706.png">
            <a:extLst>
              <a:ext uri="{FF2B5EF4-FFF2-40B4-BE49-F238E27FC236}">
                <a16:creationId xmlns:a16="http://schemas.microsoft.com/office/drawing/2014/main" id="{4E8BBBDB-7BFB-28ED-2299-E46DF1CD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9958" flipH="1">
            <a:off x="4233697" y="3751359"/>
            <a:ext cx="312041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4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18591</TotalTime>
  <Words>3502</Words>
  <Application>Microsoft Macintosh PowerPoint</Application>
  <PresentationFormat>Широкоэкранный</PresentationFormat>
  <Paragraphs>414</Paragraphs>
  <Slides>57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Системный шрифт, обычный</vt:lpstr>
      <vt:lpstr>Arial</vt:lpstr>
      <vt:lpstr>Calibri</vt:lpstr>
      <vt:lpstr>Cambria Math</vt:lpstr>
      <vt:lpstr>SchoolBookSanPin</vt:lpstr>
      <vt:lpstr>Trebuchet MS</vt:lpstr>
      <vt:lpstr>Тема Office</vt:lpstr>
      <vt:lpstr>ОБЪЕКТЫ КОМПЬЮТЕРНОЙ ГРАФИКИ</vt:lpstr>
      <vt:lpstr>КЛЮЧЕВЫЕ СЛОВА</vt:lpstr>
      <vt:lpstr>КОМПЬЮТЕРНАЯ ГРАФИКА И ЕЁ ВИДЫ</vt:lpstr>
      <vt:lpstr>РАСТРОВАЯ ИЗОБРАЖЕНИЕ</vt:lpstr>
      <vt:lpstr>РАСТРОВАЯ ГРАФИКА</vt:lpstr>
      <vt:lpstr>РАСТРОВАЯ ГРАФИКА</vt:lpstr>
      <vt:lpstr>РАСТРОВАЯ ГРАФИКА</vt:lpstr>
      <vt:lpstr>ВЕКТОРНОЕ ИЗОБРАЖЕНИЕ</vt:lpstr>
      <vt:lpstr>ВЕКТОРНАЯ ГРАФИКА</vt:lpstr>
      <vt:lpstr>КРИВЫЕ БЕЗЬЕ</vt:lpstr>
      <vt:lpstr>КРИВЫЕ БЕЗЬЕ</vt:lpstr>
      <vt:lpstr>ФРАКТАЛЬНАЯ ГРАФИКА</vt:lpstr>
      <vt:lpstr>ТРЕХМЕРНАЯ ГРАФИКА</vt:lpstr>
      <vt:lpstr>ПРОЦЕСС ПОСТРОЕНИЯ 3D-ИЗОБРАЖЕНИЙ</vt:lpstr>
      <vt:lpstr>АНИМАЦИЯ </vt:lpstr>
      <vt:lpstr>ВИДЫ КОМПЬЮТЕРНОЙ АНИМАЦИИ</vt:lpstr>
      <vt:lpstr>ФОРМАТЫ ГРАФИЧЕСКИХ ФАЙЛОВ</vt:lpstr>
      <vt:lpstr>РАСТРОВЫЕ ФОРМАТЫ ФАЙЛОВ</vt:lpstr>
      <vt:lpstr>СЖАТИЕ ДАННЫХ</vt:lpstr>
      <vt:lpstr>АЛГОРИТМ СЖАТИЯ RLE</vt:lpstr>
      <vt:lpstr>АЛГОРИТМ СЖАТИЯ RLE</vt:lpstr>
      <vt:lpstr>АЛГОРИТМ СЖАТИЯ RLE</vt:lpstr>
      <vt:lpstr>АЛГОРИТМ LZW</vt:lpstr>
      <vt:lpstr>ВЕКТОРНЫЕ ФОРМАТЫ ФАЙЛОВ</vt:lpstr>
      <vt:lpstr>РЕКОМЕНДАЦИИ ПО ВЫБОРУ ФОРМАТА ФАЙЛА</vt:lpstr>
      <vt:lpstr>ПОНЯТИЕ РАЗРЕШЕНИЯ</vt:lpstr>
      <vt:lpstr>РАЗРЕШЕНИЕ ЭКРАНА МОНИТОРА</vt:lpstr>
      <vt:lpstr>РАЗРЕШЕНИЕ ЭКРАНА МОНИТОРА</vt:lpstr>
      <vt:lpstr>СМЕНА РАЗМЕРА ИЗОБРАЖЕНИЯ</vt:lpstr>
      <vt:lpstr>РАЗРЕШЕНИЕ ИЗОБРАЖЕНИЯ</vt:lpstr>
      <vt:lpstr>РАЗРЕШЕНИЕ ПРИНТЕРА</vt:lpstr>
      <vt:lpstr>ЦИФРОВЫЕ ФОТОГРАФИИ</vt:lpstr>
      <vt:lpstr>СООТНОШЕНИЕ ЖЕЛАТЕЛЬНЫХ РАЗМЕРОВ ОТПЕЧАТКОВ И РАЗМЕРОВ ЦИФРОВОЙ ФОТОГРАФИИ</vt:lpstr>
      <vt:lpstr>ОБРАБОТКА ЦИФРОВЫХ ФОТОГРАФИЙ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Microsoft Office User</cp:lastModifiedBy>
  <cp:revision>40</cp:revision>
  <dcterms:created xsi:type="dcterms:W3CDTF">2022-06-06T08:49:50Z</dcterms:created>
  <dcterms:modified xsi:type="dcterms:W3CDTF">2025-09-02T05:25:25Z</dcterms:modified>
</cp:coreProperties>
</file>