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2" r:id="rId53"/>
    <p:sldId id="313" r:id="rId54"/>
    <p:sldId id="314" r:id="rId55"/>
    <p:sldId id="315" r:id="rId56"/>
    <p:sldId id="316" r:id="rId5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70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303" y="235965"/>
            <a:ext cx="8051393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636" y="1642059"/>
            <a:ext cx="7472680" cy="252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66226" y="5740552"/>
            <a:ext cx="2825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612" y="3637534"/>
            <a:ext cx="5637530" cy="104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95" dirty="0">
                <a:solidFill>
                  <a:srgbClr val="355E73"/>
                </a:solidFill>
                <a:latin typeface="Calibri"/>
                <a:cs typeface="Calibri"/>
              </a:rPr>
              <a:t>Программное</a:t>
            </a:r>
            <a:r>
              <a:rPr sz="3800" b="1" spc="-260" dirty="0">
                <a:solidFill>
                  <a:srgbClr val="355E73"/>
                </a:solidFill>
                <a:latin typeface="Calibri"/>
                <a:cs typeface="Calibri"/>
              </a:rPr>
              <a:t> </a:t>
            </a:r>
            <a:r>
              <a:rPr sz="3800" b="1" spc="-95" dirty="0">
                <a:solidFill>
                  <a:srgbClr val="355E73"/>
                </a:solidFill>
                <a:latin typeface="Calibri"/>
                <a:cs typeface="Calibri"/>
              </a:rPr>
              <a:t>обеспечение:</a:t>
            </a: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800" b="1" spc="-105" dirty="0">
                <a:solidFill>
                  <a:srgbClr val="355E73"/>
                </a:solidFill>
                <a:latin typeface="Calibri"/>
                <a:cs typeface="Calibri"/>
              </a:rPr>
              <a:t>Уровни </a:t>
            </a:r>
            <a:r>
              <a:rPr sz="2800" b="1" spc="-5" dirty="0">
                <a:solidFill>
                  <a:srgbClr val="355E73"/>
                </a:solidFill>
                <a:latin typeface="Calibri"/>
                <a:cs typeface="Calibri"/>
              </a:rPr>
              <a:t>и</a:t>
            </a:r>
            <a:r>
              <a:rPr sz="2800" b="1" spc="-295" dirty="0">
                <a:solidFill>
                  <a:srgbClr val="355E73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solidFill>
                  <a:srgbClr val="355E73"/>
                </a:solidFill>
                <a:latin typeface="Calibri"/>
                <a:cs typeface="Calibri"/>
              </a:rPr>
              <a:t>классификация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639" y="5107304"/>
            <a:ext cx="677354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Состав программного обеспечения (ПО). </a:t>
            </a: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Уровни </a:t>
            </a:r>
            <a:r>
              <a:rPr sz="1400" dirty="0">
                <a:solidFill>
                  <a:srgbClr val="2E2B1F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(базовый, системный, служебный,  прикладной). Классификация </a:t>
            </a:r>
            <a:r>
              <a:rPr sz="1400" dirty="0">
                <a:solidFill>
                  <a:srgbClr val="2E2B1F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(по </a:t>
            </a:r>
            <a:r>
              <a:rPr sz="1400" dirty="0">
                <a:solidFill>
                  <a:srgbClr val="2E2B1F"/>
                </a:solidFill>
                <a:latin typeface="Calibri"/>
                <a:cs typeface="Calibri"/>
              </a:rPr>
              <a:t>назначению). Операционная </a:t>
            </a: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система </a:t>
            </a:r>
            <a:r>
              <a:rPr sz="1400" dirty="0">
                <a:solidFill>
                  <a:srgbClr val="2E2B1F"/>
                </a:solidFill>
                <a:latin typeface="Calibri"/>
                <a:cs typeface="Calibri"/>
              </a:rPr>
              <a:t>(назначение,  </a:t>
            </a: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функции, классификация). Классификация служебных программных </a:t>
            </a: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средств.  </a:t>
            </a: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Классификация прикладных </a:t>
            </a:r>
            <a:r>
              <a:rPr sz="1400" dirty="0">
                <a:solidFill>
                  <a:srgbClr val="2E2B1F"/>
                </a:solidFill>
                <a:latin typeface="Calibri"/>
                <a:cs typeface="Calibri"/>
              </a:rPr>
              <a:t>программных </a:t>
            </a: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средств. </a:t>
            </a:r>
            <a:r>
              <a:rPr sz="1400" dirty="0">
                <a:solidFill>
                  <a:srgbClr val="2E2B1F"/>
                </a:solidFill>
                <a:latin typeface="Calibri"/>
                <a:cs typeface="Calibri"/>
              </a:rPr>
              <a:t>«Рыночная» </a:t>
            </a: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классификация </a:t>
            </a: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ПО.  </a:t>
            </a:r>
            <a:r>
              <a:rPr sz="1400" spc="-15" dirty="0">
                <a:solidFill>
                  <a:srgbClr val="2E2B1F"/>
                </a:solidFill>
                <a:latin typeface="Calibri"/>
                <a:cs typeface="Calibri"/>
              </a:rPr>
              <a:t>Тенденции </a:t>
            </a:r>
            <a:r>
              <a:rPr sz="1400" spc="-5" dirty="0">
                <a:solidFill>
                  <a:srgbClr val="2E2B1F"/>
                </a:solidFill>
                <a:latin typeface="Calibri"/>
                <a:cs typeface="Calibri"/>
              </a:rPr>
              <a:t>развития</a:t>
            </a:r>
            <a:r>
              <a:rPr sz="14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2B1F"/>
                </a:solidFill>
                <a:latin typeface="Calibri"/>
                <a:cs typeface="Calibri"/>
              </a:rPr>
              <a:t>ПО.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958" y="4941570"/>
            <a:ext cx="6696075" cy="0"/>
          </a:xfrm>
          <a:custGeom>
            <a:avLst/>
            <a:gdLst/>
            <a:ahLst/>
            <a:cxnLst/>
            <a:rect l="l" t="t" r="r" b="b"/>
            <a:pathLst>
              <a:path w="6696075">
                <a:moveTo>
                  <a:pt x="0" y="0"/>
                </a:moveTo>
                <a:lnTo>
                  <a:pt x="6695948" y="0"/>
                </a:lnTo>
              </a:path>
            </a:pathLst>
          </a:custGeom>
          <a:ln w="25908">
            <a:solidFill>
              <a:srgbClr val="B09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4044" y="1382267"/>
            <a:ext cx="2517648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463" y="5210555"/>
            <a:ext cx="979932" cy="681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7037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Уровни </a:t>
            </a:r>
            <a:r>
              <a:rPr sz="3600" spc="-90" dirty="0"/>
              <a:t>программного</a:t>
            </a:r>
            <a:r>
              <a:rPr sz="3600" spc="-350" dirty="0"/>
              <a:t> </a:t>
            </a:r>
            <a:r>
              <a:rPr sz="3600" spc="-95" dirty="0"/>
              <a:t>обеспечения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3811" y="1687067"/>
            <a:ext cx="745236" cy="73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8561" y="2209038"/>
            <a:ext cx="937260" cy="3092450"/>
          </a:xfrm>
          <a:custGeom>
            <a:avLst/>
            <a:gdLst/>
            <a:ahLst/>
            <a:cxnLst/>
            <a:rect l="l" t="t" r="r" b="b"/>
            <a:pathLst>
              <a:path w="937260" h="3092450">
                <a:moveTo>
                  <a:pt x="937260" y="2623566"/>
                </a:moveTo>
                <a:lnTo>
                  <a:pt x="0" y="2623566"/>
                </a:lnTo>
                <a:lnTo>
                  <a:pt x="468630" y="3092196"/>
                </a:lnTo>
                <a:lnTo>
                  <a:pt x="937260" y="2623566"/>
                </a:lnTo>
                <a:close/>
              </a:path>
              <a:path w="937260" h="3092450">
                <a:moveTo>
                  <a:pt x="702944" y="468629"/>
                </a:moveTo>
                <a:lnTo>
                  <a:pt x="234314" y="468629"/>
                </a:lnTo>
                <a:lnTo>
                  <a:pt x="234314" y="2623566"/>
                </a:lnTo>
                <a:lnTo>
                  <a:pt x="702944" y="2623566"/>
                </a:lnTo>
                <a:lnTo>
                  <a:pt x="702944" y="468629"/>
                </a:lnTo>
                <a:close/>
              </a:path>
              <a:path w="937260" h="3092450">
                <a:moveTo>
                  <a:pt x="468630" y="0"/>
                </a:moveTo>
                <a:lnTo>
                  <a:pt x="0" y="468629"/>
                </a:lnTo>
                <a:lnTo>
                  <a:pt x="937260" y="468629"/>
                </a:lnTo>
                <a:lnTo>
                  <a:pt x="468630" y="0"/>
                </a:lnTo>
                <a:close/>
              </a:path>
            </a:pathLst>
          </a:custGeom>
          <a:solidFill>
            <a:srgbClr val="9CBDB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8561" y="2209038"/>
            <a:ext cx="937260" cy="3092450"/>
          </a:xfrm>
          <a:custGeom>
            <a:avLst/>
            <a:gdLst/>
            <a:ahLst/>
            <a:cxnLst/>
            <a:rect l="l" t="t" r="r" b="b"/>
            <a:pathLst>
              <a:path w="937260" h="3092450">
                <a:moveTo>
                  <a:pt x="0" y="468629"/>
                </a:moveTo>
                <a:lnTo>
                  <a:pt x="468630" y="0"/>
                </a:lnTo>
                <a:lnTo>
                  <a:pt x="937260" y="468629"/>
                </a:lnTo>
                <a:lnTo>
                  <a:pt x="702944" y="468629"/>
                </a:lnTo>
                <a:lnTo>
                  <a:pt x="702944" y="2623566"/>
                </a:lnTo>
                <a:lnTo>
                  <a:pt x="937260" y="2623566"/>
                </a:lnTo>
                <a:lnTo>
                  <a:pt x="468630" y="3092196"/>
                </a:lnTo>
                <a:lnTo>
                  <a:pt x="0" y="2623566"/>
                </a:lnTo>
                <a:lnTo>
                  <a:pt x="234314" y="2623566"/>
                </a:lnTo>
                <a:lnTo>
                  <a:pt x="234314" y="468629"/>
                </a:lnTo>
                <a:lnTo>
                  <a:pt x="0" y="46862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495" y="2724911"/>
            <a:ext cx="2951988" cy="2010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66235" y="2197988"/>
            <a:ext cx="43954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ПО </a:t>
            </a:r>
            <a:r>
              <a:rPr sz="2000" b="1" spc="-10" dirty="0">
                <a:latin typeface="Calibri"/>
                <a:cs typeface="Calibri"/>
              </a:rPr>
              <a:t>служебного </a:t>
            </a:r>
            <a:r>
              <a:rPr sz="2000" b="1" spc="-5" dirty="0">
                <a:latin typeface="Calibri"/>
                <a:cs typeface="Calibri"/>
              </a:rPr>
              <a:t>уровня </a:t>
            </a:r>
            <a:r>
              <a:rPr sz="2000" spc="-5" dirty="0">
                <a:latin typeface="Calibri"/>
                <a:cs typeface="Calibri"/>
              </a:rPr>
              <a:t>взаимо-  </a:t>
            </a:r>
            <a:r>
              <a:rPr sz="2000" spc="-10" dirty="0">
                <a:latin typeface="Calibri"/>
                <a:cs typeface="Calibri"/>
              </a:rPr>
              <a:t>действует как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программами </a:t>
            </a:r>
            <a:r>
              <a:rPr sz="2000" spc="-10" dirty="0">
                <a:latin typeface="Calibri"/>
                <a:cs typeface="Calibri"/>
              </a:rPr>
              <a:t>базового  </a:t>
            </a:r>
            <a:r>
              <a:rPr sz="2000" spc="-5" dirty="0">
                <a:latin typeface="Calibri"/>
                <a:cs typeface="Calibri"/>
              </a:rPr>
              <a:t>уровня, </a:t>
            </a:r>
            <a:r>
              <a:rPr sz="2000" dirty="0">
                <a:latin typeface="Calibri"/>
                <a:cs typeface="Calibri"/>
              </a:rPr>
              <a:t>так и с </a:t>
            </a:r>
            <a:r>
              <a:rPr sz="2000" spc="-5" dirty="0">
                <a:latin typeface="Calibri"/>
                <a:cs typeface="Calibri"/>
              </a:rPr>
              <a:t>программами  системного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уровня.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666235" y="3569665"/>
            <a:ext cx="28162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92250" algn="l"/>
              </a:tabLst>
            </a:pPr>
            <a:r>
              <a:rPr sz="2000" dirty="0">
                <a:latin typeface="Calibri"/>
                <a:cs typeface="Calibri"/>
              </a:rPr>
              <a:t>Основное	назначение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59205" algn="l"/>
                <a:tab pos="1742439" algn="l"/>
              </a:tabLst>
            </a:pPr>
            <a:r>
              <a:rPr sz="200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5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ра</a:t>
            </a:r>
            <a:r>
              <a:rPr sz="2000" spc="-10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м	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х	называ</a:t>
            </a:r>
            <a:r>
              <a:rPr sz="2000" spc="-10" dirty="0">
                <a:latin typeface="Calibri"/>
                <a:cs typeface="Calibri"/>
              </a:rPr>
              <a:t>ю</a:t>
            </a:r>
            <a:r>
              <a:rPr sz="2000" dirty="0">
                <a:latin typeface="Calibri"/>
                <a:cs typeface="Calibri"/>
              </a:rPr>
              <a:t>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15430" y="3569665"/>
            <a:ext cx="14458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слу</a:t>
            </a:r>
            <a:r>
              <a:rPr sz="2000" spc="-25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еб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ых</a:t>
            </a:r>
            <a:endParaRPr sz="20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ут</a:t>
            </a:r>
            <a:r>
              <a:rPr sz="2000" i="1" spc="5" dirty="0">
                <a:latin typeface="Calibri"/>
                <a:cs typeface="Calibri"/>
              </a:rPr>
              <a:t>и</a:t>
            </a:r>
            <a:r>
              <a:rPr sz="2000" i="1" spc="-5" dirty="0">
                <a:latin typeface="Calibri"/>
                <a:cs typeface="Calibri"/>
              </a:rPr>
              <a:t>лит</a:t>
            </a:r>
            <a:r>
              <a:rPr sz="2000" i="1" spc="5" dirty="0">
                <a:latin typeface="Calibri"/>
                <a:cs typeface="Calibri"/>
              </a:rPr>
              <a:t>а</a:t>
            </a:r>
            <a:r>
              <a:rPr sz="2000" i="1" spc="-10" dirty="0">
                <a:latin typeface="Calibri"/>
                <a:cs typeface="Calibri"/>
              </a:rPr>
              <a:t>ми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6235" y="4179823"/>
            <a:ext cx="3057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3465" algn="l"/>
                <a:tab pos="1400810" algn="l"/>
              </a:tabLst>
            </a:pPr>
            <a:r>
              <a:rPr sz="2000" spc="-5" dirty="0">
                <a:latin typeface="Calibri"/>
                <a:cs typeface="Calibri"/>
              </a:rPr>
              <a:t>состоит	</a:t>
            </a:r>
            <a:r>
              <a:rPr sz="2000" dirty="0">
                <a:latin typeface="Calibri"/>
                <a:cs typeface="Calibri"/>
              </a:rPr>
              <a:t>в	</a:t>
            </a:r>
            <a:r>
              <a:rPr sz="2000" spc="-10" dirty="0">
                <a:latin typeface="Calibri"/>
                <a:cs typeface="Calibri"/>
              </a:rPr>
              <a:t>автоматизации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3658" y="4179823"/>
            <a:ext cx="1138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7885" algn="l"/>
              </a:tabLst>
            </a:pP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б</a:t>
            </a:r>
            <a:r>
              <a:rPr sz="2000" spc="-2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т	по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6235" y="4484623"/>
            <a:ext cx="2903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8915" algn="l"/>
                <a:tab pos="2752725" algn="l"/>
              </a:tabLst>
            </a:pPr>
            <a:r>
              <a:rPr sz="200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овер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е,	на</a:t>
            </a:r>
            <a:r>
              <a:rPr sz="2000" spc="-10" dirty="0">
                <a:latin typeface="Calibri"/>
                <a:cs typeface="Calibri"/>
              </a:rPr>
              <a:t>л</a:t>
            </a:r>
            <a:r>
              <a:rPr sz="2000" dirty="0">
                <a:latin typeface="Calibri"/>
                <a:cs typeface="Calibri"/>
              </a:rPr>
              <a:t>ад</a:t>
            </a: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е	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5182" y="4484623"/>
            <a:ext cx="1135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наст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й</a:t>
            </a:r>
            <a:r>
              <a:rPr sz="2000" spc="-3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6235" y="4789119"/>
            <a:ext cx="26777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компьютерной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системы.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7037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Уровни </a:t>
            </a:r>
            <a:r>
              <a:rPr sz="3600" spc="-90" dirty="0"/>
              <a:t>программного</a:t>
            </a:r>
            <a:r>
              <a:rPr sz="3600" spc="-350" dirty="0"/>
              <a:t> </a:t>
            </a:r>
            <a:r>
              <a:rPr sz="3600" spc="-95" dirty="0"/>
              <a:t>обеспечения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3811" y="1470660"/>
            <a:ext cx="745236" cy="737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8561" y="2209038"/>
            <a:ext cx="937260" cy="3403600"/>
          </a:xfrm>
          <a:custGeom>
            <a:avLst/>
            <a:gdLst/>
            <a:ahLst/>
            <a:cxnLst/>
            <a:rect l="l" t="t" r="r" b="b"/>
            <a:pathLst>
              <a:path w="937260" h="3403600">
                <a:moveTo>
                  <a:pt x="937260" y="2934462"/>
                </a:moveTo>
                <a:lnTo>
                  <a:pt x="0" y="2934462"/>
                </a:lnTo>
                <a:lnTo>
                  <a:pt x="468630" y="3403092"/>
                </a:lnTo>
                <a:lnTo>
                  <a:pt x="937260" y="2934462"/>
                </a:lnTo>
                <a:close/>
              </a:path>
              <a:path w="937260" h="3403600">
                <a:moveTo>
                  <a:pt x="702944" y="468629"/>
                </a:moveTo>
                <a:lnTo>
                  <a:pt x="234314" y="468629"/>
                </a:lnTo>
                <a:lnTo>
                  <a:pt x="234314" y="2934462"/>
                </a:lnTo>
                <a:lnTo>
                  <a:pt x="702944" y="2934462"/>
                </a:lnTo>
                <a:lnTo>
                  <a:pt x="702944" y="468629"/>
                </a:lnTo>
                <a:close/>
              </a:path>
              <a:path w="937260" h="3403600">
                <a:moveTo>
                  <a:pt x="468630" y="0"/>
                </a:moveTo>
                <a:lnTo>
                  <a:pt x="0" y="468629"/>
                </a:lnTo>
                <a:lnTo>
                  <a:pt x="937260" y="468629"/>
                </a:lnTo>
                <a:lnTo>
                  <a:pt x="468630" y="0"/>
                </a:lnTo>
                <a:close/>
              </a:path>
            </a:pathLst>
          </a:custGeom>
          <a:solidFill>
            <a:srgbClr val="9CBDB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8561" y="2209038"/>
            <a:ext cx="937260" cy="3403600"/>
          </a:xfrm>
          <a:custGeom>
            <a:avLst/>
            <a:gdLst/>
            <a:ahLst/>
            <a:cxnLst/>
            <a:rect l="l" t="t" r="r" b="b"/>
            <a:pathLst>
              <a:path w="937260" h="3403600">
                <a:moveTo>
                  <a:pt x="0" y="468629"/>
                </a:moveTo>
                <a:lnTo>
                  <a:pt x="468630" y="0"/>
                </a:lnTo>
                <a:lnTo>
                  <a:pt x="937260" y="468629"/>
                </a:lnTo>
                <a:lnTo>
                  <a:pt x="702944" y="468629"/>
                </a:lnTo>
                <a:lnTo>
                  <a:pt x="702944" y="2934462"/>
                </a:lnTo>
                <a:lnTo>
                  <a:pt x="937260" y="2934462"/>
                </a:lnTo>
                <a:lnTo>
                  <a:pt x="468630" y="3403092"/>
                </a:lnTo>
                <a:lnTo>
                  <a:pt x="0" y="2934462"/>
                </a:lnTo>
                <a:lnTo>
                  <a:pt x="234314" y="2934462"/>
                </a:lnTo>
                <a:lnTo>
                  <a:pt x="234314" y="468629"/>
                </a:lnTo>
                <a:lnTo>
                  <a:pt x="0" y="46862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7800" y="5704332"/>
            <a:ext cx="979932" cy="681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495" y="2724911"/>
            <a:ext cx="2951988" cy="2010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59148" y="2224481"/>
            <a:ext cx="415226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Программное </a:t>
            </a:r>
            <a:r>
              <a:rPr sz="2000" dirty="0">
                <a:latin typeface="Calibri"/>
                <a:cs typeface="Calibri"/>
              </a:rPr>
              <a:t>обеспечение </a:t>
            </a:r>
            <a:r>
              <a:rPr sz="2000" b="1" spc="-5" dirty="0">
                <a:latin typeface="Calibri"/>
                <a:cs typeface="Calibri"/>
              </a:rPr>
              <a:t>приклад-  ного </a:t>
            </a:r>
            <a:r>
              <a:rPr sz="2000" b="1" dirty="0">
                <a:latin typeface="Calibri"/>
                <a:cs typeface="Calibri"/>
              </a:rPr>
              <a:t>уровня </a:t>
            </a:r>
            <a:r>
              <a:rPr sz="2000" spc="-10" dirty="0">
                <a:latin typeface="Calibri"/>
                <a:cs typeface="Calibri"/>
              </a:rPr>
              <a:t>представляет </a:t>
            </a:r>
            <a:r>
              <a:rPr sz="2000" spc="-5" dirty="0">
                <a:latin typeface="Calibri"/>
                <a:cs typeface="Calibri"/>
              </a:rPr>
              <a:t>собой  </a:t>
            </a:r>
            <a:r>
              <a:rPr sz="2000" spc="-10" dirty="0">
                <a:latin typeface="Calibri"/>
                <a:cs typeface="Calibri"/>
              </a:rPr>
              <a:t>комплекс программ,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предназначен-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859148" y="3139567"/>
            <a:ext cx="26403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61670" algn="l"/>
                <a:tab pos="1288415" algn="l"/>
              </a:tabLst>
            </a:pPr>
            <a:r>
              <a:rPr sz="200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ы</a:t>
            </a:r>
            <a:r>
              <a:rPr sz="2000" dirty="0">
                <a:latin typeface="Calibri"/>
                <a:cs typeface="Calibri"/>
              </a:rPr>
              <a:t>х	</a:t>
            </a:r>
            <a:r>
              <a:rPr sz="2000" spc="-5" dirty="0">
                <a:latin typeface="Calibri"/>
                <a:cs typeface="Calibri"/>
              </a:rPr>
              <a:t>дл</a:t>
            </a:r>
            <a:r>
              <a:rPr sz="2000" dirty="0">
                <a:latin typeface="Calibri"/>
                <a:cs typeface="Calibri"/>
              </a:rPr>
              <a:t>я	вып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ия  задач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4221" y="3444366"/>
            <a:ext cx="1696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пользователей.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8140" y="3139567"/>
            <a:ext cx="13023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 marR="5080" indent="-139065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он</a:t>
            </a:r>
            <a:r>
              <a:rPr sz="2000" spc="-15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тных  Огр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мный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9148" y="3749421"/>
            <a:ext cx="415226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функциональный диапазон возмож-  ных </a:t>
            </a:r>
            <a:r>
              <a:rPr sz="2000" spc="-10" dirty="0">
                <a:latin typeface="Calibri"/>
                <a:cs typeface="Calibri"/>
              </a:rPr>
              <a:t>приложений средств </a:t>
            </a:r>
            <a:r>
              <a:rPr sz="2000" spc="-5" dirty="0">
                <a:latin typeface="Calibri"/>
                <a:cs typeface="Calibri"/>
              </a:rPr>
              <a:t>вычисли-  </a:t>
            </a:r>
            <a:r>
              <a:rPr sz="2000" spc="-10" dirty="0">
                <a:latin typeface="Calibri"/>
                <a:cs typeface="Calibri"/>
              </a:rPr>
              <a:t>тельной техники обусловлен </a:t>
            </a:r>
            <a:r>
              <a:rPr sz="2000" spc="-5" dirty="0">
                <a:latin typeface="Calibri"/>
                <a:cs typeface="Calibri"/>
              </a:rPr>
              <a:t>наличи-  </a:t>
            </a:r>
            <a:r>
              <a:rPr sz="2000" spc="-10" dirty="0">
                <a:latin typeface="Calibri"/>
                <a:cs typeface="Calibri"/>
              </a:rPr>
              <a:t>ем </a:t>
            </a:r>
            <a:r>
              <a:rPr sz="2000" spc="-5" dirty="0">
                <a:latin typeface="Calibri"/>
                <a:cs typeface="Calibri"/>
              </a:rPr>
              <a:t>прикладных программ для разных  </a:t>
            </a:r>
            <a:r>
              <a:rPr sz="2000" spc="-10" dirty="0">
                <a:latin typeface="Calibri"/>
                <a:cs typeface="Calibri"/>
              </a:rPr>
              <a:t>видов деятельности.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823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0" dirty="0"/>
              <a:t> </a:t>
            </a:r>
            <a:r>
              <a:rPr sz="3600" spc="-55" dirty="0"/>
              <a:t>ПО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1485900"/>
            <a:ext cx="7470648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7868" y="1515871"/>
            <a:ext cx="7470775" cy="70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E2B1F"/>
                </a:solidFill>
                <a:latin typeface="Calibri"/>
                <a:cs typeface="Calibri"/>
              </a:rPr>
              <a:t>Признак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Область </a:t>
            </a: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использования программных</a:t>
            </a:r>
            <a:r>
              <a:rPr sz="2400" b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E2B1F"/>
                </a:solidFill>
                <a:latin typeface="Calibri"/>
                <a:cs typeface="Calibri"/>
              </a:rPr>
              <a:t>средств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1187" y="2659760"/>
          <a:ext cx="7472045" cy="3110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695"/>
                <a:gridCol w="394335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Область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CBDBC"/>
                      </a:solidFill>
                      <a:prstDash val="solid"/>
                    </a:lnL>
                    <a:lnR w="12700">
                      <a:solidFill>
                        <a:srgbClr val="9CBDBC"/>
                      </a:solidFill>
                      <a:prstDash val="solid"/>
                    </a:lnR>
                    <a:lnT w="12700">
                      <a:solidFill>
                        <a:srgbClr val="9CBDBC"/>
                      </a:solidFill>
                      <a:prstDash val="solid"/>
                    </a:lnT>
                    <a:lnB w="12700">
                      <a:solidFill>
                        <a:srgbClr val="9CBDBC"/>
                      </a:solidFill>
                      <a:prstDash val="solid"/>
                    </a:lnB>
                    <a:solidFill>
                      <a:srgbClr val="EEF4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800" b="1" spc="-1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CBDBC"/>
                      </a:solidFill>
                      <a:prstDash val="solid"/>
                    </a:lnL>
                    <a:lnR w="12700">
                      <a:solidFill>
                        <a:srgbClr val="9CBDBC"/>
                      </a:solidFill>
                      <a:prstDash val="solid"/>
                    </a:lnR>
                    <a:lnT w="12700">
                      <a:solidFill>
                        <a:srgbClr val="9CBDBC"/>
                      </a:solidFill>
                      <a:prstDash val="solid"/>
                    </a:lnT>
                    <a:lnB w="12700">
                      <a:solidFill>
                        <a:srgbClr val="9CBDBC"/>
                      </a:solidFill>
                      <a:prstDash val="solid"/>
                    </a:lnB>
                    <a:solidFill>
                      <a:srgbClr val="EEF4F4"/>
                    </a:solidFill>
                  </a:tcPr>
                </a:tc>
              </a:tr>
              <a:tr h="7813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Аппаратная часть</a:t>
                      </a:r>
                      <a:r>
                        <a:rPr sz="2000" spc="-45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автономных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компьютеров </a:t>
                      </a:r>
                      <a:r>
                        <a:rPr sz="200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2000" spc="-5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сетей</a:t>
                      </a:r>
                      <a:r>
                        <a:rPr sz="2000" spc="-7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ЭВМ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9CBDBC"/>
                      </a:solidFill>
                      <a:prstDash val="solid"/>
                    </a:lnL>
                    <a:lnR w="12700">
                      <a:solidFill>
                        <a:srgbClr val="9CBDBC"/>
                      </a:solidFill>
                      <a:prstDash val="solid"/>
                    </a:lnR>
                    <a:lnT w="12700">
                      <a:solidFill>
                        <a:srgbClr val="9CBDBC"/>
                      </a:solidFill>
                      <a:prstDash val="solid"/>
                    </a:lnT>
                    <a:lnB w="12700">
                      <a:solidFill>
                        <a:srgbClr val="9CBDBC"/>
                      </a:solidFill>
                      <a:prstDash val="solid"/>
                    </a:lnB>
                    <a:solidFill>
                      <a:srgbClr val="DE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Системное</a:t>
                      </a:r>
                      <a:r>
                        <a:rPr sz="2000" spc="-3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2000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Software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9CBDBC"/>
                      </a:solidFill>
                      <a:prstDash val="solid"/>
                    </a:lnL>
                    <a:lnR w="12700">
                      <a:solidFill>
                        <a:srgbClr val="9CBDBC"/>
                      </a:solidFill>
                      <a:prstDash val="solid"/>
                    </a:lnR>
                    <a:lnT w="12700">
                      <a:solidFill>
                        <a:srgbClr val="9CBDBC"/>
                      </a:solidFill>
                      <a:prstDash val="solid"/>
                    </a:lnT>
                    <a:lnB w="12700">
                      <a:solidFill>
                        <a:srgbClr val="9CBDBC"/>
                      </a:solidFill>
                      <a:prstDash val="solid"/>
                    </a:lnB>
                    <a:solidFill>
                      <a:srgbClr val="DEE8E8"/>
                    </a:solidFill>
                  </a:tcPr>
                </a:tc>
              </a:tr>
              <a:tr h="1152144">
                <a:tc>
                  <a:txBody>
                    <a:bodyPr/>
                    <a:lstStyle/>
                    <a:p>
                      <a:pPr marL="91440" marR="7258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000" spc="-5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Функциональные </a:t>
                      </a:r>
                      <a:r>
                        <a:rPr sz="200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задачи  </a:t>
                      </a:r>
                      <a:r>
                        <a:rPr sz="2000" spc="-1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различных </a:t>
                      </a:r>
                      <a:r>
                        <a:rPr sz="2000" spc="-5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предметных  </a:t>
                      </a:r>
                      <a:r>
                        <a:rPr sz="2000" spc="-1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областей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9CBDBC"/>
                      </a:solidFill>
                      <a:prstDash val="solid"/>
                    </a:lnL>
                    <a:lnR w="12700">
                      <a:solidFill>
                        <a:srgbClr val="9CBDBC"/>
                      </a:solidFill>
                      <a:prstDash val="solid"/>
                    </a:lnR>
                    <a:lnT w="12700">
                      <a:solidFill>
                        <a:srgbClr val="9CBDBC"/>
                      </a:solidFill>
                      <a:prstDash val="solid"/>
                    </a:lnT>
                    <a:lnB w="12700">
                      <a:solidFill>
                        <a:srgbClr val="9CBDBC"/>
                      </a:solidFill>
                      <a:prstDash val="solid"/>
                    </a:lnB>
                    <a:solidFill>
                      <a:srgbClr val="EEF4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000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Прикладное</a:t>
                      </a:r>
                      <a:r>
                        <a:rPr sz="2000" spc="-2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ПО,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 marR="523240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Пакеты </a:t>
                      </a:r>
                      <a:r>
                        <a:rPr sz="2000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прикладных </a:t>
                      </a:r>
                      <a:r>
                        <a:rPr sz="20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программ  (ППП)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9CBDBC"/>
                      </a:solidFill>
                      <a:prstDash val="solid"/>
                    </a:lnL>
                    <a:lnR w="12700">
                      <a:solidFill>
                        <a:srgbClr val="9CBDBC"/>
                      </a:solidFill>
                      <a:prstDash val="solid"/>
                    </a:lnR>
                    <a:lnT w="12700">
                      <a:solidFill>
                        <a:srgbClr val="9CBDBC"/>
                      </a:solidFill>
                      <a:prstDash val="solid"/>
                    </a:lnT>
                    <a:lnB w="12700">
                      <a:solidFill>
                        <a:srgbClr val="9CBDBC"/>
                      </a:solidFill>
                      <a:prstDash val="solid"/>
                    </a:lnB>
                    <a:solidFill>
                      <a:srgbClr val="EEF4F4"/>
                    </a:solidFill>
                  </a:tcPr>
                </a:tc>
              </a:tr>
              <a:tr h="8065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000" spc="-3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Технология</a:t>
                      </a:r>
                      <a:r>
                        <a:rPr sz="2000" spc="-2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разработки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355E73"/>
                          </a:solidFill>
                          <a:latin typeface="Calibri"/>
                          <a:cs typeface="Calibri"/>
                        </a:rPr>
                        <a:t>программ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9CBDBC"/>
                      </a:solidFill>
                      <a:prstDash val="solid"/>
                    </a:lnL>
                    <a:lnR w="12700">
                      <a:solidFill>
                        <a:srgbClr val="9CBDBC"/>
                      </a:solidFill>
                      <a:prstDash val="solid"/>
                    </a:lnR>
                    <a:lnT w="12700">
                      <a:solidFill>
                        <a:srgbClr val="9CBDBC"/>
                      </a:solidFill>
                      <a:prstDash val="solid"/>
                    </a:lnT>
                    <a:lnB w="12700">
                      <a:solidFill>
                        <a:srgbClr val="9CBDBC"/>
                      </a:solidFill>
                      <a:prstDash val="solid"/>
                    </a:lnB>
                    <a:solidFill>
                      <a:srgbClr val="DE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Инструментальное</a:t>
                      </a:r>
                      <a:r>
                        <a:rPr sz="2000" spc="-2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9CBDBC"/>
                      </a:solidFill>
                      <a:prstDash val="solid"/>
                    </a:lnL>
                    <a:lnR w="12700">
                      <a:solidFill>
                        <a:srgbClr val="9CBDBC"/>
                      </a:solidFill>
                      <a:prstDash val="solid"/>
                    </a:lnR>
                    <a:lnT w="12700">
                      <a:solidFill>
                        <a:srgbClr val="9CBDBC"/>
                      </a:solidFill>
                      <a:prstDash val="solid"/>
                    </a:lnT>
                    <a:lnB w="12700">
                      <a:solidFill>
                        <a:srgbClr val="9CBDBC"/>
                      </a:solidFill>
                      <a:prstDash val="solid"/>
                    </a:lnB>
                    <a:solidFill>
                      <a:srgbClr val="DE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4584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Операционная</a:t>
            </a:r>
            <a:r>
              <a:rPr sz="3600" spc="-254" dirty="0"/>
              <a:t> </a:t>
            </a:r>
            <a:r>
              <a:rPr sz="3600" spc="-90" dirty="0"/>
              <a:t>система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2060448"/>
            <a:ext cx="7571740" cy="2376170"/>
          </a:xfrm>
          <a:custGeom>
            <a:avLst/>
            <a:gdLst/>
            <a:ahLst/>
            <a:cxnLst/>
            <a:rect l="l" t="t" r="r" b="b"/>
            <a:pathLst>
              <a:path w="7571740" h="2376170">
                <a:moveTo>
                  <a:pt x="7175246" y="0"/>
                </a:moveTo>
                <a:lnTo>
                  <a:pt x="395985" y="0"/>
                </a:lnTo>
                <a:lnTo>
                  <a:pt x="349806" y="2664"/>
                </a:lnTo>
                <a:lnTo>
                  <a:pt x="305190" y="10458"/>
                </a:lnTo>
                <a:lnTo>
                  <a:pt x="262437" y="23085"/>
                </a:lnTo>
                <a:lnTo>
                  <a:pt x="221842" y="40249"/>
                </a:lnTo>
                <a:lnTo>
                  <a:pt x="183703" y="61651"/>
                </a:lnTo>
                <a:lnTo>
                  <a:pt x="148318" y="86994"/>
                </a:lnTo>
                <a:lnTo>
                  <a:pt x="115982" y="115982"/>
                </a:lnTo>
                <a:lnTo>
                  <a:pt x="86994" y="148318"/>
                </a:lnTo>
                <a:lnTo>
                  <a:pt x="61651" y="183703"/>
                </a:lnTo>
                <a:lnTo>
                  <a:pt x="40249" y="221842"/>
                </a:lnTo>
                <a:lnTo>
                  <a:pt x="23085" y="262437"/>
                </a:lnTo>
                <a:lnTo>
                  <a:pt x="10458" y="305190"/>
                </a:lnTo>
                <a:lnTo>
                  <a:pt x="2664" y="349806"/>
                </a:lnTo>
                <a:lnTo>
                  <a:pt x="0" y="395986"/>
                </a:lnTo>
                <a:lnTo>
                  <a:pt x="0" y="1979929"/>
                </a:lnTo>
                <a:lnTo>
                  <a:pt x="2664" y="2026109"/>
                </a:lnTo>
                <a:lnTo>
                  <a:pt x="10458" y="2070725"/>
                </a:lnTo>
                <a:lnTo>
                  <a:pt x="23085" y="2113478"/>
                </a:lnTo>
                <a:lnTo>
                  <a:pt x="40249" y="2154073"/>
                </a:lnTo>
                <a:lnTo>
                  <a:pt x="61651" y="2192212"/>
                </a:lnTo>
                <a:lnTo>
                  <a:pt x="86994" y="2227597"/>
                </a:lnTo>
                <a:lnTo>
                  <a:pt x="115982" y="2259933"/>
                </a:lnTo>
                <a:lnTo>
                  <a:pt x="148318" y="2288921"/>
                </a:lnTo>
                <a:lnTo>
                  <a:pt x="183703" y="2314264"/>
                </a:lnTo>
                <a:lnTo>
                  <a:pt x="221842" y="2335666"/>
                </a:lnTo>
                <a:lnTo>
                  <a:pt x="262437" y="2352830"/>
                </a:lnTo>
                <a:lnTo>
                  <a:pt x="305190" y="2365457"/>
                </a:lnTo>
                <a:lnTo>
                  <a:pt x="349806" y="2373251"/>
                </a:lnTo>
                <a:lnTo>
                  <a:pt x="395985" y="2375916"/>
                </a:lnTo>
                <a:lnTo>
                  <a:pt x="7175246" y="2375916"/>
                </a:lnTo>
                <a:lnTo>
                  <a:pt x="7221425" y="2373251"/>
                </a:lnTo>
                <a:lnTo>
                  <a:pt x="7266041" y="2365457"/>
                </a:lnTo>
                <a:lnTo>
                  <a:pt x="7308794" y="2352830"/>
                </a:lnTo>
                <a:lnTo>
                  <a:pt x="7349389" y="2335666"/>
                </a:lnTo>
                <a:lnTo>
                  <a:pt x="7387528" y="2314264"/>
                </a:lnTo>
                <a:lnTo>
                  <a:pt x="7422913" y="2288921"/>
                </a:lnTo>
                <a:lnTo>
                  <a:pt x="7455249" y="2259933"/>
                </a:lnTo>
                <a:lnTo>
                  <a:pt x="7484237" y="2227597"/>
                </a:lnTo>
                <a:lnTo>
                  <a:pt x="7509580" y="2192212"/>
                </a:lnTo>
                <a:lnTo>
                  <a:pt x="7530982" y="2154073"/>
                </a:lnTo>
                <a:lnTo>
                  <a:pt x="7548146" y="2113478"/>
                </a:lnTo>
                <a:lnTo>
                  <a:pt x="7560773" y="2070725"/>
                </a:lnTo>
                <a:lnTo>
                  <a:pt x="7568567" y="2026109"/>
                </a:lnTo>
                <a:lnTo>
                  <a:pt x="7571232" y="1979929"/>
                </a:lnTo>
                <a:lnTo>
                  <a:pt x="7571232" y="395986"/>
                </a:lnTo>
                <a:lnTo>
                  <a:pt x="7568567" y="349806"/>
                </a:lnTo>
                <a:lnTo>
                  <a:pt x="7560773" y="305190"/>
                </a:lnTo>
                <a:lnTo>
                  <a:pt x="7548146" y="262437"/>
                </a:lnTo>
                <a:lnTo>
                  <a:pt x="7530982" y="221842"/>
                </a:lnTo>
                <a:lnTo>
                  <a:pt x="7509580" y="183703"/>
                </a:lnTo>
                <a:lnTo>
                  <a:pt x="7484237" y="148318"/>
                </a:lnTo>
                <a:lnTo>
                  <a:pt x="7455249" y="115982"/>
                </a:lnTo>
                <a:lnTo>
                  <a:pt x="7422913" y="86994"/>
                </a:lnTo>
                <a:lnTo>
                  <a:pt x="7387528" y="61651"/>
                </a:lnTo>
                <a:lnTo>
                  <a:pt x="7349389" y="40249"/>
                </a:lnTo>
                <a:lnTo>
                  <a:pt x="7308794" y="23085"/>
                </a:lnTo>
                <a:lnTo>
                  <a:pt x="7266041" y="10458"/>
                </a:lnTo>
                <a:lnTo>
                  <a:pt x="7221425" y="2664"/>
                </a:lnTo>
                <a:lnTo>
                  <a:pt x="7175246" y="0"/>
                </a:lnTo>
                <a:close/>
              </a:path>
            </a:pathLst>
          </a:custGeom>
          <a:solidFill>
            <a:srgbClr val="D6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1680" y="2273934"/>
            <a:ext cx="7025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1535" algn="l"/>
                <a:tab pos="3393440" algn="l"/>
                <a:tab pos="3890010" algn="l"/>
                <a:tab pos="4746625" algn="l"/>
                <a:tab pos="6084570" algn="l"/>
              </a:tabLst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Опера</a:t>
            </a:r>
            <a:r>
              <a:rPr sz="2400" b="1" spc="5" dirty="0">
                <a:solidFill>
                  <a:srgbClr val="2E2B1F"/>
                </a:solidFill>
                <a:latin typeface="Calibri"/>
                <a:cs typeface="Calibri"/>
              </a:rPr>
              <a:t>ц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ио</a:t>
            </a:r>
            <a:r>
              <a:rPr sz="2400" b="1" spc="10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на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я	</a:t>
            </a: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сис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тем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а,	</a:t>
            </a: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С	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(ан</a:t>
            </a:r>
            <a:r>
              <a:rPr sz="2400" spc="-95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л.	</a:t>
            </a:r>
            <a:r>
              <a:rPr sz="2400" i="1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pe</a:t>
            </a:r>
            <a:r>
              <a:rPr sz="2400" i="1" spc="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400" i="1" spc="-5" dirty="0">
                <a:solidFill>
                  <a:srgbClr val="2E2B1F"/>
                </a:solidFill>
                <a:latin typeface="Calibri"/>
                <a:cs typeface="Calibri"/>
              </a:rPr>
              <a:t>atin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g	</a:t>
            </a:r>
            <a:r>
              <a:rPr sz="2400" i="1" spc="-5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400" i="1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400" i="1" spc="-3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400" i="1" spc="-2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i="1" spc="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41680" y="2639695"/>
            <a:ext cx="53016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84860" algn="l"/>
                <a:tab pos="1403985" algn="l"/>
                <a:tab pos="2982595" algn="l"/>
              </a:tabLst>
            </a:pP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i="1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)	—	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пле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с	вз</a:t>
            </a:r>
            <a:r>
              <a:rPr sz="2400" spc="5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им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язанных  предназначенных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6470" y="3005150"/>
            <a:ext cx="2447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7415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для	управления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52413" y="2639695"/>
            <a:ext cx="1414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пр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грамм, 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400" spc="1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400" spc="5" dirty="0">
                <a:solidFill>
                  <a:srgbClr val="2E2B1F"/>
                </a:solidFill>
                <a:latin typeface="Calibri"/>
                <a:cs typeface="Calibri"/>
              </a:rPr>
              <a:t>у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ами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1680" y="3371469"/>
            <a:ext cx="7024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37385" algn="l"/>
                <a:tab pos="2429510" algn="l"/>
                <a:tab pos="4423410" algn="l"/>
                <a:tab pos="6882130" algn="l"/>
              </a:tabLst>
            </a:pP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пь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ю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400" spc="15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а	и	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ор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низации	вз</a:t>
            </a:r>
            <a:r>
              <a:rPr sz="2400" spc="5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им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ействия	с 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пользователем.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4584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Операционная</a:t>
            </a:r>
            <a:r>
              <a:rPr sz="3600" spc="-254" dirty="0"/>
              <a:t> </a:t>
            </a:r>
            <a:r>
              <a:rPr sz="3600" spc="-90" dirty="0"/>
              <a:t>система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6303" y="1522933"/>
            <a:ext cx="7270750" cy="4213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15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Times New Roman"/>
                <a:cs typeface="Times New Roman"/>
              </a:rPr>
              <a:t>Основная</a:t>
            </a:r>
            <a:r>
              <a:rPr sz="2200" spc="2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Times New Roman"/>
                <a:cs typeface="Times New Roman"/>
              </a:rPr>
              <a:t>функция</a:t>
            </a:r>
            <a:r>
              <a:rPr sz="2200" spc="2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E2B1F"/>
                </a:solidFill>
                <a:latin typeface="Times New Roman"/>
                <a:cs typeface="Times New Roman"/>
              </a:rPr>
              <a:t>ОС</a:t>
            </a:r>
            <a:r>
              <a:rPr sz="2200" spc="2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Times New Roman"/>
                <a:cs typeface="Times New Roman"/>
              </a:rPr>
              <a:t>–</a:t>
            </a:r>
            <a:r>
              <a:rPr sz="2200" spc="2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E2B1F"/>
                </a:solidFill>
                <a:latin typeface="Times New Roman"/>
                <a:cs typeface="Times New Roman"/>
              </a:rPr>
              <a:t>посредническая.</a:t>
            </a:r>
            <a:r>
              <a:rPr sz="2200" spc="2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Times New Roman"/>
                <a:cs typeface="Times New Roman"/>
              </a:rPr>
              <a:t>Она</a:t>
            </a:r>
            <a:r>
              <a:rPr sz="2200" spc="2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Times New Roman"/>
                <a:cs typeface="Times New Roman"/>
              </a:rPr>
              <a:t>заключается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615"/>
              </a:lnSpc>
            </a:pPr>
            <a:r>
              <a:rPr sz="2200" spc="-5" dirty="0">
                <a:solidFill>
                  <a:srgbClr val="2E2B1F"/>
                </a:solidFill>
                <a:latin typeface="Times New Roman"/>
                <a:cs typeface="Times New Roman"/>
              </a:rPr>
              <a:t>в </a:t>
            </a:r>
            <a:r>
              <a:rPr sz="2200" spc="-10" dirty="0">
                <a:solidFill>
                  <a:srgbClr val="2E2B1F"/>
                </a:solidFill>
                <a:latin typeface="Times New Roman"/>
                <a:cs typeface="Times New Roman"/>
              </a:rPr>
              <a:t>обеспечении </a:t>
            </a:r>
            <a:r>
              <a:rPr sz="2200" spc="-15" dirty="0">
                <a:solidFill>
                  <a:srgbClr val="2E2B1F"/>
                </a:solidFill>
                <a:latin typeface="Times New Roman"/>
                <a:cs typeface="Times New Roman"/>
              </a:rPr>
              <a:t>нескольких </a:t>
            </a:r>
            <a:r>
              <a:rPr sz="2200" spc="-10" dirty="0">
                <a:solidFill>
                  <a:srgbClr val="2E2B1F"/>
                </a:solidFill>
                <a:latin typeface="Times New Roman"/>
                <a:cs typeface="Times New Roman"/>
              </a:rPr>
              <a:t>видов </a:t>
            </a:r>
            <a:r>
              <a:rPr sz="2200" i="1" spc="-15" dirty="0">
                <a:solidFill>
                  <a:srgbClr val="2E2B1F"/>
                </a:solidFill>
                <a:latin typeface="Times New Roman"/>
                <a:cs typeface="Times New Roman"/>
              </a:rPr>
              <a:t>интерфейса</a:t>
            </a:r>
            <a:r>
              <a:rPr sz="2200" i="1" spc="1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187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интерфейса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между пользователем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 программно-  аппаратным обеспечением (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интерфейс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пользователя, 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ser </a:t>
            </a:r>
            <a:r>
              <a:rPr sz="2200" b="1" spc="-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nterface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—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UI);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1325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интерфейса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между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программным и аппаратным  обеспечением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аппаратно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-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программный</a:t>
            </a:r>
            <a:r>
              <a:rPr sz="2200" i="1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интерфейс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);</a:t>
            </a:r>
            <a:endParaRPr sz="22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10000"/>
              </a:lnSpc>
              <a:spcBef>
                <a:spcPts val="132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интерфейса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между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разными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видами программного 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обеспечения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(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программный интерфейс,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pplication  </a:t>
            </a:r>
            <a:r>
              <a:rPr sz="2200" b="1" spc="-1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rogramming </a:t>
            </a:r>
            <a:r>
              <a:rPr sz="2200" b="1" spc="-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nterface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—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API).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970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Составные </a:t>
            </a:r>
            <a:r>
              <a:rPr sz="3600" spc="-85" dirty="0"/>
              <a:t>части</a:t>
            </a:r>
            <a:r>
              <a:rPr sz="3600" spc="-4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1621" y="1914804"/>
            <a:ext cx="704405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245235" algn="l"/>
                <a:tab pos="2908300" algn="l"/>
                <a:tab pos="4996815" algn="l"/>
                <a:tab pos="6912609" algn="l"/>
              </a:tabLst>
            </a:pP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ядро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b="1" spc="-35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b="1" spc="5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ны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й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интерпр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ет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b="1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b="1" spc="-15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«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ерев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ч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ик»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  программного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языка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язык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машинных</a:t>
            </a:r>
            <a:r>
              <a:rPr sz="22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кодов;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31621" y="2819398"/>
            <a:ext cx="5353685" cy="7645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Wingdings"/>
              <a:buChar char=""/>
              <a:tabLst>
                <a:tab pos="354965" algn="l"/>
                <a:tab pos="355600" algn="l"/>
                <a:tab pos="1765300" algn="l"/>
                <a:tab pos="2143125" algn="l"/>
                <a:tab pos="2755900" algn="l"/>
              </a:tabLst>
            </a:pP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драйвера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–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это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специализированные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  <a:tabLst>
                <a:tab pos="2913380" algn="l"/>
                <a:tab pos="3740785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предназначенные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для	управления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5511" y="2819398"/>
            <a:ext cx="1518285" cy="7645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370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программы,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различными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621" y="3592195"/>
            <a:ext cx="7041515" cy="1802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устройствами,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входящими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 состав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компьютера;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системные</a:t>
            </a:r>
            <a:r>
              <a:rPr sz="2200" b="1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библиотеки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системная оболочка,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которой</a:t>
            </a:r>
            <a:r>
              <a:rPr sz="22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общается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пользователь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интерфейс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77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8200" y="5683402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636" y="1629155"/>
            <a:ext cx="7472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6636" y="1642059"/>
            <a:ext cx="747268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По числу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одновременно </a:t>
            </a: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выполняемых</a:t>
            </a:r>
            <a:r>
              <a:rPr sz="2400" b="1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задач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471170" indent="-343535">
              <a:lnSpc>
                <a:spcPct val="100000"/>
              </a:lnSpc>
              <a:buFont typeface="Symbol"/>
              <a:buChar char=""/>
              <a:tabLst>
                <a:tab pos="470534" algn="l"/>
                <a:tab pos="471805" algn="l"/>
                <a:tab pos="2377440" algn="l"/>
                <a:tab pos="2889885" algn="l"/>
                <a:tab pos="3203575" algn="l"/>
                <a:tab pos="4455160" algn="l"/>
                <a:tab pos="5627370" algn="l"/>
              </a:tabLst>
            </a:pP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однозадачные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	–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системы,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которые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поддерживают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5156" y="2703322"/>
            <a:ext cx="69862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9350" algn="l"/>
                <a:tab pos="2946400" algn="l"/>
                <a:tab pos="4065270" algn="l"/>
                <a:tab pos="5135245" algn="l"/>
                <a:tab pos="6839584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жим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вып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ения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ль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й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ам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ы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256" y="2935503"/>
            <a:ext cx="7328534" cy="12426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800"/>
              </a:spcBef>
            </a:pP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отдельный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момент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времени,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например,</a:t>
            </a:r>
            <a:r>
              <a:rPr sz="2200" spc="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MS-DOS;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434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многозадачные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(Windows,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OS/2, UNIX и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др.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сетевые),  обеспечивающие: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4216" y="4186554"/>
            <a:ext cx="689038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0205" algn="l"/>
                <a:tab pos="2053589" algn="l"/>
                <a:tab pos="4058920" algn="l"/>
                <a:tab pos="5095875" algn="l"/>
                <a:tab pos="545084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1)	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возможность	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одновременной	работы	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с	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несколькими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4216" y="4491430"/>
            <a:ext cx="6346190" cy="1032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340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задачами,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между которыми можно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переключаться;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  <a:tabLst>
                <a:tab pos="370205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2)	возможность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обмена данными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между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приложениями; 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3)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1082" y="5162753"/>
            <a:ext cx="1592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10000"/>
              </a:lnSpc>
              <a:spcBef>
                <a:spcPts val="100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ра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ы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х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,  н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ь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2305" y="5162753"/>
            <a:ext cx="490601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1553210" algn="l"/>
                <a:tab pos="1620520" algn="l"/>
                <a:tab pos="2611120" algn="l"/>
                <a:tab pos="2948305" algn="l"/>
                <a:tab pos="3147695" algn="l"/>
                <a:tab pos="391287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возможность		совместного	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использования 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аппар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тны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х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,	с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ет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евых	и	прочих	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ресурсов  приложениями.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77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636" y="1629155"/>
            <a:ext cx="7472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636" y="1642059"/>
            <a:ext cx="7472680" cy="188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По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типу </a:t>
            </a: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доступа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пользователя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400" b="1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ЭВМ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507365" indent="-343535">
              <a:lnSpc>
                <a:spcPct val="100000"/>
              </a:lnSpc>
              <a:buFont typeface="Symbol"/>
              <a:buChar char=""/>
              <a:tabLst>
                <a:tab pos="507365" algn="l"/>
                <a:tab pos="5080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системы пакетной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обработки;</a:t>
            </a:r>
            <a:endParaRPr sz="2200">
              <a:latin typeface="Calibri"/>
              <a:cs typeface="Calibri"/>
            </a:endParaRPr>
          </a:p>
          <a:p>
            <a:pPr marL="507365" indent="-343535">
              <a:lnSpc>
                <a:spcPct val="100000"/>
              </a:lnSpc>
              <a:spcBef>
                <a:spcPts val="660"/>
              </a:spcBef>
              <a:buFont typeface="Symbol"/>
              <a:buChar char=""/>
              <a:tabLst>
                <a:tab pos="507365" algn="l"/>
                <a:tab pos="5080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системы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разделения</a:t>
            </a:r>
            <a:r>
              <a:rPr sz="22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времени;</a:t>
            </a:r>
            <a:endParaRPr sz="2200">
              <a:latin typeface="Calibri"/>
              <a:cs typeface="Calibri"/>
            </a:endParaRPr>
          </a:p>
          <a:p>
            <a:pPr marL="507365" indent="-343535">
              <a:lnSpc>
                <a:spcPct val="100000"/>
              </a:lnSpc>
              <a:spcBef>
                <a:spcPts val="660"/>
              </a:spcBef>
              <a:buFont typeface="Symbol"/>
              <a:buChar char=""/>
              <a:tabLst>
                <a:tab pos="507365" algn="l"/>
                <a:tab pos="5080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системы реального</a:t>
            </a: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времени.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77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636" y="1629155"/>
            <a:ext cx="7472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 числу </a:t>
            </a:r>
            <a:r>
              <a:rPr spc="-10" dirty="0"/>
              <a:t>одновременно </a:t>
            </a:r>
            <a:r>
              <a:rPr spc="-5" dirty="0"/>
              <a:t>работающих</a:t>
            </a:r>
            <a:r>
              <a:rPr spc="-10" dirty="0"/>
              <a:t> пользователей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pc="-10" dirty="0"/>
          </a:p>
          <a:p>
            <a:pPr marL="454025" marR="32384" indent="-343535" algn="just">
              <a:lnSpc>
                <a:spcPct val="110100"/>
              </a:lnSpc>
              <a:buFont typeface="Symbol"/>
              <a:buChar char=""/>
              <a:tabLst>
                <a:tab pos="454659" algn="l"/>
              </a:tabLst>
            </a:pPr>
            <a:r>
              <a:rPr sz="2200" b="0" i="1" spc="-10" dirty="0">
                <a:latin typeface="Calibri"/>
                <a:cs typeface="Calibri"/>
              </a:rPr>
              <a:t>однопользовательские </a:t>
            </a:r>
            <a:r>
              <a:rPr sz="2200" b="0" dirty="0">
                <a:latin typeface="Calibri"/>
                <a:cs typeface="Calibri"/>
              </a:rPr>
              <a:t>ОС </a:t>
            </a:r>
            <a:r>
              <a:rPr sz="2200" b="0" spc="-5" dirty="0">
                <a:latin typeface="Calibri"/>
                <a:cs typeface="Calibri"/>
              </a:rPr>
              <a:t>(поддерживают </a:t>
            </a:r>
            <a:r>
              <a:rPr sz="2200" b="0" spc="-10" dirty="0">
                <a:latin typeface="Calibri"/>
                <a:cs typeface="Calibri"/>
              </a:rPr>
              <a:t>работу </a:t>
            </a:r>
            <a:r>
              <a:rPr sz="2200" b="0" spc="-25" dirty="0">
                <a:latin typeface="Calibri"/>
                <a:cs typeface="Calibri"/>
              </a:rPr>
              <a:t>только  </a:t>
            </a:r>
            <a:r>
              <a:rPr sz="2200" b="0" spc="-20" dirty="0">
                <a:latin typeface="Calibri"/>
                <a:cs typeface="Calibri"/>
              </a:rPr>
              <a:t>одного </a:t>
            </a:r>
            <a:r>
              <a:rPr sz="2200" b="0" spc="-10" dirty="0">
                <a:latin typeface="Calibri"/>
                <a:cs typeface="Calibri"/>
              </a:rPr>
              <a:t>пользователя </a:t>
            </a:r>
            <a:r>
              <a:rPr sz="2200" b="0" spc="-5" dirty="0">
                <a:latin typeface="Calibri"/>
                <a:cs typeface="Calibri"/>
              </a:rPr>
              <a:t>(MS DOS, ранние версии </a:t>
            </a:r>
            <a:r>
              <a:rPr sz="2200" b="0" spc="-10" dirty="0">
                <a:latin typeface="Calibri"/>
                <a:cs typeface="Calibri"/>
              </a:rPr>
              <a:t>Windows </a:t>
            </a:r>
            <a:r>
              <a:rPr sz="2200" b="0" spc="-5" dirty="0">
                <a:latin typeface="Calibri"/>
                <a:cs typeface="Calibri"/>
              </a:rPr>
              <a:t>и  </a:t>
            </a:r>
            <a:r>
              <a:rPr sz="2200" b="0" spc="-10" dirty="0">
                <a:latin typeface="Calibri"/>
                <a:cs typeface="Calibri"/>
              </a:rPr>
              <a:t>OS/2));</a:t>
            </a:r>
            <a:endParaRPr sz="2200">
              <a:latin typeface="Calibri"/>
              <a:cs typeface="Calibri"/>
            </a:endParaRPr>
          </a:p>
          <a:p>
            <a:pPr marL="454025" indent="-344170" algn="just">
              <a:lnSpc>
                <a:spcPct val="100000"/>
              </a:lnSpc>
              <a:spcBef>
                <a:spcPts val="1055"/>
              </a:spcBef>
              <a:buFont typeface="Symbol"/>
              <a:buChar char=""/>
              <a:tabLst>
                <a:tab pos="454659" algn="l"/>
              </a:tabLst>
            </a:pPr>
            <a:r>
              <a:rPr sz="2200" b="0" i="1" spc="-10" dirty="0">
                <a:latin typeface="Calibri"/>
                <a:cs typeface="Calibri"/>
              </a:rPr>
              <a:t>многопользовательские </a:t>
            </a:r>
            <a:r>
              <a:rPr sz="2200" b="0" spc="-5" dirty="0">
                <a:latin typeface="Calibri"/>
                <a:cs typeface="Calibri"/>
              </a:rPr>
              <a:t>ОС </a:t>
            </a:r>
            <a:r>
              <a:rPr sz="2200" b="0" spc="-10" dirty="0">
                <a:latin typeface="Calibri"/>
                <a:cs typeface="Calibri"/>
              </a:rPr>
              <a:t>(поддерживают</a:t>
            </a:r>
            <a:r>
              <a:rPr sz="2200" b="0" spc="185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одновремен-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653029" y="3936108"/>
            <a:ext cx="5306060" cy="7639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70"/>
              </a:spcBef>
              <a:tabLst>
                <a:tab pos="634365" algn="l"/>
                <a:tab pos="1424940" algn="l"/>
                <a:tab pos="3025775" algn="l"/>
                <a:tab pos="50419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	ЭВМ	нес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ко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льк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х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ль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з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й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за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845945" algn="l"/>
                <a:tab pos="2780030" algn="l"/>
                <a:tab pos="4042410" algn="l"/>
                <a:tab pos="4563745" algn="l"/>
                <a:tab pos="491871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ерминала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(UNIX,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Wind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8088" y="3936108"/>
            <a:ext cx="1560830" cy="1132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ную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работу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различными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сетевые)).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77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636" y="1629155"/>
            <a:ext cx="7472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636" y="1642059"/>
            <a:ext cx="7472680" cy="345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По реализации интерфейса</a:t>
            </a:r>
            <a:r>
              <a:rPr sz="2400" b="1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пользователя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436245" marR="30480" indent="-342900" algn="just">
              <a:lnSpc>
                <a:spcPct val="110000"/>
              </a:lnSpc>
              <a:buFont typeface="Symbol"/>
              <a:buChar char=""/>
              <a:tabLst>
                <a:tab pos="436880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Неграфические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ОС.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Реализуют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интерфейс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командной 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строки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. Основным устройством управления - клавиатура.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Управляющие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команды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вводят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поле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командной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строки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(MS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DOS);</a:t>
            </a:r>
            <a:endParaRPr sz="2200">
              <a:latin typeface="Calibri"/>
              <a:cs typeface="Calibri"/>
            </a:endParaRPr>
          </a:p>
          <a:p>
            <a:pPr marL="436245" marR="33655" indent="-342900" algn="just">
              <a:lnSpc>
                <a:spcPct val="110100"/>
              </a:lnSpc>
              <a:spcBef>
                <a:spcPts val="1315"/>
              </a:spcBef>
              <a:buFont typeface="Symbol"/>
              <a:buChar char=""/>
              <a:tabLst>
                <a:tab pos="436880" algn="l"/>
              </a:tabLst>
            </a:pP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Графические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ОС. Реализуют интерфейс с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использованием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различных манипуляторов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(устройства позициониро-  вания).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5487"/>
            <a:ext cx="8532876" cy="2665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0059" y="944372"/>
            <a:ext cx="666369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E2B1F"/>
                </a:solidFill>
                <a:latin typeface="Calibri"/>
                <a:cs typeface="Calibri"/>
              </a:rPr>
              <a:t>Чтобы </a:t>
            </a:r>
            <a:r>
              <a:rPr sz="2800" b="1" spc="-5" dirty="0">
                <a:solidFill>
                  <a:srgbClr val="2E2B1F"/>
                </a:solidFill>
                <a:latin typeface="Calibri"/>
                <a:cs typeface="Calibri"/>
              </a:rPr>
              <a:t>он </a:t>
            </a:r>
            <a:r>
              <a:rPr sz="2800" b="1" spc="-15" dirty="0">
                <a:solidFill>
                  <a:srgbClr val="2E2B1F"/>
                </a:solidFill>
                <a:latin typeface="Calibri"/>
                <a:cs typeface="Calibri"/>
              </a:rPr>
              <a:t>[компьютер] </a:t>
            </a:r>
            <a:r>
              <a:rPr sz="2800" b="1" spc="-10" dirty="0">
                <a:solidFill>
                  <a:srgbClr val="2E2B1F"/>
                </a:solidFill>
                <a:latin typeface="Calibri"/>
                <a:cs typeface="Calibri"/>
              </a:rPr>
              <a:t>начал действовать,  </a:t>
            </a:r>
            <a:r>
              <a:rPr sz="2800" b="1" spc="-15" dirty="0">
                <a:solidFill>
                  <a:srgbClr val="2E2B1F"/>
                </a:solidFill>
                <a:latin typeface="Calibri"/>
                <a:cs typeface="Calibri"/>
              </a:rPr>
              <a:t>требуется еще довольно большая </a:t>
            </a:r>
            <a:r>
              <a:rPr sz="2800" b="1" spc="-5" dirty="0">
                <a:solidFill>
                  <a:srgbClr val="2E2B1F"/>
                </a:solidFill>
                <a:latin typeface="Calibri"/>
                <a:cs typeface="Calibri"/>
              </a:rPr>
              <a:t>работа  по </a:t>
            </a:r>
            <a:r>
              <a:rPr sz="2800" b="1" spc="-10" dirty="0">
                <a:solidFill>
                  <a:srgbClr val="2E2B1F"/>
                </a:solidFill>
                <a:latin typeface="Calibri"/>
                <a:cs typeface="Calibri"/>
              </a:rPr>
              <a:t>написанию </a:t>
            </a:r>
            <a:r>
              <a:rPr sz="2800" b="1" spc="-5" dirty="0">
                <a:solidFill>
                  <a:srgbClr val="2E2B1F"/>
                </a:solidFill>
                <a:latin typeface="Calibri"/>
                <a:cs typeface="Calibri"/>
              </a:rPr>
              <a:t>программы, </a:t>
            </a:r>
            <a:r>
              <a:rPr sz="2800" b="1" spc="-20" dirty="0">
                <a:solidFill>
                  <a:srgbClr val="2E2B1F"/>
                </a:solidFill>
                <a:latin typeface="Calibri"/>
                <a:cs typeface="Calibri"/>
              </a:rPr>
              <a:t>которая </a:t>
            </a:r>
            <a:r>
              <a:rPr sz="2800" b="1" spc="-25" dirty="0">
                <a:solidFill>
                  <a:srgbClr val="2E2B1F"/>
                </a:solidFill>
                <a:latin typeface="Calibri"/>
                <a:cs typeface="Calibri"/>
              </a:rPr>
              <a:t>только  </a:t>
            </a:r>
            <a:r>
              <a:rPr sz="2800" b="1" spc="-5" dirty="0">
                <a:solidFill>
                  <a:srgbClr val="2E2B1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2E2B1F"/>
                </a:solidFill>
                <a:latin typeface="Calibri"/>
                <a:cs typeface="Calibri"/>
              </a:rPr>
              <a:t>способна </a:t>
            </a:r>
            <a:r>
              <a:rPr sz="2800" b="1" spc="-20" dirty="0">
                <a:solidFill>
                  <a:srgbClr val="2E2B1F"/>
                </a:solidFill>
                <a:latin typeface="Calibri"/>
                <a:cs typeface="Calibri"/>
              </a:rPr>
              <a:t>вдохнуть </a:t>
            </a:r>
            <a:r>
              <a:rPr sz="2800" b="1" spc="-5" dirty="0">
                <a:solidFill>
                  <a:srgbClr val="2E2B1F"/>
                </a:solidFill>
                <a:latin typeface="Calibri"/>
                <a:cs typeface="Calibri"/>
              </a:rPr>
              <a:t>в </a:t>
            </a:r>
            <a:r>
              <a:rPr sz="2800" b="1" spc="-10" dirty="0">
                <a:solidFill>
                  <a:srgbClr val="2E2B1F"/>
                </a:solidFill>
                <a:latin typeface="Calibri"/>
                <a:cs typeface="Calibri"/>
              </a:rPr>
              <a:t>машину</a:t>
            </a:r>
            <a:r>
              <a:rPr sz="2800" b="1" spc="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E2B1F"/>
                </a:solidFill>
                <a:latin typeface="Calibri"/>
                <a:cs typeface="Calibri"/>
              </a:rPr>
              <a:t>жизнь.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23883" y="5740552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77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636" y="1629155"/>
            <a:ext cx="7472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 принципу </a:t>
            </a:r>
            <a:r>
              <a:rPr spc="-10" dirty="0"/>
              <a:t>распределения процессорного</a:t>
            </a:r>
            <a:r>
              <a:rPr spc="15" dirty="0"/>
              <a:t> </a:t>
            </a:r>
            <a:r>
              <a:rPr spc="-5" dirty="0"/>
              <a:t>времени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marL="673100" indent="-343535">
              <a:lnSpc>
                <a:spcPct val="100000"/>
              </a:lnSpc>
              <a:buFont typeface="Symbol"/>
              <a:buChar char=""/>
              <a:tabLst>
                <a:tab pos="673100" algn="l"/>
                <a:tab pos="673735" algn="l"/>
              </a:tabLst>
            </a:pPr>
            <a:r>
              <a:rPr sz="2200" b="0" spc="-5" dirty="0">
                <a:latin typeface="Calibri"/>
                <a:cs typeface="Calibri"/>
              </a:rPr>
              <a:t>ОС </a:t>
            </a:r>
            <a:r>
              <a:rPr sz="2200" b="0" i="1" spc="-5" dirty="0">
                <a:latin typeface="Calibri"/>
                <a:cs typeface="Calibri"/>
              </a:rPr>
              <a:t>с невытесняющей </a:t>
            </a:r>
            <a:r>
              <a:rPr sz="2200" b="0" i="1" spc="-10" dirty="0">
                <a:latin typeface="Calibri"/>
                <a:cs typeface="Calibri"/>
              </a:rPr>
              <a:t>многозадачностью</a:t>
            </a:r>
            <a:r>
              <a:rPr sz="2200" b="0" i="1" spc="8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(Novell</a:t>
            </a:r>
            <a:endParaRPr sz="2200">
              <a:latin typeface="Calibri"/>
              <a:cs typeface="Calibri"/>
            </a:endParaRPr>
          </a:p>
          <a:p>
            <a:pPr marL="673100">
              <a:lnSpc>
                <a:spcPct val="100000"/>
              </a:lnSpc>
              <a:spcBef>
                <a:spcPts val="265"/>
              </a:spcBef>
            </a:pPr>
            <a:r>
              <a:rPr sz="2200" b="0" spc="-20" dirty="0">
                <a:latin typeface="Calibri"/>
                <a:cs typeface="Calibri"/>
              </a:rPr>
              <a:t>NetWare);</a:t>
            </a:r>
            <a:endParaRPr sz="2200">
              <a:latin typeface="Calibri"/>
              <a:cs typeface="Calibri"/>
            </a:endParaRPr>
          </a:p>
          <a:p>
            <a:pPr marL="673100" marR="34925" indent="-343535">
              <a:lnSpc>
                <a:spcPct val="110000"/>
              </a:lnSpc>
              <a:spcBef>
                <a:spcPts val="1320"/>
              </a:spcBef>
              <a:buFont typeface="Symbol"/>
              <a:buChar char=""/>
              <a:tabLst>
                <a:tab pos="673100" algn="l"/>
                <a:tab pos="673735" algn="l"/>
                <a:tab pos="1269365" algn="l"/>
                <a:tab pos="1647189" algn="l"/>
                <a:tab pos="2450465" algn="l"/>
                <a:tab pos="2965450" algn="l"/>
                <a:tab pos="3677285" algn="l"/>
                <a:tab pos="4316095" algn="l"/>
                <a:tab pos="5529580" algn="l"/>
                <a:tab pos="6387465" algn="l"/>
                <a:tab pos="7294245" algn="l"/>
              </a:tabLst>
            </a:pPr>
            <a:r>
              <a:rPr sz="2200" b="0" spc="-10" dirty="0">
                <a:latin typeface="Calibri"/>
                <a:cs typeface="Calibri"/>
              </a:rPr>
              <a:t>О</a:t>
            </a:r>
            <a:r>
              <a:rPr sz="2200" b="0" spc="-5" dirty="0">
                <a:latin typeface="Calibri"/>
                <a:cs typeface="Calibri"/>
              </a:rPr>
              <a:t>С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i="1" spc="-5" dirty="0">
                <a:latin typeface="Calibri"/>
                <a:cs typeface="Calibri"/>
              </a:rPr>
              <a:t>с</a:t>
            </a:r>
            <a:r>
              <a:rPr sz="2200" b="0" i="1" dirty="0">
                <a:latin typeface="Calibri"/>
                <a:cs typeface="Calibri"/>
              </a:rPr>
              <a:t>	</a:t>
            </a:r>
            <a:r>
              <a:rPr sz="2200" b="0" i="1" spc="-5" dirty="0">
                <a:latin typeface="Calibri"/>
                <a:cs typeface="Calibri"/>
              </a:rPr>
              <a:t>вы</a:t>
            </a:r>
            <a:r>
              <a:rPr sz="2200" b="0" i="1" dirty="0">
                <a:latin typeface="Calibri"/>
                <a:cs typeface="Calibri"/>
              </a:rPr>
              <a:t>т</a:t>
            </a:r>
            <a:r>
              <a:rPr sz="2200" b="0" i="1" spc="-5" dirty="0">
                <a:latin typeface="Calibri"/>
                <a:cs typeface="Calibri"/>
              </a:rPr>
              <a:t>е</a:t>
            </a:r>
            <a:r>
              <a:rPr sz="2200" b="0" i="1" spc="-15" dirty="0">
                <a:latin typeface="Calibri"/>
                <a:cs typeface="Calibri"/>
              </a:rPr>
              <a:t>с</a:t>
            </a:r>
            <a:r>
              <a:rPr sz="2200" b="0" i="1" spc="-5" dirty="0">
                <a:latin typeface="Calibri"/>
                <a:cs typeface="Calibri"/>
              </a:rPr>
              <a:t>няю</a:t>
            </a:r>
            <a:r>
              <a:rPr sz="2200" b="0" i="1" spc="-20" dirty="0">
                <a:latin typeface="Calibri"/>
                <a:cs typeface="Calibri"/>
              </a:rPr>
              <a:t>щ</a:t>
            </a:r>
            <a:r>
              <a:rPr sz="2200" b="0" i="1" spc="-5" dirty="0">
                <a:latin typeface="Calibri"/>
                <a:cs typeface="Calibri"/>
              </a:rPr>
              <a:t>ей</a:t>
            </a:r>
            <a:r>
              <a:rPr sz="2200" b="0" i="1" dirty="0">
                <a:latin typeface="Calibri"/>
                <a:cs typeface="Calibri"/>
              </a:rPr>
              <a:t>	</a:t>
            </a:r>
            <a:r>
              <a:rPr sz="2200" b="0" i="1" spc="-10" dirty="0">
                <a:latin typeface="Calibri"/>
                <a:cs typeface="Calibri"/>
              </a:rPr>
              <a:t>многоз</a:t>
            </a:r>
            <a:r>
              <a:rPr sz="2200" b="0" i="1" spc="-15" dirty="0">
                <a:latin typeface="Calibri"/>
                <a:cs typeface="Calibri"/>
              </a:rPr>
              <a:t>а</a:t>
            </a:r>
            <a:r>
              <a:rPr sz="2200" b="0" i="1" spc="-5" dirty="0">
                <a:latin typeface="Calibri"/>
                <a:cs typeface="Calibri"/>
              </a:rPr>
              <a:t>да</a:t>
            </a:r>
            <a:r>
              <a:rPr sz="2200" b="0" i="1" dirty="0">
                <a:latin typeface="Calibri"/>
                <a:cs typeface="Calibri"/>
              </a:rPr>
              <a:t>ч</a:t>
            </a:r>
            <a:r>
              <a:rPr sz="2200" b="0" i="1" spc="-5" dirty="0">
                <a:latin typeface="Calibri"/>
                <a:cs typeface="Calibri"/>
              </a:rPr>
              <a:t>ностью</a:t>
            </a:r>
            <a:r>
              <a:rPr sz="2200" b="0" spc="-5" dirty="0">
                <a:latin typeface="Calibri"/>
                <a:cs typeface="Calibri"/>
              </a:rPr>
              <a:t>,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30" dirty="0">
                <a:latin typeface="Calibri"/>
                <a:cs typeface="Calibri"/>
              </a:rPr>
              <a:t>к</a:t>
            </a:r>
            <a:r>
              <a:rPr sz="2200" b="0" spc="-5" dirty="0">
                <a:latin typeface="Calibri"/>
                <a:cs typeface="Calibri"/>
              </a:rPr>
              <a:t>о</a:t>
            </a:r>
            <a:r>
              <a:rPr sz="2200" b="0" spc="-120" dirty="0">
                <a:latin typeface="Calibri"/>
                <a:cs typeface="Calibri"/>
              </a:rPr>
              <a:t>г</a:t>
            </a:r>
            <a:r>
              <a:rPr sz="2200" b="0" spc="-10" dirty="0">
                <a:latin typeface="Calibri"/>
                <a:cs typeface="Calibri"/>
              </a:rPr>
              <a:t>д</a:t>
            </a:r>
            <a:r>
              <a:rPr sz="2200" b="0" spc="-5" dirty="0">
                <a:latin typeface="Calibri"/>
                <a:cs typeface="Calibri"/>
              </a:rPr>
              <a:t>а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в  зависим</a:t>
            </a:r>
            <a:r>
              <a:rPr sz="2200" b="0" dirty="0">
                <a:latin typeface="Calibri"/>
                <a:cs typeface="Calibri"/>
              </a:rPr>
              <a:t>о</a:t>
            </a:r>
            <a:r>
              <a:rPr sz="2200" b="0" spc="-5" dirty="0">
                <a:latin typeface="Calibri"/>
                <a:cs typeface="Calibri"/>
              </a:rPr>
              <a:t>сти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15" dirty="0">
                <a:latin typeface="Calibri"/>
                <a:cs typeface="Calibri"/>
              </a:rPr>
              <a:t>о</a:t>
            </a:r>
            <a:r>
              <a:rPr sz="2200" b="0" spc="-5" dirty="0">
                <a:latin typeface="Calibri"/>
                <a:cs typeface="Calibri"/>
              </a:rPr>
              <a:t>т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ситуации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си</a:t>
            </a:r>
            <a:r>
              <a:rPr sz="2200" b="0" spc="-15" dirty="0">
                <a:latin typeface="Calibri"/>
                <a:cs typeface="Calibri"/>
              </a:rPr>
              <a:t>с</a:t>
            </a:r>
            <a:r>
              <a:rPr sz="2200" b="0" spc="-30" dirty="0">
                <a:latin typeface="Calibri"/>
                <a:cs typeface="Calibri"/>
              </a:rPr>
              <a:t>т</a:t>
            </a:r>
            <a:r>
              <a:rPr sz="2200" b="0" spc="-20" dirty="0">
                <a:latin typeface="Calibri"/>
                <a:cs typeface="Calibri"/>
              </a:rPr>
              <a:t>е</a:t>
            </a:r>
            <a:r>
              <a:rPr sz="2200" b="0" spc="5" dirty="0">
                <a:latin typeface="Calibri"/>
                <a:cs typeface="Calibri"/>
              </a:rPr>
              <a:t>м</a:t>
            </a:r>
            <a:r>
              <a:rPr sz="2200" b="0" spc="-5" dirty="0">
                <a:latin typeface="Calibri"/>
                <a:cs typeface="Calibri"/>
              </a:rPr>
              <a:t>а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сам</a:t>
            </a:r>
            <a:r>
              <a:rPr sz="2200" b="0" dirty="0">
                <a:latin typeface="Calibri"/>
                <a:cs typeface="Calibri"/>
              </a:rPr>
              <a:t>о</a:t>
            </a:r>
            <a:r>
              <a:rPr sz="2200" b="0" spc="-5" dirty="0">
                <a:latin typeface="Calibri"/>
                <a:cs typeface="Calibri"/>
              </a:rPr>
              <a:t>с</a:t>
            </a:r>
            <a:r>
              <a:rPr sz="2200" b="0" spc="-35" dirty="0">
                <a:latin typeface="Calibri"/>
                <a:cs typeface="Calibri"/>
              </a:rPr>
              <a:t>т</a:t>
            </a:r>
            <a:r>
              <a:rPr sz="2200" b="0" spc="-5" dirty="0">
                <a:latin typeface="Calibri"/>
                <a:cs typeface="Calibri"/>
              </a:rPr>
              <a:t>о</a:t>
            </a:r>
            <a:r>
              <a:rPr sz="2200" b="0" spc="-15" dirty="0">
                <a:latin typeface="Calibri"/>
                <a:cs typeface="Calibri"/>
              </a:rPr>
              <a:t>я</a:t>
            </a:r>
            <a:r>
              <a:rPr sz="2200" b="0" spc="-30" dirty="0">
                <a:latin typeface="Calibri"/>
                <a:cs typeface="Calibri"/>
              </a:rPr>
              <a:t>т</a:t>
            </a:r>
            <a:r>
              <a:rPr sz="2200" b="0" spc="-35" dirty="0">
                <a:latin typeface="Calibri"/>
                <a:cs typeface="Calibri"/>
              </a:rPr>
              <a:t>е</a:t>
            </a:r>
            <a:r>
              <a:rPr sz="2200" b="0" spc="-10" dirty="0">
                <a:latin typeface="Calibri"/>
                <a:cs typeface="Calibri"/>
              </a:rPr>
              <a:t>льно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7544" y="4141214"/>
            <a:ext cx="1126490" cy="7639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да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задачи,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2067" y="4141214"/>
            <a:ext cx="5638800" cy="7639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70"/>
              </a:spcBef>
              <a:tabLst>
                <a:tab pos="744220" algn="l"/>
                <a:tab pos="1984375" algn="l"/>
                <a:tab pos="3556000" algn="l"/>
                <a:tab pos="3847465" algn="l"/>
                <a:tab pos="4415790" algn="l"/>
                <a:tab pos="5025390" algn="l"/>
              </a:tabLst>
            </a:pP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за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б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ир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у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лен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й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и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ли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иной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649605" algn="l"/>
                <a:tab pos="2109470" algn="l"/>
                <a:tab pos="3559175" algn="l"/>
                <a:tab pos="420243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что	позволяет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разделять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все	аппаратные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544" y="4879619"/>
            <a:ext cx="6780530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ресурсы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между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различными приложениями (Windows,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OS/2,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UNIX).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77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636" y="1629155"/>
            <a:ext cx="7472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636" y="1642059"/>
            <a:ext cx="747268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По числу</a:t>
            </a:r>
            <a:r>
              <a:rPr sz="2400" b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процессоров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buFont typeface="Symbol"/>
              <a:buChar char=""/>
              <a:tabLst>
                <a:tab pos="434975" algn="l"/>
                <a:tab pos="435609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Однопроцессорные</a:t>
            </a:r>
            <a:r>
              <a:rPr sz="2200" i="1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ОС;</a:t>
            </a:r>
            <a:endParaRPr sz="22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spcBef>
                <a:spcPts val="265"/>
              </a:spcBef>
              <a:buFont typeface="Symbol"/>
              <a:buChar char=""/>
              <a:tabLst>
                <a:tab pos="434975" algn="l"/>
                <a:tab pos="435609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Многопроцессорные</a:t>
            </a:r>
            <a:r>
              <a:rPr sz="2200" i="1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ОС.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77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636" y="1629155"/>
            <a:ext cx="7472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636" y="1642059"/>
            <a:ext cx="7472680" cy="206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По разрядности </a:t>
            </a:r>
            <a:r>
              <a:rPr sz="2400" b="1" spc="-30" dirty="0">
                <a:solidFill>
                  <a:srgbClr val="2E2B1F"/>
                </a:solidFill>
                <a:latin typeface="Calibri"/>
                <a:cs typeface="Calibri"/>
              </a:rPr>
              <a:t>кода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380365" indent="-344170">
              <a:lnSpc>
                <a:spcPct val="100000"/>
              </a:lnSpc>
              <a:buFont typeface="Symbol"/>
              <a:buChar char=""/>
              <a:tabLst>
                <a:tab pos="379730" algn="l"/>
                <a:tab pos="3810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8-разрядные</a:t>
            </a:r>
            <a:r>
              <a:rPr sz="2200" i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380365" indent="-344170">
              <a:lnSpc>
                <a:spcPct val="100000"/>
              </a:lnSpc>
              <a:buFont typeface="Symbol"/>
              <a:buChar char=""/>
              <a:tabLst>
                <a:tab pos="379730" algn="l"/>
                <a:tab pos="3810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16-разрядные</a:t>
            </a:r>
            <a:r>
              <a:rPr sz="22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380365" indent="-344170">
              <a:lnSpc>
                <a:spcPct val="100000"/>
              </a:lnSpc>
              <a:buFont typeface="Symbol"/>
              <a:buChar char=""/>
              <a:tabLst>
                <a:tab pos="379730" algn="l"/>
                <a:tab pos="3810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32-разрядные</a:t>
            </a:r>
            <a:r>
              <a:rPr sz="22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380365" indent="-344170">
              <a:lnSpc>
                <a:spcPct val="100000"/>
              </a:lnSpc>
              <a:buFont typeface="Symbol"/>
              <a:buChar char=""/>
              <a:tabLst>
                <a:tab pos="379730" algn="l"/>
                <a:tab pos="3810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64-разрядные</a:t>
            </a:r>
            <a:r>
              <a:rPr sz="2200" i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41121" y="4396866"/>
            <a:ext cx="40576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6805" algn="l"/>
                <a:tab pos="240728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шины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данных	центрального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121" y="3993921"/>
            <a:ext cx="5852160" cy="7632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65405" algn="r">
              <a:lnSpc>
                <a:spcPct val="100000"/>
              </a:lnSpc>
              <a:spcBef>
                <a:spcPts val="365"/>
              </a:spcBef>
              <a:tabLst>
                <a:tab pos="1764664" algn="l"/>
                <a:tab pos="3377565" algn="l"/>
                <a:tab pos="4278630" algn="l"/>
              </a:tabLst>
            </a:pPr>
            <a:r>
              <a:rPr sz="2200" i="1" spc="-25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азряд</a:t>
            </a: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ост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ь</a:t>
            </a:r>
            <a:r>
              <a:rPr sz="2200" i="1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азыва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акую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р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азрядн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сть</a:t>
            </a:r>
            <a:endParaRPr sz="2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ро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ц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сора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0461" y="3993921"/>
            <a:ext cx="1417955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 algn="r">
              <a:lnSpc>
                <a:spcPct val="110000"/>
              </a:lnSpc>
              <a:spcBef>
                <a:spcPts val="100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вну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ренн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й  способна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опр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де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я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121" y="4731002"/>
            <a:ext cx="5578475" cy="7639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1859914" algn="l"/>
                <a:tab pos="3990975" algn="l"/>
                <a:tab pos="541401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ж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ь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ерац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онн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я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ма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программы, с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которыми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она 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будет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работать.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77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636" y="1629155"/>
            <a:ext cx="7472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636" y="1642059"/>
            <a:ext cx="7472680" cy="406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По числу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выделяемых потоков </a:t>
            </a: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при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решении</a:t>
            </a:r>
            <a:r>
              <a:rPr sz="2400" b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задач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518159" indent="-344170">
              <a:lnSpc>
                <a:spcPct val="100000"/>
              </a:lnSpc>
              <a:spcBef>
                <a:spcPts val="1875"/>
              </a:spcBef>
              <a:buFont typeface="Symbol"/>
              <a:buChar char=""/>
              <a:tabLst>
                <a:tab pos="518159" algn="l"/>
                <a:tab pos="518795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Однопотоковые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(MS</a:t>
            </a: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DOS);</a:t>
            </a:r>
            <a:endParaRPr sz="2200">
              <a:latin typeface="Calibri"/>
              <a:cs typeface="Calibri"/>
            </a:endParaRPr>
          </a:p>
          <a:p>
            <a:pPr marL="518159" marR="80645" indent="-343535" algn="just">
              <a:lnSpc>
                <a:spcPct val="110000"/>
              </a:lnSpc>
              <a:spcBef>
                <a:spcPts val="1320"/>
              </a:spcBef>
              <a:buFont typeface="Symbol"/>
              <a:buChar char=""/>
              <a:tabLst>
                <a:tab pos="518795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Многопотоковые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ОС, 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когда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система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разбивает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одну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задачу на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несколько потоков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 выполняет их независимо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друг от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друга,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отслеживая процесс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выполнения. В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случае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остановки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какого-либо потока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система автоматически  загружает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новый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поток, систематически распределяя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время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между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ними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учетом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их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приоритетов (Windows,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OS/2,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UNIX).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77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8200" y="5683402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636" y="1629155"/>
            <a:ext cx="7472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6636" y="1642059"/>
            <a:ext cx="7472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По возможности управления сетевыми</a:t>
            </a:r>
            <a:r>
              <a:rPr sz="2400" b="1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ресурсами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2123" y="2947161"/>
            <a:ext cx="43789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0020" algn="l"/>
                <a:tab pos="393446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сис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мы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дназначен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ные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643" y="2410713"/>
            <a:ext cx="2615565" cy="1265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Локальные</a:t>
            </a:r>
            <a:r>
              <a:rPr sz="2200" i="1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Symbol"/>
              <a:buChar char=""/>
              <a:tabLst>
                <a:tab pos="354965" algn="l"/>
                <a:tab pos="355600" algn="l"/>
                <a:tab pos="1784985" algn="l"/>
                <a:tab pos="2463165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Сетевы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i="1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endParaRPr sz="2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260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управления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9520" y="3315665"/>
            <a:ext cx="54013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9705" algn="l"/>
                <a:tab pos="3303270" algn="l"/>
                <a:tab pos="525399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ре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ур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ами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ь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ю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объ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ди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енных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2543" y="3651021"/>
            <a:ext cx="6969759" cy="223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сеть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целью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совместного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использования данных,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которые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предоставляют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мощные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средства разграничения  доступа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к данным в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рамках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обеспечения их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целостности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сохранности,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также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сервисные возможности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  использованию сетевых ресурсов (Windows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NT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Server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Novell Net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Ware,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OS/2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SMP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др.).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77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</a:t>
            </a:r>
            <a:r>
              <a:rPr sz="3600" spc="-305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8200" y="5683402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636" y="1629155"/>
            <a:ext cx="7472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 </a:t>
            </a:r>
            <a:r>
              <a:rPr dirty="0"/>
              <a:t>типу</a:t>
            </a:r>
            <a:r>
              <a:rPr spc="-15" dirty="0"/>
              <a:t> </a:t>
            </a:r>
            <a:r>
              <a:rPr spc="-10" dirty="0"/>
              <a:t>лицензии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410209" indent="-343535">
              <a:lnSpc>
                <a:spcPct val="100000"/>
              </a:lnSpc>
              <a:buFont typeface="Symbol"/>
              <a:buChar char=""/>
              <a:tabLst>
                <a:tab pos="409575" algn="l"/>
                <a:tab pos="410845" algn="l"/>
                <a:tab pos="2674620" algn="l"/>
                <a:tab pos="3460115" algn="l"/>
                <a:tab pos="6031230" algn="l"/>
              </a:tabLst>
            </a:pPr>
            <a:r>
              <a:rPr sz="2200" b="0" i="1" spc="-10" dirty="0">
                <a:latin typeface="Calibri"/>
                <a:cs typeface="Calibri"/>
              </a:rPr>
              <a:t>проприетарная	</a:t>
            </a:r>
            <a:r>
              <a:rPr sz="2200" b="0" spc="-5" dirty="0">
                <a:latin typeface="Calibri"/>
                <a:cs typeface="Calibri"/>
              </a:rPr>
              <a:t>или	</a:t>
            </a:r>
            <a:r>
              <a:rPr sz="2200" b="0" i="1" spc="-5" dirty="0">
                <a:latin typeface="Calibri"/>
                <a:cs typeface="Calibri"/>
              </a:rPr>
              <a:t>собственническая	</a:t>
            </a:r>
            <a:r>
              <a:rPr sz="2200" b="0" spc="-10" dirty="0">
                <a:latin typeface="Calibri"/>
                <a:cs typeface="Calibri"/>
              </a:rPr>
              <a:t>(семейство</a:t>
            </a:r>
            <a:endParaRPr sz="2200">
              <a:latin typeface="Calibri"/>
              <a:cs typeface="Calibri"/>
            </a:endParaRPr>
          </a:p>
          <a:p>
            <a:pPr marL="410209">
              <a:lnSpc>
                <a:spcPct val="100000"/>
              </a:lnSpc>
              <a:spcBef>
                <a:spcPts val="265"/>
              </a:spcBef>
            </a:pPr>
            <a:r>
              <a:rPr sz="2200" b="0" spc="-10" dirty="0">
                <a:latin typeface="Calibri"/>
                <a:cs typeface="Calibri"/>
              </a:rPr>
              <a:t>Windows) </a:t>
            </a:r>
            <a:r>
              <a:rPr sz="2200" b="0" spc="-5" dirty="0">
                <a:latin typeface="Calibri"/>
                <a:cs typeface="Calibri"/>
              </a:rPr>
              <a:t>– </a:t>
            </a:r>
            <a:r>
              <a:rPr sz="2200" b="0" spc="-20" dirty="0">
                <a:latin typeface="Calibri"/>
                <a:cs typeface="Calibri"/>
              </a:rPr>
              <a:t>это </a:t>
            </a:r>
            <a:r>
              <a:rPr sz="2200" b="0" spc="-10" dirty="0">
                <a:latin typeface="Calibri"/>
                <a:cs typeface="Calibri"/>
              </a:rPr>
              <a:t>несвободное</a:t>
            </a:r>
            <a:r>
              <a:rPr sz="2200" b="0" spc="-190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программное </a:t>
            </a:r>
            <a:r>
              <a:rPr sz="2200" b="0" dirty="0">
                <a:latin typeface="Calibri"/>
                <a:cs typeface="Calibri"/>
              </a:rPr>
              <a:t>обеспечение,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196" y="3130812"/>
            <a:ext cx="4655820" cy="7105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733425" algn="l"/>
                <a:tab pos="335216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не	</a:t>
            </a:r>
            <a:r>
              <a:rPr sz="2200" spc="-90" dirty="0">
                <a:solidFill>
                  <a:srgbClr val="2E2B1F"/>
                </a:solidFill>
                <a:latin typeface="Calibri"/>
                <a:cs typeface="Calibri"/>
              </a:rPr>
              <a:t>у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етв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яю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щ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кри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ери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я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2030730" algn="l"/>
                <a:tab pos="3298825" algn="l"/>
                <a:tab pos="3797300" algn="l"/>
              </a:tabLst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Правообладатель	сохраняет	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за	собой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7078" y="3130812"/>
            <a:ext cx="2312035" cy="7105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420"/>
              </a:spcBef>
              <a:tabLst>
                <a:tab pos="187515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своб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ы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1463040" algn="l"/>
                <a:tab pos="1987550" algn="l"/>
              </a:tabLst>
            </a:pP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но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лию	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а	е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196" y="3815053"/>
            <a:ext cx="6974840" cy="6299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1715135" algn="l"/>
                <a:tab pos="3170555" algn="l"/>
                <a:tab pos="3462020" algn="l"/>
                <a:tab pos="5099050" algn="l"/>
                <a:tab pos="6320155" algn="l"/>
                <a:tab pos="6851650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1800" spc="5" dirty="0">
                <a:solidFill>
                  <a:srgbClr val="2E2B1F"/>
                </a:solidFill>
                <a:latin typeface="Calibri"/>
                <a:cs typeface="Calibri"/>
              </a:rPr>
              <a:t>ь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з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ован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,	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оп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рован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е	и	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дифи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ац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ю,	п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лно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ью	или	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существенных</a:t>
            </a:r>
            <a:r>
              <a:rPr sz="18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моментах.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296" y="4580622"/>
            <a:ext cx="7316470" cy="150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10000"/>
              </a:lnSpc>
              <a:spcBef>
                <a:spcPts val="95"/>
              </a:spcBef>
              <a:buFont typeface="Symbol"/>
              <a:buChar char=""/>
              <a:tabLst>
                <a:tab pos="355600" algn="l"/>
              </a:tabLst>
            </a:pP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свободная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или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открытая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(большинство Linux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 UNIX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систем).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Свобода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ПО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означает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право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пользователя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свободно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запускать,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копировать, распространять, изучать,  изменять и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улучшать</a:t>
            </a:r>
            <a:r>
              <a:rPr sz="22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его.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4800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Операционные</a:t>
            </a:r>
            <a:r>
              <a:rPr sz="3600" spc="-265" dirty="0"/>
              <a:t> </a:t>
            </a:r>
            <a:r>
              <a:rPr sz="3600" spc="-90" dirty="0"/>
              <a:t>системы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8200" y="5683402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0347" y="3662171"/>
            <a:ext cx="5827776" cy="1722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1731" y="1707006"/>
            <a:ext cx="32683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8165" algn="l"/>
                <a:tab pos="1774189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России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наибольшее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78553" y="1707006"/>
            <a:ext cx="20961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распространение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3243" y="1707006"/>
            <a:ext cx="11595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получили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731" y="2042286"/>
            <a:ext cx="72631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операционные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системы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семейства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Windows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во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многом 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благодаря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активной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маркетинговой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политике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корпорации  Microsoft.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Операционные </a:t>
            </a:r>
            <a:r>
              <a:rPr spc="-85" dirty="0"/>
              <a:t>системы,</a:t>
            </a:r>
            <a:r>
              <a:rPr spc="-470" dirty="0"/>
              <a:t> </a:t>
            </a:r>
            <a:r>
              <a:rPr spc="-100" dirty="0"/>
              <a:t>альтернативные  </a:t>
            </a:r>
            <a:r>
              <a:rPr spc="-90" dirty="0"/>
              <a:t>Windows</a:t>
            </a:r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8200" y="5683402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436" y="1738883"/>
            <a:ext cx="7472680" cy="462280"/>
          </a:xfrm>
          <a:prstGeom prst="rect">
            <a:avLst/>
          </a:prstGeom>
          <a:solidFill>
            <a:srgbClr val="F4EBDF"/>
          </a:solidFill>
        </p:spPr>
        <p:txBody>
          <a:bodyPr vert="horz" wrap="square" lIns="0" tIns="266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9"/>
              </a:spcBef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OS/2 </a:t>
            </a:r>
            <a:r>
              <a:rPr sz="2400" b="1" spc="-15" dirty="0">
                <a:solidFill>
                  <a:srgbClr val="2E2B1F"/>
                </a:solidFill>
                <a:latin typeface="Calibri"/>
                <a:cs typeface="Calibri"/>
              </a:rPr>
              <a:t>(Operating</a:t>
            </a:r>
            <a:r>
              <a:rPr sz="2400" b="1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E2B1F"/>
                </a:solidFill>
                <a:latin typeface="Calibri"/>
                <a:cs typeface="Calibri"/>
              </a:rPr>
              <a:t>System/2)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123" y="2598420"/>
            <a:ext cx="2538984" cy="2377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28848" y="2491587"/>
            <a:ext cx="4615815" cy="6959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2039620" algn="l"/>
              </a:tabLst>
            </a:pPr>
            <a:r>
              <a:rPr sz="2000" i="1" spc="-5" dirty="0">
                <a:latin typeface="Calibri"/>
                <a:cs typeface="Calibri"/>
              </a:rPr>
              <a:t>многозадачная</a:t>
            </a:r>
            <a:r>
              <a:rPr sz="2000" spc="-5" dirty="0">
                <a:latin typeface="Calibri"/>
                <a:cs typeface="Calibri"/>
              </a:rPr>
              <a:t>,	</a:t>
            </a:r>
            <a:r>
              <a:rPr sz="2000" i="1" spc="-10" dirty="0">
                <a:latin typeface="Calibri"/>
                <a:cs typeface="Calibri"/>
              </a:rPr>
              <a:t>однопользовательская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Calibri"/>
                <a:cs typeface="Calibri"/>
              </a:rPr>
              <a:t>операционная  система,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обеспечивающая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8848" y="3162401"/>
            <a:ext cx="15544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1385570" algn="l"/>
              </a:tabLst>
            </a:pPr>
            <a:r>
              <a:rPr sz="2000" spc="-10" dirty="0">
                <a:latin typeface="Calibri"/>
                <a:cs typeface="Calibri"/>
              </a:rPr>
              <a:t>текстовый	</a:t>
            </a:r>
            <a:r>
              <a:rPr sz="2000" dirty="0">
                <a:latin typeface="Calibri"/>
                <a:cs typeface="Calibri"/>
              </a:rPr>
              <a:t>и  п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ь</a:t>
            </a:r>
            <a:r>
              <a:rPr sz="2000" dirty="0">
                <a:latin typeface="Calibri"/>
                <a:cs typeface="Calibri"/>
              </a:rPr>
              <a:t>зов</a:t>
            </a:r>
            <a:r>
              <a:rPr sz="2000" spc="-10" dirty="0">
                <a:latin typeface="Calibri"/>
                <a:cs typeface="Calibri"/>
              </a:rPr>
              <a:t>ат</a:t>
            </a:r>
            <a:r>
              <a:rPr sz="2000" spc="-40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я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9321" y="3162401"/>
            <a:ext cx="28562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10000"/>
              </a:lnSpc>
              <a:spcBef>
                <a:spcPts val="100"/>
              </a:spcBef>
              <a:tabLst>
                <a:tab pos="1606550" algn="l"/>
                <a:tab pos="1682750" algn="l"/>
                <a:tab pos="1958975" algn="l"/>
                <a:tab pos="2703830" algn="l"/>
              </a:tabLst>
            </a:pPr>
            <a:r>
              <a:rPr sz="2000" spc="-10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рафи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еск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й		и</a:t>
            </a:r>
            <a:r>
              <a:rPr sz="2000" spc="-2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ерфе</a:t>
            </a:r>
            <a:r>
              <a:rPr sz="2000" spc="-15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с  Разра</a:t>
            </a:r>
            <a:r>
              <a:rPr sz="2000" spc="-10" dirty="0">
                <a:latin typeface="Calibri"/>
                <a:cs typeface="Calibri"/>
              </a:rPr>
              <a:t>б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тан</a:t>
            </a:r>
            <a:r>
              <a:rPr sz="2000" dirty="0">
                <a:latin typeface="Calibri"/>
                <a:cs typeface="Calibri"/>
              </a:rPr>
              <a:t>а	в	19</a:t>
            </a:r>
            <a:r>
              <a:rPr sz="2000" spc="-15" dirty="0">
                <a:latin typeface="Calibri"/>
                <a:cs typeface="Calibri"/>
              </a:rPr>
              <a:t>8</a:t>
            </a:r>
            <a:r>
              <a:rPr sz="2000" dirty="0">
                <a:latin typeface="Calibri"/>
                <a:cs typeface="Calibri"/>
              </a:rPr>
              <a:t>7	</a:t>
            </a:r>
            <a:r>
              <a:rPr sz="2000" spc="-105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8848" y="3833301"/>
            <a:ext cx="4617085" cy="6959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spc="-10" dirty="0">
                <a:latin typeface="Calibri"/>
                <a:cs typeface="Calibri"/>
              </a:rPr>
              <a:t>корпорацией  </a:t>
            </a:r>
            <a:r>
              <a:rPr sz="2000" dirty="0">
                <a:latin typeface="Calibri"/>
                <a:cs typeface="Calibri"/>
              </a:rPr>
              <a:t>IBM  </a:t>
            </a:r>
            <a:r>
              <a:rPr sz="2000" spc="-5" dirty="0">
                <a:latin typeface="Calibri"/>
                <a:cs typeface="Calibri"/>
              </a:rPr>
              <a:t>совместно 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Microsoft.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1510665" algn="l"/>
                <a:tab pos="2711450" algn="l"/>
                <a:tab pos="4465955" algn="l"/>
              </a:tabLst>
            </a:pP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65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ч</a:t>
            </a:r>
            <a:r>
              <a:rPr sz="2000" spc="-10" dirty="0">
                <a:latin typeface="Calibri"/>
                <a:cs typeface="Calibri"/>
              </a:rPr>
              <a:t>а</a:t>
            </a:r>
            <a:r>
              <a:rPr sz="2000" spc="-20" dirty="0">
                <a:latin typeface="Calibri"/>
                <a:cs typeface="Calibri"/>
              </a:rPr>
              <a:t>е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ся	высо</a:t>
            </a:r>
            <a:r>
              <a:rPr sz="2000" spc="-35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й	н</a:t>
            </a:r>
            <a:r>
              <a:rPr sz="2000" spc="-10" dirty="0">
                <a:latin typeface="Calibri"/>
                <a:cs typeface="Calibri"/>
              </a:rPr>
              <a:t>а</a:t>
            </a:r>
            <a:r>
              <a:rPr sz="2000" spc="-30" dirty="0">
                <a:latin typeface="Calibri"/>
                <a:cs typeface="Calibri"/>
              </a:rPr>
              <a:t>де</a:t>
            </a:r>
            <a:r>
              <a:rPr sz="2000" dirty="0">
                <a:latin typeface="Calibri"/>
                <a:cs typeface="Calibri"/>
              </a:rPr>
              <a:t>ж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5" dirty="0">
                <a:latin typeface="Calibri"/>
                <a:cs typeface="Calibri"/>
              </a:rPr>
              <a:t>ост</a:t>
            </a:r>
            <a:r>
              <a:rPr sz="2000" spc="-15" dirty="0">
                <a:latin typeface="Calibri"/>
                <a:cs typeface="Calibri"/>
              </a:rPr>
              <a:t>ь</a:t>
            </a:r>
            <a:r>
              <a:rPr sz="2000" dirty="0">
                <a:latin typeface="Calibri"/>
                <a:cs typeface="Calibri"/>
              </a:rPr>
              <a:t>ю	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8848" y="4503775"/>
            <a:ext cx="461581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имеет </a:t>
            </a:r>
            <a:r>
              <a:rPr sz="2000" spc="-10" dirty="0">
                <a:latin typeface="Calibri"/>
                <a:cs typeface="Calibri"/>
              </a:rPr>
              <a:t>достаточное </a:t>
            </a:r>
            <a:r>
              <a:rPr sz="2000" spc="-5" dirty="0">
                <a:latin typeface="Calibri"/>
                <a:cs typeface="Calibri"/>
              </a:rPr>
              <a:t>число бизнес-  </a:t>
            </a:r>
            <a:r>
              <a:rPr sz="2000" spc="-10" dirty="0">
                <a:latin typeface="Calibri"/>
                <a:cs typeface="Calibri"/>
              </a:rPr>
              <a:t>приложений, </a:t>
            </a:r>
            <a:r>
              <a:rPr sz="2000" spc="-15" dirty="0">
                <a:latin typeface="Calibri"/>
                <a:cs typeface="Calibri"/>
              </a:rPr>
              <a:t>поэтому </a:t>
            </a:r>
            <a:r>
              <a:rPr sz="2000" spc="-10" dirty="0">
                <a:latin typeface="Calibri"/>
                <a:cs typeface="Calibri"/>
              </a:rPr>
              <a:t>система </a:t>
            </a:r>
            <a:r>
              <a:rPr sz="2000" spc="-5" dirty="0">
                <a:latin typeface="Calibri"/>
                <a:cs typeface="Calibri"/>
              </a:rPr>
              <a:t>способна  </a:t>
            </a:r>
            <a:r>
              <a:rPr sz="2000" spc="-10" dirty="0">
                <a:latin typeface="Calibri"/>
                <a:cs typeface="Calibri"/>
              </a:rPr>
              <a:t>работать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самых ответственных местах,  </a:t>
            </a:r>
            <a:r>
              <a:rPr sz="2000" dirty="0">
                <a:latin typeface="Calibri"/>
                <a:cs typeface="Calibri"/>
              </a:rPr>
              <a:t>например, 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серверах.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Операционные </a:t>
            </a:r>
            <a:r>
              <a:rPr spc="-85" dirty="0"/>
              <a:t>системы,</a:t>
            </a:r>
            <a:r>
              <a:rPr spc="-470" dirty="0"/>
              <a:t> </a:t>
            </a:r>
            <a:r>
              <a:rPr spc="-100" dirty="0"/>
              <a:t>альтернативные  </a:t>
            </a:r>
            <a:r>
              <a:rPr spc="-90" dirty="0"/>
              <a:t>Windows</a:t>
            </a:r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0436" y="1738883"/>
            <a:ext cx="7472680" cy="462280"/>
          </a:xfrm>
          <a:prstGeom prst="rect">
            <a:avLst/>
          </a:prstGeom>
          <a:solidFill>
            <a:srgbClr val="F4EBDF"/>
          </a:solidFill>
        </p:spPr>
        <p:txBody>
          <a:bodyPr vert="horz" wrap="square" lIns="0" tIns="266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9"/>
              </a:spcBef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Unix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46303" y="2617456"/>
            <a:ext cx="7289800" cy="1869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95"/>
              </a:spcBef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многопользовательская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сетевая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операционная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система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достаточно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простым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интерфейсом,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которая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разработана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подразделении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Computing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Science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Research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Group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американской компании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Bell Labs.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Очень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часто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используется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для управления различными вычислительными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сетями.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Операционные </a:t>
            </a:r>
            <a:r>
              <a:rPr spc="-85" dirty="0"/>
              <a:t>системы,</a:t>
            </a:r>
            <a:r>
              <a:rPr spc="-470" dirty="0"/>
              <a:t> </a:t>
            </a:r>
            <a:r>
              <a:rPr spc="-100" dirty="0"/>
              <a:t>альтернативные  </a:t>
            </a:r>
            <a:r>
              <a:rPr spc="-90" dirty="0"/>
              <a:t>Windows</a:t>
            </a:r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0436" y="1738883"/>
            <a:ext cx="7472680" cy="462280"/>
          </a:xfrm>
          <a:prstGeom prst="rect">
            <a:avLst/>
          </a:prstGeom>
          <a:solidFill>
            <a:srgbClr val="F4EBDF"/>
          </a:solidFill>
        </p:spPr>
        <p:txBody>
          <a:bodyPr vert="horz" wrap="square" lIns="0" tIns="266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9"/>
              </a:spcBef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Linux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495" y="2598420"/>
            <a:ext cx="2185416" cy="2558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11195" y="2491218"/>
            <a:ext cx="4625975" cy="3345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95"/>
              </a:spcBef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многопользовательская графическая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операционная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система,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которая  является полной альтернативой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Windows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по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надежности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– 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ее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практически невозможно</a:t>
            </a:r>
            <a:r>
              <a:rPr sz="2200" spc="2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заставить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«повиснуть».</a:t>
            </a:r>
            <a:endParaRPr sz="2200">
              <a:latin typeface="Calibri"/>
              <a:cs typeface="Calibri"/>
            </a:endParaRPr>
          </a:p>
          <a:p>
            <a:pPr marL="12700" marR="8255" algn="just">
              <a:lnSpc>
                <a:spcPct val="110000"/>
              </a:lnSpc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Является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единственной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бесплатно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распространяемой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операционной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системой.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6983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Понятие </a:t>
            </a:r>
            <a:r>
              <a:rPr sz="3600" spc="-100" dirty="0"/>
              <a:t>компьютера </a:t>
            </a:r>
            <a:r>
              <a:rPr sz="3600" dirty="0"/>
              <a:t>и</a:t>
            </a:r>
            <a:r>
              <a:rPr sz="3600" spc="-480" dirty="0"/>
              <a:t> </a:t>
            </a:r>
            <a:r>
              <a:rPr sz="3600" spc="-90" dirty="0"/>
              <a:t>программы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2060448"/>
            <a:ext cx="7571740" cy="1969135"/>
          </a:xfrm>
          <a:custGeom>
            <a:avLst/>
            <a:gdLst/>
            <a:ahLst/>
            <a:cxnLst/>
            <a:rect l="l" t="t" r="r" b="b"/>
            <a:pathLst>
              <a:path w="7571740" h="1969135">
                <a:moveTo>
                  <a:pt x="7243063" y="0"/>
                </a:moveTo>
                <a:lnTo>
                  <a:pt x="328167" y="0"/>
                </a:lnTo>
                <a:lnTo>
                  <a:pt x="279673" y="3558"/>
                </a:lnTo>
                <a:lnTo>
                  <a:pt x="233388" y="13895"/>
                </a:lnTo>
                <a:lnTo>
                  <a:pt x="189820" y="30502"/>
                </a:lnTo>
                <a:lnTo>
                  <a:pt x="149477" y="52873"/>
                </a:lnTo>
                <a:lnTo>
                  <a:pt x="112865" y="80498"/>
                </a:lnTo>
                <a:lnTo>
                  <a:pt x="80494" y="112871"/>
                </a:lnTo>
                <a:lnTo>
                  <a:pt x="52870" y="149482"/>
                </a:lnTo>
                <a:lnTo>
                  <a:pt x="30500" y="189826"/>
                </a:lnTo>
                <a:lnTo>
                  <a:pt x="13894" y="233393"/>
                </a:lnTo>
                <a:lnTo>
                  <a:pt x="3558" y="279676"/>
                </a:lnTo>
                <a:lnTo>
                  <a:pt x="0" y="328167"/>
                </a:lnTo>
                <a:lnTo>
                  <a:pt x="0" y="1640839"/>
                </a:lnTo>
                <a:lnTo>
                  <a:pt x="3558" y="1689331"/>
                </a:lnTo>
                <a:lnTo>
                  <a:pt x="13894" y="1735614"/>
                </a:lnTo>
                <a:lnTo>
                  <a:pt x="30500" y="1779181"/>
                </a:lnTo>
                <a:lnTo>
                  <a:pt x="52870" y="1819525"/>
                </a:lnTo>
                <a:lnTo>
                  <a:pt x="80494" y="1856136"/>
                </a:lnTo>
                <a:lnTo>
                  <a:pt x="112865" y="1888509"/>
                </a:lnTo>
                <a:lnTo>
                  <a:pt x="149477" y="1916134"/>
                </a:lnTo>
                <a:lnTo>
                  <a:pt x="189820" y="1938505"/>
                </a:lnTo>
                <a:lnTo>
                  <a:pt x="233388" y="1955112"/>
                </a:lnTo>
                <a:lnTo>
                  <a:pt x="279673" y="1965449"/>
                </a:lnTo>
                <a:lnTo>
                  <a:pt x="328167" y="1969008"/>
                </a:lnTo>
                <a:lnTo>
                  <a:pt x="7243063" y="1969008"/>
                </a:lnTo>
                <a:lnTo>
                  <a:pt x="7291555" y="1965449"/>
                </a:lnTo>
                <a:lnTo>
                  <a:pt x="7337838" y="1955112"/>
                </a:lnTo>
                <a:lnTo>
                  <a:pt x="7381405" y="1938505"/>
                </a:lnTo>
                <a:lnTo>
                  <a:pt x="7421749" y="1916134"/>
                </a:lnTo>
                <a:lnTo>
                  <a:pt x="7458360" y="1888509"/>
                </a:lnTo>
                <a:lnTo>
                  <a:pt x="7490733" y="1856136"/>
                </a:lnTo>
                <a:lnTo>
                  <a:pt x="7518358" y="1819525"/>
                </a:lnTo>
                <a:lnTo>
                  <a:pt x="7540729" y="1779181"/>
                </a:lnTo>
                <a:lnTo>
                  <a:pt x="7557336" y="1735614"/>
                </a:lnTo>
                <a:lnTo>
                  <a:pt x="7567673" y="1689331"/>
                </a:lnTo>
                <a:lnTo>
                  <a:pt x="7571232" y="1640839"/>
                </a:lnTo>
                <a:lnTo>
                  <a:pt x="7571232" y="328167"/>
                </a:lnTo>
                <a:lnTo>
                  <a:pt x="7567673" y="279676"/>
                </a:lnTo>
                <a:lnTo>
                  <a:pt x="7557336" y="233393"/>
                </a:lnTo>
                <a:lnTo>
                  <a:pt x="7540729" y="189826"/>
                </a:lnTo>
                <a:lnTo>
                  <a:pt x="7518358" y="149482"/>
                </a:lnTo>
                <a:lnTo>
                  <a:pt x="7490733" y="112871"/>
                </a:lnTo>
                <a:lnTo>
                  <a:pt x="7458360" y="80498"/>
                </a:lnTo>
                <a:lnTo>
                  <a:pt x="7421749" y="52873"/>
                </a:lnTo>
                <a:lnTo>
                  <a:pt x="7381405" y="30502"/>
                </a:lnTo>
                <a:lnTo>
                  <a:pt x="7337838" y="13895"/>
                </a:lnTo>
                <a:lnTo>
                  <a:pt x="7291555" y="3558"/>
                </a:lnTo>
                <a:lnTo>
                  <a:pt x="7243063" y="0"/>
                </a:lnTo>
                <a:close/>
              </a:path>
            </a:pathLst>
          </a:custGeom>
          <a:solidFill>
            <a:srgbClr val="D6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868" y="4268723"/>
            <a:ext cx="7571740" cy="1369060"/>
          </a:xfrm>
          <a:custGeom>
            <a:avLst/>
            <a:gdLst/>
            <a:ahLst/>
            <a:cxnLst/>
            <a:rect l="l" t="t" r="r" b="b"/>
            <a:pathLst>
              <a:path w="7571740" h="1369060">
                <a:moveTo>
                  <a:pt x="7343139" y="0"/>
                </a:moveTo>
                <a:lnTo>
                  <a:pt x="228091" y="0"/>
                </a:lnTo>
                <a:lnTo>
                  <a:pt x="182123" y="4633"/>
                </a:lnTo>
                <a:lnTo>
                  <a:pt x="139308" y="17922"/>
                </a:lnTo>
                <a:lnTo>
                  <a:pt x="100563" y="38951"/>
                </a:lnTo>
                <a:lnTo>
                  <a:pt x="66806" y="66801"/>
                </a:lnTo>
                <a:lnTo>
                  <a:pt x="38954" y="100558"/>
                </a:lnTo>
                <a:lnTo>
                  <a:pt x="17924" y="139303"/>
                </a:lnTo>
                <a:lnTo>
                  <a:pt x="4634" y="182119"/>
                </a:lnTo>
                <a:lnTo>
                  <a:pt x="0" y="228092"/>
                </a:lnTo>
                <a:lnTo>
                  <a:pt x="0" y="1140460"/>
                </a:lnTo>
                <a:lnTo>
                  <a:pt x="4634" y="1186432"/>
                </a:lnTo>
                <a:lnTo>
                  <a:pt x="17924" y="1229248"/>
                </a:lnTo>
                <a:lnTo>
                  <a:pt x="38954" y="1267993"/>
                </a:lnTo>
                <a:lnTo>
                  <a:pt x="66806" y="1301749"/>
                </a:lnTo>
                <a:lnTo>
                  <a:pt x="100563" y="1329600"/>
                </a:lnTo>
                <a:lnTo>
                  <a:pt x="139308" y="1350629"/>
                </a:lnTo>
                <a:lnTo>
                  <a:pt x="182123" y="1363918"/>
                </a:lnTo>
                <a:lnTo>
                  <a:pt x="228091" y="1368552"/>
                </a:lnTo>
                <a:lnTo>
                  <a:pt x="7343139" y="1368552"/>
                </a:lnTo>
                <a:lnTo>
                  <a:pt x="7389112" y="1363918"/>
                </a:lnTo>
                <a:lnTo>
                  <a:pt x="7431928" y="1350629"/>
                </a:lnTo>
                <a:lnTo>
                  <a:pt x="7470673" y="1329600"/>
                </a:lnTo>
                <a:lnTo>
                  <a:pt x="7504430" y="1301749"/>
                </a:lnTo>
                <a:lnTo>
                  <a:pt x="7532280" y="1267993"/>
                </a:lnTo>
                <a:lnTo>
                  <a:pt x="7553309" y="1229248"/>
                </a:lnTo>
                <a:lnTo>
                  <a:pt x="7566598" y="1186432"/>
                </a:lnTo>
                <a:lnTo>
                  <a:pt x="7571232" y="1140460"/>
                </a:lnTo>
                <a:lnTo>
                  <a:pt x="7571232" y="228092"/>
                </a:lnTo>
                <a:lnTo>
                  <a:pt x="7566598" y="182119"/>
                </a:lnTo>
                <a:lnTo>
                  <a:pt x="7553309" y="139303"/>
                </a:lnTo>
                <a:lnTo>
                  <a:pt x="7532280" y="100558"/>
                </a:lnTo>
                <a:lnTo>
                  <a:pt x="7504430" y="66801"/>
                </a:lnTo>
                <a:lnTo>
                  <a:pt x="7470673" y="38951"/>
                </a:lnTo>
                <a:lnTo>
                  <a:pt x="7431928" y="17922"/>
                </a:lnTo>
                <a:lnTo>
                  <a:pt x="7389112" y="4633"/>
                </a:lnTo>
                <a:lnTo>
                  <a:pt x="7343139" y="0"/>
                </a:lnTo>
                <a:close/>
              </a:path>
            </a:pathLst>
          </a:custGeom>
          <a:solidFill>
            <a:srgbClr val="E9D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1680" y="2278506"/>
            <a:ext cx="7026275" cy="318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999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Компьютер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(англ. </a:t>
            </a:r>
            <a:r>
              <a:rPr sz="2200" i="1" spc="-5" dirty="0">
                <a:solidFill>
                  <a:srgbClr val="2E2B1F"/>
                </a:solidFill>
                <a:latin typeface="Times New Roman"/>
                <a:cs typeface="Times New Roman"/>
              </a:rPr>
              <a:t>сomputer </a:t>
            </a:r>
            <a:r>
              <a:rPr sz="2200" spc="-5" dirty="0">
                <a:solidFill>
                  <a:srgbClr val="2E2B1F"/>
                </a:solidFill>
                <a:latin typeface="Symbol"/>
                <a:cs typeface="Symbol"/>
              </a:rPr>
              <a:t></a:t>
            </a:r>
            <a:r>
              <a:rPr sz="2200" spc="-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«вычислитель», от 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лат.  </a:t>
            </a:r>
            <a:r>
              <a:rPr sz="2200" i="1" spc="-5" dirty="0">
                <a:solidFill>
                  <a:srgbClr val="2E2B1F"/>
                </a:solidFill>
                <a:latin typeface="Times New Roman"/>
                <a:cs typeface="Times New Roman"/>
              </a:rPr>
              <a:t>computo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-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считаю) </a:t>
            </a:r>
            <a:r>
              <a:rPr sz="2200" spc="-5" dirty="0">
                <a:solidFill>
                  <a:srgbClr val="2E2B1F"/>
                </a:solidFill>
                <a:latin typeface="Symbol"/>
                <a:cs typeface="Symbol"/>
              </a:rPr>
              <a:t></a:t>
            </a:r>
            <a:r>
              <a:rPr sz="2200" spc="-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устройство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или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система,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способное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выполнять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заданную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чётко определённую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изменяемую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последовательность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операций, называемую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программой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Программа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-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это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запись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алгоритма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решения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задачи в 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виде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последовательности команд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или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операторов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на 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языке,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который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понимает</a:t>
            </a:r>
            <a:r>
              <a:rPr sz="24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компьютер.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23883" y="5740552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2471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Функции</a:t>
            </a:r>
            <a:r>
              <a:rPr sz="3600" spc="-310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3676" y="1789165"/>
            <a:ext cx="6842125" cy="37750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Обеспечение интерфейса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пользователя</a:t>
            </a:r>
            <a:endParaRPr sz="2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Обеспечение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автоматического</a:t>
            </a:r>
            <a:r>
              <a:rPr sz="2200"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запуска</a:t>
            </a:r>
            <a:endParaRPr sz="2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Организация файловой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системы</a:t>
            </a:r>
            <a:endParaRPr sz="2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Обслуживание файловой</a:t>
            </a:r>
            <a:r>
              <a:rPr sz="22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структуры</a:t>
            </a:r>
            <a:endParaRPr sz="22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Управление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установкой, использованием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удалением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приложений</a:t>
            </a:r>
            <a:endParaRPr sz="2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Взаимодействие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 аппаратным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обеспечением</a:t>
            </a:r>
            <a:endParaRPr sz="22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Обслуживанием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компьютера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3648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Файловая</a:t>
            </a:r>
            <a:r>
              <a:rPr sz="3600" spc="-250" dirty="0"/>
              <a:t> </a:t>
            </a:r>
            <a:r>
              <a:rPr sz="3600" spc="-90" dirty="0"/>
              <a:t>система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1944623"/>
            <a:ext cx="7571740" cy="1335405"/>
          </a:xfrm>
          <a:custGeom>
            <a:avLst/>
            <a:gdLst/>
            <a:ahLst/>
            <a:cxnLst/>
            <a:rect l="l" t="t" r="r" b="b"/>
            <a:pathLst>
              <a:path w="7571740" h="1335404">
                <a:moveTo>
                  <a:pt x="7348728" y="0"/>
                </a:moveTo>
                <a:lnTo>
                  <a:pt x="222503" y="0"/>
                </a:lnTo>
                <a:lnTo>
                  <a:pt x="177661" y="4518"/>
                </a:lnTo>
                <a:lnTo>
                  <a:pt x="135895" y="17478"/>
                </a:lnTo>
                <a:lnTo>
                  <a:pt x="98100" y="37986"/>
                </a:lnTo>
                <a:lnTo>
                  <a:pt x="65170" y="65150"/>
                </a:lnTo>
                <a:lnTo>
                  <a:pt x="38000" y="98077"/>
                </a:lnTo>
                <a:lnTo>
                  <a:pt x="17485" y="135874"/>
                </a:lnTo>
                <a:lnTo>
                  <a:pt x="4520" y="177647"/>
                </a:lnTo>
                <a:lnTo>
                  <a:pt x="0" y="222503"/>
                </a:lnTo>
                <a:lnTo>
                  <a:pt x="0" y="1112520"/>
                </a:lnTo>
                <a:lnTo>
                  <a:pt x="4520" y="1157376"/>
                </a:lnTo>
                <a:lnTo>
                  <a:pt x="17485" y="1199149"/>
                </a:lnTo>
                <a:lnTo>
                  <a:pt x="38000" y="1236946"/>
                </a:lnTo>
                <a:lnTo>
                  <a:pt x="65170" y="1269873"/>
                </a:lnTo>
                <a:lnTo>
                  <a:pt x="98100" y="1297037"/>
                </a:lnTo>
                <a:lnTo>
                  <a:pt x="135895" y="1317545"/>
                </a:lnTo>
                <a:lnTo>
                  <a:pt x="177661" y="1330505"/>
                </a:lnTo>
                <a:lnTo>
                  <a:pt x="222503" y="1335024"/>
                </a:lnTo>
                <a:lnTo>
                  <a:pt x="7348728" y="1335024"/>
                </a:lnTo>
                <a:lnTo>
                  <a:pt x="7393584" y="1330505"/>
                </a:lnTo>
                <a:lnTo>
                  <a:pt x="7435357" y="1317545"/>
                </a:lnTo>
                <a:lnTo>
                  <a:pt x="7473154" y="1297037"/>
                </a:lnTo>
                <a:lnTo>
                  <a:pt x="7506081" y="1269873"/>
                </a:lnTo>
                <a:lnTo>
                  <a:pt x="7533245" y="1236946"/>
                </a:lnTo>
                <a:lnTo>
                  <a:pt x="7553753" y="1199149"/>
                </a:lnTo>
                <a:lnTo>
                  <a:pt x="7566713" y="1157376"/>
                </a:lnTo>
                <a:lnTo>
                  <a:pt x="7571232" y="1112520"/>
                </a:lnTo>
                <a:lnTo>
                  <a:pt x="7571232" y="222503"/>
                </a:lnTo>
                <a:lnTo>
                  <a:pt x="7566713" y="177647"/>
                </a:lnTo>
                <a:lnTo>
                  <a:pt x="7553753" y="135874"/>
                </a:lnTo>
                <a:lnTo>
                  <a:pt x="7533245" y="98077"/>
                </a:lnTo>
                <a:lnTo>
                  <a:pt x="7506081" y="65150"/>
                </a:lnTo>
                <a:lnTo>
                  <a:pt x="7473154" y="37986"/>
                </a:lnTo>
                <a:lnTo>
                  <a:pt x="7435357" y="17478"/>
                </a:lnTo>
                <a:lnTo>
                  <a:pt x="7393584" y="4518"/>
                </a:lnTo>
                <a:lnTo>
                  <a:pt x="7348728" y="0"/>
                </a:lnTo>
                <a:close/>
              </a:path>
            </a:pathLst>
          </a:custGeom>
          <a:solidFill>
            <a:srgbClr val="D6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251" y="3567684"/>
            <a:ext cx="7571740" cy="1301750"/>
          </a:xfrm>
          <a:custGeom>
            <a:avLst/>
            <a:gdLst/>
            <a:ahLst/>
            <a:cxnLst/>
            <a:rect l="l" t="t" r="r" b="b"/>
            <a:pathLst>
              <a:path w="7571740" h="1301750">
                <a:moveTo>
                  <a:pt x="7354316" y="0"/>
                </a:moveTo>
                <a:lnTo>
                  <a:pt x="216916" y="0"/>
                </a:lnTo>
                <a:lnTo>
                  <a:pt x="167179" y="5730"/>
                </a:lnTo>
                <a:lnTo>
                  <a:pt x="121521" y="22054"/>
                </a:lnTo>
                <a:lnTo>
                  <a:pt x="81246" y="47666"/>
                </a:lnTo>
                <a:lnTo>
                  <a:pt x="47654" y="81262"/>
                </a:lnTo>
                <a:lnTo>
                  <a:pt x="22047" y="121538"/>
                </a:lnTo>
                <a:lnTo>
                  <a:pt x="5728" y="167191"/>
                </a:lnTo>
                <a:lnTo>
                  <a:pt x="0" y="216915"/>
                </a:lnTo>
                <a:lnTo>
                  <a:pt x="0" y="1084579"/>
                </a:lnTo>
                <a:lnTo>
                  <a:pt x="5728" y="1134304"/>
                </a:lnTo>
                <a:lnTo>
                  <a:pt x="22047" y="1179957"/>
                </a:lnTo>
                <a:lnTo>
                  <a:pt x="47654" y="1220233"/>
                </a:lnTo>
                <a:lnTo>
                  <a:pt x="81246" y="1253829"/>
                </a:lnTo>
                <a:lnTo>
                  <a:pt x="121521" y="1279441"/>
                </a:lnTo>
                <a:lnTo>
                  <a:pt x="167179" y="1295765"/>
                </a:lnTo>
                <a:lnTo>
                  <a:pt x="216916" y="1301495"/>
                </a:lnTo>
                <a:lnTo>
                  <a:pt x="7354316" y="1301495"/>
                </a:lnTo>
                <a:lnTo>
                  <a:pt x="7404040" y="1295765"/>
                </a:lnTo>
                <a:lnTo>
                  <a:pt x="7449693" y="1279441"/>
                </a:lnTo>
                <a:lnTo>
                  <a:pt x="7489969" y="1253829"/>
                </a:lnTo>
                <a:lnTo>
                  <a:pt x="7523565" y="1220233"/>
                </a:lnTo>
                <a:lnTo>
                  <a:pt x="7549177" y="1179957"/>
                </a:lnTo>
                <a:lnTo>
                  <a:pt x="7565501" y="1134304"/>
                </a:lnTo>
                <a:lnTo>
                  <a:pt x="7571232" y="1084579"/>
                </a:lnTo>
                <a:lnTo>
                  <a:pt x="7571232" y="216915"/>
                </a:lnTo>
                <a:lnTo>
                  <a:pt x="7565501" y="167191"/>
                </a:lnTo>
                <a:lnTo>
                  <a:pt x="7549177" y="121538"/>
                </a:lnTo>
                <a:lnTo>
                  <a:pt x="7523565" y="81262"/>
                </a:lnTo>
                <a:lnTo>
                  <a:pt x="7489969" y="47666"/>
                </a:lnTo>
                <a:lnTo>
                  <a:pt x="7449693" y="22054"/>
                </a:lnTo>
                <a:lnTo>
                  <a:pt x="7404040" y="5730"/>
                </a:lnTo>
                <a:lnTo>
                  <a:pt x="7354316" y="0"/>
                </a:lnTo>
                <a:close/>
              </a:path>
            </a:pathLst>
          </a:custGeom>
          <a:solidFill>
            <a:srgbClr val="E9D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1680" y="2073020"/>
            <a:ext cx="7047230" cy="2602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575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Файл (file)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–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это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поименованная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область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диске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или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другом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машинном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носителе,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которой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хранится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определенная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информация.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6830" marR="5080" algn="just">
              <a:lnSpc>
                <a:spcPct val="99800"/>
              </a:lnSpc>
              <a:spcBef>
                <a:spcPts val="1935"/>
              </a:spcBef>
            </a:pP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Файловая система (File </a:t>
            </a:r>
            <a:r>
              <a:rPr sz="2200" b="1" spc="-20" dirty="0">
                <a:solidFill>
                  <a:srgbClr val="2E2B1F"/>
                </a:solidFill>
                <a:latin typeface="Calibri"/>
                <a:cs typeface="Calibri"/>
              </a:rPr>
              <a:t>System) </a:t>
            </a:r>
            <a:r>
              <a:rPr sz="2200" spc="-5" dirty="0">
                <a:solidFill>
                  <a:srgbClr val="2E2B1F"/>
                </a:solidFill>
                <a:latin typeface="Symbol"/>
                <a:cs typeface="Symbol"/>
              </a:rPr>
              <a:t></a:t>
            </a:r>
            <a:r>
              <a:rPr sz="2200" spc="-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это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специальным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образом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организованная структура для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хранения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данных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любых типов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доступа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ним.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5676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Функции </a:t>
            </a:r>
            <a:r>
              <a:rPr sz="3600" spc="-90" dirty="0"/>
              <a:t>файловой</a:t>
            </a:r>
            <a:r>
              <a:rPr sz="3600" spc="-405" dirty="0"/>
              <a:t> </a:t>
            </a:r>
            <a:r>
              <a:rPr sz="3600" spc="-90" dirty="0"/>
              <a:t>системы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0473" y="1842132"/>
            <a:ext cx="7116445" cy="7639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Wingdings"/>
              <a:buChar char=""/>
              <a:tabLst>
                <a:tab pos="354965" algn="l"/>
                <a:tab pos="355600" algn="l"/>
                <a:tab pos="2089785" algn="l"/>
                <a:tab pos="3736340" algn="l"/>
                <a:tab pos="5920105" algn="l"/>
                <a:tab pos="695198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опр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лен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фи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з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ч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ес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оп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ж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ения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фа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й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265"/>
              </a:spcBef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каталогов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диске;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6076" y="3319017"/>
            <a:ext cx="16135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пространства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473" y="2782316"/>
            <a:ext cx="5275580" cy="1266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доступ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к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файлам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каталогам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диске;</a:t>
            </a:r>
            <a:endParaRPr sz="2200">
              <a:latin typeface="Calibri"/>
              <a:cs typeface="Calibri"/>
            </a:endParaRPr>
          </a:p>
          <a:p>
            <a:pPr marL="354965" marR="5080" indent="-342900">
              <a:lnSpc>
                <a:spcPct val="110000"/>
              </a:lnSpc>
              <a:spcBef>
                <a:spcPts val="1320"/>
              </a:spcBef>
              <a:buFont typeface="Wingdings"/>
              <a:buChar char=""/>
              <a:tabLst>
                <a:tab pos="354965" algn="l"/>
                <a:tab pos="355600" algn="l"/>
                <a:tab pos="2195195" algn="l"/>
                <a:tab pos="3475354" algn="l"/>
                <a:tab pos="388112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опр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заня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своб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диска.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6740" y="4581144"/>
            <a:ext cx="7571740" cy="1300480"/>
          </a:xfrm>
          <a:custGeom>
            <a:avLst/>
            <a:gdLst/>
            <a:ahLst/>
            <a:cxnLst/>
            <a:rect l="l" t="t" r="r" b="b"/>
            <a:pathLst>
              <a:path w="7571740" h="1300479">
                <a:moveTo>
                  <a:pt x="7354569" y="0"/>
                </a:moveTo>
                <a:lnTo>
                  <a:pt x="216661" y="0"/>
                </a:lnTo>
                <a:lnTo>
                  <a:pt x="166983" y="5723"/>
                </a:lnTo>
                <a:lnTo>
                  <a:pt x="121379" y="22026"/>
                </a:lnTo>
                <a:lnTo>
                  <a:pt x="81150" y="47606"/>
                </a:lnTo>
                <a:lnTo>
                  <a:pt x="47598" y="81161"/>
                </a:lnTo>
                <a:lnTo>
                  <a:pt x="22021" y="121390"/>
                </a:lnTo>
                <a:lnTo>
                  <a:pt x="5722" y="166991"/>
                </a:lnTo>
                <a:lnTo>
                  <a:pt x="0" y="216661"/>
                </a:lnTo>
                <a:lnTo>
                  <a:pt x="0" y="1083309"/>
                </a:lnTo>
                <a:lnTo>
                  <a:pt x="5722" y="1132988"/>
                </a:lnTo>
                <a:lnTo>
                  <a:pt x="22021" y="1178592"/>
                </a:lnTo>
                <a:lnTo>
                  <a:pt x="47598" y="1218821"/>
                </a:lnTo>
                <a:lnTo>
                  <a:pt x="81150" y="1252373"/>
                </a:lnTo>
                <a:lnTo>
                  <a:pt x="121379" y="1277950"/>
                </a:lnTo>
                <a:lnTo>
                  <a:pt x="166983" y="1294249"/>
                </a:lnTo>
                <a:lnTo>
                  <a:pt x="216661" y="1299971"/>
                </a:lnTo>
                <a:lnTo>
                  <a:pt x="7354569" y="1299971"/>
                </a:lnTo>
                <a:lnTo>
                  <a:pt x="7404240" y="1294249"/>
                </a:lnTo>
                <a:lnTo>
                  <a:pt x="7449841" y="1277950"/>
                </a:lnTo>
                <a:lnTo>
                  <a:pt x="7490070" y="1252373"/>
                </a:lnTo>
                <a:lnTo>
                  <a:pt x="7523625" y="1218821"/>
                </a:lnTo>
                <a:lnTo>
                  <a:pt x="7549205" y="1178592"/>
                </a:lnTo>
                <a:lnTo>
                  <a:pt x="7565508" y="1132988"/>
                </a:lnTo>
                <a:lnTo>
                  <a:pt x="7571232" y="1083309"/>
                </a:lnTo>
                <a:lnTo>
                  <a:pt x="7571232" y="216661"/>
                </a:lnTo>
                <a:lnTo>
                  <a:pt x="7565508" y="166991"/>
                </a:lnTo>
                <a:lnTo>
                  <a:pt x="7549205" y="121390"/>
                </a:lnTo>
                <a:lnTo>
                  <a:pt x="7523625" y="81161"/>
                </a:lnTo>
                <a:lnTo>
                  <a:pt x="7490070" y="47606"/>
                </a:lnTo>
                <a:lnTo>
                  <a:pt x="7449841" y="22026"/>
                </a:lnTo>
                <a:lnTo>
                  <a:pt x="7404240" y="5723"/>
                </a:lnTo>
                <a:lnTo>
                  <a:pt x="7354569" y="0"/>
                </a:lnTo>
                <a:close/>
              </a:path>
            </a:pathLst>
          </a:custGeom>
          <a:solidFill>
            <a:srgbClr val="E9D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1466" y="4657801"/>
            <a:ext cx="7026909" cy="1029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Файловая структура </a:t>
            </a:r>
            <a:r>
              <a:rPr sz="2200" spc="-5" dirty="0">
                <a:solidFill>
                  <a:srgbClr val="2E2B1F"/>
                </a:solidFill>
                <a:latin typeface="Symbol"/>
                <a:cs typeface="Symbol"/>
              </a:rPr>
              <a:t></a:t>
            </a:r>
            <a:r>
              <a:rPr sz="2200" spc="-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иерархическая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структура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представления пользователю данных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местонахождении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файлов.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4068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Файловая</a:t>
            </a:r>
            <a:r>
              <a:rPr sz="3600" spc="-245" dirty="0"/>
              <a:t> </a:t>
            </a:r>
            <a:r>
              <a:rPr sz="3600" spc="-95" dirty="0"/>
              <a:t>структура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1772411"/>
            <a:ext cx="7652004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2582" y="5662421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60">
                <a:moveTo>
                  <a:pt x="0" y="0"/>
                </a:moveTo>
                <a:lnTo>
                  <a:pt x="1114805" y="0"/>
                </a:lnTo>
              </a:path>
            </a:pathLst>
          </a:custGeom>
          <a:ln w="381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0577" y="4653534"/>
            <a:ext cx="1146810" cy="0"/>
          </a:xfrm>
          <a:custGeom>
            <a:avLst/>
            <a:gdLst/>
            <a:ahLst/>
            <a:cxnLst/>
            <a:rect l="l" t="t" r="r" b="b"/>
            <a:pathLst>
              <a:path w="1146810">
                <a:moveTo>
                  <a:pt x="0" y="0"/>
                </a:moveTo>
                <a:lnTo>
                  <a:pt x="1146809" y="0"/>
                </a:lnTo>
              </a:path>
            </a:pathLst>
          </a:custGeom>
          <a:ln w="381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3626" y="3583685"/>
            <a:ext cx="1144270" cy="0"/>
          </a:xfrm>
          <a:custGeom>
            <a:avLst/>
            <a:gdLst/>
            <a:ahLst/>
            <a:cxnLst/>
            <a:rect l="l" t="t" r="r" b="b"/>
            <a:pathLst>
              <a:path w="1144270">
                <a:moveTo>
                  <a:pt x="0" y="0"/>
                </a:moveTo>
                <a:lnTo>
                  <a:pt x="1143762" y="0"/>
                </a:lnTo>
              </a:path>
            </a:pathLst>
          </a:custGeom>
          <a:ln w="381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3438" y="2494026"/>
            <a:ext cx="1123950" cy="0"/>
          </a:xfrm>
          <a:custGeom>
            <a:avLst/>
            <a:gdLst/>
            <a:ahLst/>
            <a:cxnLst/>
            <a:rect l="l" t="t" r="r" b="b"/>
            <a:pathLst>
              <a:path w="1123950">
                <a:moveTo>
                  <a:pt x="0" y="0"/>
                </a:moveTo>
                <a:lnTo>
                  <a:pt x="1123950" y="0"/>
                </a:lnTo>
              </a:path>
            </a:pathLst>
          </a:custGeom>
          <a:ln w="381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5591" y="4798314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650" y="0"/>
                </a:lnTo>
              </a:path>
            </a:pathLst>
          </a:custGeom>
          <a:ln w="381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5591" y="3059429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>
                <a:moveTo>
                  <a:pt x="0" y="0"/>
                </a:moveTo>
                <a:lnTo>
                  <a:pt x="992886" y="0"/>
                </a:lnTo>
              </a:path>
            </a:pathLst>
          </a:custGeom>
          <a:ln w="381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5591" y="5805678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650" y="0"/>
                </a:lnTo>
              </a:path>
            </a:pathLst>
          </a:custGeom>
          <a:ln w="381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47388" y="2275332"/>
            <a:ext cx="108585" cy="3599815"/>
          </a:xfrm>
          <a:custGeom>
            <a:avLst/>
            <a:gdLst/>
            <a:ahLst/>
            <a:cxnLst/>
            <a:rect l="l" t="t" r="r" b="b"/>
            <a:pathLst>
              <a:path w="108585" h="3599815">
                <a:moveTo>
                  <a:pt x="0" y="3599688"/>
                </a:moveTo>
                <a:lnTo>
                  <a:pt x="108203" y="3599688"/>
                </a:lnTo>
                <a:lnTo>
                  <a:pt x="108203" y="0"/>
                </a:lnTo>
                <a:lnTo>
                  <a:pt x="0" y="0"/>
                </a:lnTo>
                <a:lnTo>
                  <a:pt x="0" y="3599688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7185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Обслуживание </a:t>
            </a:r>
            <a:r>
              <a:rPr sz="3600" spc="-90" dirty="0"/>
              <a:t>файловой</a:t>
            </a:r>
            <a:r>
              <a:rPr sz="3600" spc="-365" dirty="0"/>
              <a:t> </a:t>
            </a:r>
            <a:r>
              <a:rPr sz="3600" spc="-95" dirty="0"/>
              <a:t>структуры</a:t>
            </a:r>
            <a:endParaRPr sz="3600"/>
          </a:p>
        </p:txBody>
      </p:sp>
      <p:sp>
        <p:nvSpPr>
          <p:cNvPr id="11" name="object 11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58200" y="5683402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266" y="2047494"/>
            <a:ext cx="2519680" cy="707390"/>
          </a:xfrm>
          <a:prstGeom prst="rect">
            <a:avLst/>
          </a:prstGeom>
          <a:solidFill>
            <a:srgbClr val="FFFFFF"/>
          </a:solidFill>
          <a:ln w="25908">
            <a:solidFill>
              <a:srgbClr val="9CBDBC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225"/>
              </a:spcBef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создание файлов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присвоение им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имен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2930" y="3001517"/>
            <a:ext cx="2520950" cy="1015365"/>
          </a:xfrm>
          <a:prstGeom prst="rect">
            <a:avLst/>
          </a:prstGeom>
          <a:solidFill>
            <a:srgbClr val="FFFFFF"/>
          </a:solidFill>
          <a:ln w="25908">
            <a:solidFill>
              <a:srgbClr val="9CBD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 marR="85090" indent="-1270" algn="ctr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создание каталогов  (папок)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присвоение  им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имен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1405" y="4190238"/>
            <a:ext cx="2519680" cy="1015365"/>
          </a:xfrm>
          <a:prstGeom prst="rect">
            <a:avLst/>
          </a:prstGeom>
          <a:solidFill>
            <a:srgbClr val="FFFFFF"/>
          </a:solidFill>
          <a:ln w="25908">
            <a:solidFill>
              <a:srgbClr val="9CBD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00025" marR="194310" indent="-1905" algn="ctr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переименование  файлов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каталогов  (папок)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48478" y="1989582"/>
            <a:ext cx="2752725" cy="2246630"/>
          </a:xfrm>
          <a:custGeom>
            <a:avLst/>
            <a:gdLst/>
            <a:ahLst/>
            <a:cxnLst/>
            <a:rect l="l" t="t" r="r" b="b"/>
            <a:pathLst>
              <a:path w="2752725" h="2246629">
                <a:moveTo>
                  <a:pt x="0" y="2246376"/>
                </a:moveTo>
                <a:lnTo>
                  <a:pt x="2752344" y="2246376"/>
                </a:lnTo>
                <a:lnTo>
                  <a:pt x="2752344" y="0"/>
                </a:lnTo>
                <a:lnTo>
                  <a:pt x="0" y="0"/>
                </a:lnTo>
                <a:lnTo>
                  <a:pt x="0" y="2246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48478" y="1989582"/>
            <a:ext cx="2752725" cy="2246630"/>
          </a:xfrm>
          <a:prstGeom prst="rect">
            <a:avLst/>
          </a:prstGeom>
          <a:ln w="25907">
            <a:solidFill>
              <a:srgbClr val="9CBD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копирование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перемещение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файлов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65241" y="5388102"/>
            <a:ext cx="2715895" cy="708660"/>
          </a:xfrm>
          <a:prstGeom prst="rect">
            <a:avLst/>
          </a:prstGeom>
          <a:solidFill>
            <a:srgbClr val="FFFFFF"/>
          </a:solidFill>
          <a:ln w="25907">
            <a:solidFill>
              <a:srgbClr val="9CBD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навигация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файловой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структуре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5241" y="4484370"/>
            <a:ext cx="2715895" cy="708660"/>
          </a:xfrm>
          <a:prstGeom prst="rect">
            <a:avLst/>
          </a:prstGeom>
          <a:solidFill>
            <a:srgbClr val="FFFFFF"/>
          </a:solidFill>
          <a:ln w="25907">
            <a:solidFill>
              <a:srgbClr val="9CBD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01320" marR="309880" indent="-83820">
              <a:lnSpc>
                <a:spcPct val="100000"/>
              </a:lnSpc>
              <a:spcBef>
                <a:spcPts val="240"/>
              </a:spcBef>
            </a:pP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удаление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файлов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 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каталогов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(папок)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5122" y="5424678"/>
            <a:ext cx="2537460" cy="707390"/>
          </a:xfrm>
          <a:prstGeom prst="rect">
            <a:avLst/>
          </a:prstGeom>
          <a:solidFill>
            <a:srgbClr val="FFFFFF"/>
          </a:solidFill>
          <a:ln w="25908">
            <a:solidFill>
              <a:srgbClr val="9CBD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управление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атрибутами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файлов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8435" y="1700783"/>
            <a:ext cx="1600200" cy="574675"/>
          </a:xfrm>
          <a:custGeom>
            <a:avLst/>
            <a:gdLst/>
            <a:ahLst/>
            <a:cxnLst/>
            <a:rect l="l" t="t" r="r" b="b"/>
            <a:pathLst>
              <a:path w="1600200" h="574675">
                <a:moveTo>
                  <a:pt x="1504441" y="0"/>
                </a:moveTo>
                <a:lnTo>
                  <a:pt x="95758" y="0"/>
                </a:lnTo>
                <a:lnTo>
                  <a:pt x="58507" y="7532"/>
                </a:lnTo>
                <a:lnTo>
                  <a:pt x="28066" y="28067"/>
                </a:lnTo>
                <a:lnTo>
                  <a:pt x="7532" y="58507"/>
                </a:lnTo>
                <a:lnTo>
                  <a:pt x="0" y="95757"/>
                </a:lnTo>
                <a:lnTo>
                  <a:pt x="0" y="478789"/>
                </a:lnTo>
                <a:lnTo>
                  <a:pt x="7532" y="516040"/>
                </a:lnTo>
                <a:lnTo>
                  <a:pt x="28066" y="546481"/>
                </a:lnTo>
                <a:lnTo>
                  <a:pt x="58507" y="567015"/>
                </a:lnTo>
                <a:lnTo>
                  <a:pt x="95758" y="574548"/>
                </a:lnTo>
                <a:lnTo>
                  <a:pt x="1504441" y="574548"/>
                </a:lnTo>
                <a:lnTo>
                  <a:pt x="1541692" y="567015"/>
                </a:lnTo>
                <a:lnTo>
                  <a:pt x="1572133" y="546481"/>
                </a:lnTo>
                <a:lnTo>
                  <a:pt x="1592667" y="516040"/>
                </a:lnTo>
                <a:lnTo>
                  <a:pt x="1600200" y="478789"/>
                </a:lnTo>
                <a:lnTo>
                  <a:pt x="1600200" y="95757"/>
                </a:lnTo>
                <a:lnTo>
                  <a:pt x="1592667" y="58507"/>
                </a:lnTo>
                <a:lnTo>
                  <a:pt x="1572133" y="28067"/>
                </a:lnTo>
                <a:lnTo>
                  <a:pt x="1541692" y="7532"/>
                </a:lnTo>
                <a:lnTo>
                  <a:pt x="1504441" y="0"/>
                </a:lnTo>
                <a:close/>
              </a:path>
            </a:pathLst>
          </a:custGeom>
          <a:solidFill>
            <a:srgbClr val="D0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8435" y="1700783"/>
            <a:ext cx="1600200" cy="574675"/>
          </a:xfrm>
          <a:custGeom>
            <a:avLst/>
            <a:gdLst/>
            <a:ahLst/>
            <a:cxnLst/>
            <a:rect l="l" t="t" r="r" b="b"/>
            <a:pathLst>
              <a:path w="1600200" h="574675">
                <a:moveTo>
                  <a:pt x="0" y="95757"/>
                </a:moveTo>
                <a:lnTo>
                  <a:pt x="7532" y="58507"/>
                </a:lnTo>
                <a:lnTo>
                  <a:pt x="28066" y="28067"/>
                </a:lnTo>
                <a:lnTo>
                  <a:pt x="58507" y="7532"/>
                </a:lnTo>
                <a:lnTo>
                  <a:pt x="95758" y="0"/>
                </a:lnTo>
                <a:lnTo>
                  <a:pt x="1504441" y="0"/>
                </a:lnTo>
                <a:lnTo>
                  <a:pt x="1541692" y="7532"/>
                </a:lnTo>
                <a:lnTo>
                  <a:pt x="1572133" y="28066"/>
                </a:lnTo>
                <a:lnTo>
                  <a:pt x="1592667" y="58507"/>
                </a:lnTo>
                <a:lnTo>
                  <a:pt x="1600200" y="95757"/>
                </a:lnTo>
                <a:lnTo>
                  <a:pt x="1600200" y="478789"/>
                </a:lnTo>
                <a:lnTo>
                  <a:pt x="1592667" y="516040"/>
                </a:lnTo>
                <a:lnTo>
                  <a:pt x="1572133" y="546481"/>
                </a:lnTo>
                <a:lnTo>
                  <a:pt x="1541692" y="567015"/>
                </a:lnTo>
                <a:lnTo>
                  <a:pt x="1504441" y="574548"/>
                </a:lnTo>
                <a:lnTo>
                  <a:pt x="95758" y="574548"/>
                </a:lnTo>
                <a:lnTo>
                  <a:pt x="58507" y="567015"/>
                </a:lnTo>
                <a:lnTo>
                  <a:pt x="28066" y="546481"/>
                </a:lnTo>
                <a:lnTo>
                  <a:pt x="7532" y="516040"/>
                </a:lnTo>
                <a:lnTo>
                  <a:pt x="0" y="478789"/>
                </a:lnTo>
                <a:lnTo>
                  <a:pt x="0" y="95757"/>
                </a:lnTo>
                <a:close/>
              </a:path>
            </a:pathLst>
          </a:custGeom>
          <a:ln w="12192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96258" y="1778584"/>
            <a:ext cx="362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ОС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39840" y="2616707"/>
            <a:ext cx="762000" cy="44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04915" y="3000755"/>
            <a:ext cx="553212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3659" y="3032760"/>
            <a:ext cx="612775" cy="480059"/>
          </a:xfrm>
          <a:custGeom>
            <a:avLst/>
            <a:gdLst/>
            <a:ahLst/>
            <a:cxnLst/>
            <a:rect l="l" t="t" r="r" b="b"/>
            <a:pathLst>
              <a:path w="612775" h="480060">
                <a:moveTo>
                  <a:pt x="414273" y="371982"/>
                </a:moveTo>
                <a:lnTo>
                  <a:pt x="198246" y="371982"/>
                </a:lnTo>
                <a:lnTo>
                  <a:pt x="306323" y="480060"/>
                </a:lnTo>
                <a:lnTo>
                  <a:pt x="414273" y="371982"/>
                </a:lnTo>
                <a:close/>
              </a:path>
              <a:path w="612775" h="480060">
                <a:moveTo>
                  <a:pt x="360298" y="294004"/>
                </a:moveTo>
                <a:lnTo>
                  <a:pt x="252348" y="294004"/>
                </a:lnTo>
                <a:lnTo>
                  <a:pt x="252348" y="371982"/>
                </a:lnTo>
                <a:lnTo>
                  <a:pt x="360298" y="371982"/>
                </a:lnTo>
                <a:lnTo>
                  <a:pt x="360298" y="294004"/>
                </a:lnTo>
                <a:close/>
              </a:path>
              <a:path w="612775" h="480060">
                <a:moveTo>
                  <a:pt x="107949" y="131952"/>
                </a:moveTo>
                <a:lnTo>
                  <a:pt x="0" y="240029"/>
                </a:lnTo>
                <a:lnTo>
                  <a:pt x="107949" y="348106"/>
                </a:lnTo>
                <a:lnTo>
                  <a:pt x="107949" y="294004"/>
                </a:lnTo>
                <a:lnTo>
                  <a:pt x="558672" y="294004"/>
                </a:lnTo>
                <a:lnTo>
                  <a:pt x="612647" y="240029"/>
                </a:lnTo>
                <a:lnTo>
                  <a:pt x="558672" y="186054"/>
                </a:lnTo>
                <a:lnTo>
                  <a:pt x="107949" y="186054"/>
                </a:lnTo>
                <a:lnTo>
                  <a:pt x="107949" y="131952"/>
                </a:lnTo>
                <a:close/>
              </a:path>
              <a:path w="612775" h="480060">
                <a:moveTo>
                  <a:pt x="558672" y="294004"/>
                </a:moveTo>
                <a:lnTo>
                  <a:pt x="504570" y="294004"/>
                </a:lnTo>
                <a:lnTo>
                  <a:pt x="504570" y="348106"/>
                </a:lnTo>
                <a:lnTo>
                  <a:pt x="558672" y="294004"/>
                </a:lnTo>
                <a:close/>
              </a:path>
              <a:path w="612775" h="480060">
                <a:moveTo>
                  <a:pt x="360298" y="107950"/>
                </a:moveTo>
                <a:lnTo>
                  <a:pt x="252348" y="107950"/>
                </a:lnTo>
                <a:lnTo>
                  <a:pt x="252348" y="186054"/>
                </a:lnTo>
                <a:lnTo>
                  <a:pt x="360298" y="186054"/>
                </a:lnTo>
                <a:lnTo>
                  <a:pt x="360298" y="107950"/>
                </a:lnTo>
                <a:close/>
              </a:path>
              <a:path w="612775" h="480060">
                <a:moveTo>
                  <a:pt x="504570" y="131952"/>
                </a:moveTo>
                <a:lnTo>
                  <a:pt x="504570" y="186054"/>
                </a:lnTo>
                <a:lnTo>
                  <a:pt x="558672" y="186054"/>
                </a:lnTo>
                <a:lnTo>
                  <a:pt x="504570" y="131952"/>
                </a:lnTo>
                <a:close/>
              </a:path>
              <a:path w="612775" h="480060">
                <a:moveTo>
                  <a:pt x="306323" y="0"/>
                </a:moveTo>
                <a:lnTo>
                  <a:pt x="198246" y="107950"/>
                </a:lnTo>
                <a:lnTo>
                  <a:pt x="414273" y="107950"/>
                </a:lnTo>
                <a:lnTo>
                  <a:pt x="306323" y="0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23176" y="3011423"/>
            <a:ext cx="551687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62700" y="3611879"/>
            <a:ext cx="763524" cy="445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6830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Дополнительные возможности</a:t>
            </a:r>
            <a:r>
              <a:rPr sz="3600" spc="-400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8200" y="5683402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384" y="1625979"/>
            <a:ext cx="4660265" cy="7639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Wingdings"/>
              <a:buChar char=""/>
              <a:tabLst>
                <a:tab pos="354965" algn="l"/>
                <a:tab pos="355600" algn="l"/>
                <a:tab pos="2661920" algn="l"/>
              </a:tabLst>
            </a:pPr>
            <a:r>
              <a:rPr sz="2200" spc="-5" dirty="0">
                <a:latin typeface="Calibri"/>
                <a:cs typeface="Calibri"/>
              </a:rPr>
              <a:t>Возможность	</a:t>
            </a:r>
            <a:r>
              <a:rPr sz="2200" spc="-10" dirty="0">
                <a:latin typeface="Calibri"/>
                <a:cs typeface="Calibri"/>
              </a:rPr>
              <a:t>поддерживать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  <a:tabLst>
                <a:tab pos="1990725" algn="l"/>
                <a:tab pos="4133850" algn="l"/>
              </a:tabLst>
            </a:pPr>
            <a:r>
              <a:rPr sz="2200" spc="-10" dirty="0">
                <a:latin typeface="Calibri"/>
                <a:cs typeface="Calibri"/>
              </a:rPr>
              <a:t>ло</a:t>
            </a:r>
            <a:r>
              <a:rPr sz="2200" spc="-40" dirty="0">
                <a:latin typeface="Calibri"/>
                <a:cs typeface="Calibri"/>
              </a:rPr>
              <a:t>к</a:t>
            </a:r>
            <a:r>
              <a:rPr sz="2200" spc="5" dirty="0">
                <a:latin typeface="Calibri"/>
                <a:cs typeface="Calibri"/>
              </a:rPr>
              <a:t>а</a:t>
            </a:r>
            <a:r>
              <a:rPr sz="2200" spc="-10" dirty="0">
                <a:latin typeface="Calibri"/>
                <a:cs typeface="Calibri"/>
              </a:rPr>
              <a:t>льно</a:t>
            </a:r>
            <a:r>
              <a:rPr sz="2200" spc="-5" dirty="0">
                <a:latin typeface="Calibri"/>
                <a:cs typeface="Calibri"/>
              </a:rPr>
              <a:t>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0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5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пью</a:t>
            </a:r>
            <a:r>
              <a:rPr sz="2200" spc="-3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рн</a:t>
            </a:r>
            <a:r>
              <a:rPr sz="2200" spc="-5" dirty="0">
                <a:latin typeface="Calibri"/>
                <a:cs typeface="Calibri"/>
              </a:rPr>
              <a:t>ой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2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ти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3070" y="1625979"/>
            <a:ext cx="2445385" cy="7639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70"/>
              </a:spcBef>
            </a:pPr>
            <a:r>
              <a:rPr sz="2200" spc="-5" dirty="0">
                <a:latin typeface="Calibri"/>
                <a:cs typeface="Calibri"/>
              </a:rPr>
              <a:t>функционирование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781685" algn="l"/>
              </a:tabLst>
            </a:pPr>
            <a:r>
              <a:rPr sz="2200" spc="-5" dirty="0">
                <a:latin typeface="Calibri"/>
                <a:cs typeface="Calibri"/>
              </a:rPr>
              <a:t>без	специального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5026" y="2934665"/>
            <a:ext cx="12738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Интернета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384" y="2398522"/>
            <a:ext cx="6007735" cy="1266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программного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обеспечения;</a:t>
            </a:r>
            <a:endParaRPr sz="22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342265" algn="l"/>
                <a:tab pos="355600" algn="l"/>
                <a:tab pos="2081530" algn="l"/>
                <a:tab pos="3203575" algn="l"/>
                <a:tab pos="3522345" algn="l"/>
                <a:tab pos="4930775" algn="l"/>
              </a:tabLst>
            </a:pPr>
            <a:r>
              <a:rPr sz="2200" spc="-5" dirty="0">
                <a:latin typeface="Calibri"/>
                <a:cs typeface="Calibri"/>
              </a:rPr>
              <a:t>обеспечение	</a:t>
            </a:r>
            <a:r>
              <a:rPr sz="2200" spc="-10" dirty="0">
                <a:latin typeface="Calibri"/>
                <a:cs typeface="Calibri"/>
              </a:rPr>
              <a:t>доступа	</a:t>
            </a:r>
            <a:r>
              <a:rPr sz="2200" spc="-5" dirty="0">
                <a:latin typeface="Calibri"/>
                <a:cs typeface="Calibri"/>
              </a:rPr>
              <a:t>к	основным	службам</a:t>
            </a:r>
            <a:endParaRPr sz="2200">
              <a:latin typeface="Calibri"/>
              <a:cs typeface="Calibri"/>
            </a:endParaRPr>
          </a:p>
          <a:p>
            <a:pPr marL="35560" algn="ctr">
              <a:lnSpc>
                <a:spcPct val="100000"/>
              </a:lnSpc>
              <a:spcBef>
                <a:spcPts val="265"/>
              </a:spcBef>
            </a:pPr>
            <a:r>
              <a:rPr sz="2200" spc="-10" dirty="0">
                <a:latin typeface="Calibri"/>
                <a:cs typeface="Calibri"/>
              </a:rPr>
              <a:t>средствами, </a:t>
            </a:r>
            <a:r>
              <a:rPr sz="2200" spc="-5" dirty="0">
                <a:latin typeface="Calibri"/>
                <a:cs typeface="Calibri"/>
              </a:rPr>
              <a:t>интегрированными в состав ОС;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3384" y="4007102"/>
            <a:ext cx="7444740" cy="1132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1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наличие </a:t>
            </a:r>
            <a:r>
              <a:rPr sz="2200" spc="-10" dirty="0">
                <a:latin typeface="Calibri"/>
                <a:cs typeface="Calibri"/>
              </a:rPr>
              <a:t>средств </a:t>
            </a:r>
            <a:r>
              <a:rPr sz="2200" spc="-5" dirty="0">
                <a:latin typeface="Calibri"/>
                <a:cs typeface="Calibri"/>
              </a:rPr>
              <a:t>обеспечения защиты данных </a:t>
            </a:r>
            <a:r>
              <a:rPr sz="2200" spc="-15" dirty="0">
                <a:latin typeface="Calibri"/>
                <a:cs typeface="Calibri"/>
              </a:rPr>
              <a:t>от  </a:t>
            </a:r>
            <a:r>
              <a:rPr sz="2200" spc="-5" dirty="0">
                <a:latin typeface="Calibri"/>
                <a:cs typeface="Calibri"/>
              </a:rPr>
              <a:t>несанкционированного доступа, </a:t>
            </a:r>
            <a:r>
              <a:rPr sz="2200" spc="-10" dirty="0">
                <a:latin typeface="Calibri"/>
                <a:cs typeface="Calibri"/>
              </a:rPr>
              <a:t>просмотра </a:t>
            </a:r>
            <a:r>
              <a:rPr sz="2200" spc="-5" dirty="0">
                <a:latin typeface="Calibri"/>
                <a:cs typeface="Calibri"/>
              </a:rPr>
              <a:t>и внесения  изменений;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384" y="5281394"/>
            <a:ext cx="7446009" cy="7639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возможность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оформления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рабочей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среды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ОС,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том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числе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средствами, относящимися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5" dirty="0">
                <a:latin typeface="Calibri"/>
                <a:cs typeface="Calibri"/>
              </a:rPr>
              <a:t>категории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мультимедиа;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6830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Дополнительные возможности</a:t>
            </a:r>
            <a:r>
              <a:rPr sz="3600" spc="-400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8200" y="5683402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1660347"/>
            <a:ext cx="19481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5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зм</a:t>
            </a:r>
            <a:r>
              <a:rPr sz="2200" spc="-25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жн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ь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5739" y="1660347"/>
            <a:ext cx="1572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обеспечения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0221" y="1660347"/>
            <a:ext cx="15144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40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мф</a:t>
            </a:r>
            <a:r>
              <a:rPr sz="2200" spc="1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ртн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36919" y="1660347"/>
            <a:ext cx="16230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поо</a:t>
            </a:r>
            <a:r>
              <a:rPr sz="2200" spc="10" dirty="0">
                <a:latin typeface="Calibri"/>
                <a:cs typeface="Calibri"/>
              </a:rPr>
              <a:t>ч</a:t>
            </a:r>
            <a:r>
              <a:rPr sz="2200" spc="-5" dirty="0">
                <a:latin typeface="Calibri"/>
                <a:cs typeface="Calibri"/>
              </a:rPr>
              <a:t>ер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дной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203" y="2029713"/>
            <a:ext cx="70707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работы </a:t>
            </a:r>
            <a:r>
              <a:rPr sz="2200" spc="-15" dirty="0">
                <a:latin typeface="Calibri"/>
                <a:cs typeface="Calibri"/>
              </a:rPr>
              <a:t>различных пользователей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20" dirty="0">
                <a:latin typeface="Calibri"/>
                <a:cs typeface="Calibri"/>
              </a:rPr>
              <a:t>одном</a:t>
            </a:r>
            <a:r>
              <a:rPr sz="2200" spc="2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персональном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303" y="2364726"/>
            <a:ext cx="7416165" cy="3881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algn="just">
              <a:lnSpc>
                <a:spcPct val="1101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компьютере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сохранением </a:t>
            </a:r>
            <a:r>
              <a:rPr sz="2200" spc="-5" dirty="0">
                <a:latin typeface="Calibri"/>
                <a:cs typeface="Calibri"/>
              </a:rPr>
              <a:t>персональных настроек  рабочей </a:t>
            </a:r>
            <a:r>
              <a:rPr sz="2200" spc="-10" dirty="0">
                <a:latin typeface="Calibri"/>
                <a:cs typeface="Calibri"/>
              </a:rPr>
              <a:t>среды </a:t>
            </a:r>
            <a:r>
              <a:rPr sz="2200" spc="-15" dirty="0">
                <a:latin typeface="Calibri"/>
                <a:cs typeface="Calibri"/>
              </a:rPr>
              <a:t>каждого </a:t>
            </a:r>
            <a:r>
              <a:rPr sz="2200" spc="-5" dirty="0">
                <a:latin typeface="Calibri"/>
                <a:cs typeface="Calibri"/>
              </a:rPr>
              <a:t>из них и ограничением </a:t>
            </a:r>
            <a:r>
              <a:rPr sz="2200" spc="-10" dirty="0">
                <a:latin typeface="Calibri"/>
                <a:cs typeface="Calibri"/>
              </a:rPr>
              <a:t>доступа </a:t>
            </a:r>
            <a:r>
              <a:rPr sz="2200" spc="-5" dirty="0">
                <a:latin typeface="Calibri"/>
                <a:cs typeface="Calibri"/>
              </a:rPr>
              <a:t>к  конфиденциальной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информации;</a:t>
            </a:r>
            <a:endParaRPr sz="2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10000"/>
              </a:lnSpc>
              <a:spcBef>
                <a:spcPts val="66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возможность </a:t>
            </a:r>
            <a:r>
              <a:rPr sz="2200" spc="-10" dirty="0">
                <a:latin typeface="Calibri"/>
                <a:cs typeface="Calibri"/>
              </a:rPr>
              <a:t>автоматического исполнения </a:t>
            </a:r>
            <a:r>
              <a:rPr sz="2200" spc="-5" dirty="0">
                <a:latin typeface="Calibri"/>
                <a:cs typeface="Calibri"/>
              </a:rPr>
              <a:t>операций </a:t>
            </a:r>
            <a:r>
              <a:rPr sz="2200" spc="-10" dirty="0">
                <a:latin typeface="Calibri"/>
                <a:cs typeface="Calibri"/>
              </a:rPr>
              <a:t>по  </a:t>
            </a:r>
            <a:r>
              <a:rPr sz="2200" spc="-5" dirty="0">
                <a:latin typeface="Calibri"/>
                <a:cs typeface="Calibri"/>
              </a:rPr>
              <a:t>обслуживанию </a:t>
            </a:r>
            <a:r>
              <a:rPr sz="2200" spc="-10" dirty="0">
                <a:latin typeface="Calibri"/>
                <a:cs typeface="Calibri"/>
              </a:rPr>
              <a:t>компьютера </a:t>
            </a:r>
            <a:r>
              <a:rPr sz="2200" spc="-5" dirty="0">
                <a:latin typeface="Calibri"/>
                <a:cs typeface="Calibri"/>
              </a:rPr>
              <a:t>и ОС в соответствии</a:t>
            </a:r>
            <a:r>
              <a:rPr sz="2200" spc="4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  заданным </a:t>
            </a:r>
            <a:r>
              <a:rPr sz="2200" spc="-10" dirty="0">
                <a:latin typeface="Calibri"/>
                <a:cs typeface="Calibri"/>
              </a:rPr>
              <a:t>расписанием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25" dirty="0">
                <a:latin typeface="Calibri"/>
                <a:cs typeface="Calibri"/>
              </a:rPr>
              <a:t>под </a:t>
            </a:r>
            <a:r>
              <a:rPr sz="2200" spc="-10" dirty="0">
                <a:latin typeface="Calibri"/>
                <a:cs typeface="Calibri"/>
              </a:rPr>
              <a:t>управлением </a:t>
            </a:r>
            <a:r>
              <a:rPr sz="2200" spc="-15" dirty="0">
                <a:latin typeface="Calibri"/>
                <a:cs typeface="Calibri"/>
              </a:rPr>
              <a:t>удаленного  </a:t>
            </a:r>
            <a:r>
              <a:rPr sz="2200" spc="-5" dirty="0">
                <a:latin typeface="Calibri"/>
                <a:cs typeface="Calibri"/>
              </a:rPr>
              <a:t>сервера;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66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возможность работы с </a:t>
            </a:r>
            <a:r>
              <a:rPr sz="2200" spc="-10" dirty="0">
                <a:latin typeface="Calibri"/>
                <a:cs typeface="Calibri"/>
              </a:rPr>
              <a:t>компьютером </a:t>
            </a:r>
            <a:r>
              <a:rPr sz="2200" spc="-5" dirty="0">
                <a:latin typeface="Calibri"/>
                <a:cs typeface="Calibri"/>
              </a:rPr>
              <a:t>для </a:t>
            </a:r>
            <a:r>
              <a:rPr sz="2200" spc="15" dirty="0">
                <a:latin typeface="Calibri"/>
                <a:cs typeface="Calibri"/>
              </a:rPr>
              <a:t>лиц, </a:t>
            </a:r>
            <a:r>
              <a:rPr sz="2200" spc="-5" dirty="0">
                <a:latin typeface="Calibri"/>
                <a:cs typeface="Calibri"/>
              </a:rPr>
              <a:t>имеющих  физические </a:t>
            </a:r>
            <a:r>
              <a:rPr sz="2200" spc="-10" dirty="0">
                <a:latin typeface="Calibri"/>
                <a:cs typeface="Calibri"/>
              </a:rPr>
              <a:t>недостатки, связанные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органами </a:t>
            </a:r>
            <a:r>
              <a:rPr sz="2200" spc="-5" dirty="0">
                <a:latin typeface="Calibri"/>
                <a:cs typeface="Calibri"/>
              </a:rPr>
              <a:t>зрения,  слуха 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другими.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6830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Дополнительные возможности</a:t>
            </a:r>
            <a:r>
              <a:rPr sz="3600" spc="-400" dirty="0"/>
              <a:t> </a:t>
            </a:r>
            <a:r>
              <a:rPr sz="3600" spc="-50" dirty="0"/>
              <a:t>ОС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8200" y="5683402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832" y="1531137"/>
            <a:ext cx="7169784" cy="231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492125" algn="l"/>
                <a:tab pos="1786889" algn="l"/>
                <a:tab pos="3656965" algn="l"/>
                <a:tab pos="4530090" algn="l"/>
                <a:tab pos="6220460" algn="l"/>
                <a:tab pos="6725284" algn="l"/>
              </a:tabLst>
            </a:pPr>
            <a:r>
              <a:rPr sz="2200" spc="-1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65" dirty="0">
                <a:latin typeface="Calibri"/>
                <a:cs typeface="Calibri"/>
              </a:rPr>
              <a:t>о</a:t>
            </a:r>
            <a:r>
              <a:rPr sz="2200" spc="-20" dirty="0">
                <a:latin typeface="Calibri"/>
                <a:cs typeface="Calibri"/>
              </a:rPr>
              <a:t>д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spc="-20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ж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мини</a:t>
            </a:r>
            <a:r>
              <a:rPr sz="2200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ал</a:t>
            </a:r>
            <a:r>
              <a:rPr sz="2200" dirty="0">
                <a:latin typeface="Calibri"/>
                <a:cs typeface="Calibri"/>
              </a:rPr>
              <a:t>ь</a:t>
            </a:r>
            <a:r>
              <a:rPr sz="2200" spc="-5" dirty="0">
                <a:latin typeface="Calibri"/>
                <a:cs typeface="Calibri"/>
              </a:rPr>
              <a:t>ный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набор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при</a:t>
            </a:r>
            <a:r>
              <a:rPr sz="2200" dirty="0">
                <a:latin typeface="Calibri"/>
                <a:cs typeface="Calibri"/>
              </a:rPr>
              <a:t>к</a:t>
            </a:r>
            <a:r>
              <a:rPr sz="2200" spc="-10" dirty="0">
                <a:latin typeface="Calibri"/>
                <a:cs typeface="Calibri"/>
              </a:rPr>
              <a:t>ладн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-35" dirty="0">
                <a:latin typeface="Calibri"/>
                <a:cs typeface="Calibri"/>
              </a:rPr>
              <a:t>г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ПО</a:t>
            </a:r>
            <a:r>
              <a:rPr sz="2200" dirty="0">
                <a:latin typeface="Calibri"/>
                <a:cs typeface="Calibri"/>
              </a:rPr>
              <a:t>	д</a:t>
            </a:r>
            <a:r>
              <a:rPr sz="2200" spc="-10" dirty="0">
                <a:latin typeface="Calibri"/>
                <a:cs typeface="Calibri"/>
              </a:rPr>
              <a:t>ля  </a:t>
            </a:r>
            <a:r>
              <a:rPr sz="2200" spc="-5" dirty="0">
                <a:latin typeface="Calibri"/>
                <a:cs typeface="Calibri"/>
              </a:rPr>
              <a:t>решения простейших практических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задач: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чтение, </a:t>
            </a:r>
            <a:r>
              <a:rPr sz="2200" spc="-10" dirty="0">
                <a:latin typeface="Calibri"/>
                <a:cs typeface="Calibri"/>
              </a:rPr>
              <a:t>редактирование </a:t>
            </a:r>
            <a:r>
              <a:rPr sz="2200" spc="-5" dirty="0">
                <a:latin typeface="Calibri"/>
                <a:cs typeface="Calibri"/>
              </a:rPr>
              <a:t>и печать </a:t>
            </a:r>
            <a:r>
              <a:rPr sz="2200" spc="-15" dirty="0">
                <a:latin typeface="Calibri"/>
                <a:cs typeface="Calibri"/>
              </a:rPr>
              <a:t>текстовых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документов;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создание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редактирование </a:t>
            </a:r>
            <a:r>
              <a:rPr sz="2200" spc="-5" dirty="0">
                <a:latin typeface="Calibri"/>
                <a:cs typeface="Calibri"/>
              </a:rPr>
              <a:t>простейших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рисунков;</a:t>
            </a:r>
            <a:endParaRPr sz="2200">
              <a:latin typeface="Calibri"/>
              <a:cs typeface="Calibri"/>
            </a:endParaRPr>
          </a:p>
          <a:p>
            <a:pPr marL="355600" marR="5715" indent="-342900">
              <a:lnSpc>
                <a:spcPts val="2910"/>
              </a:lnSpc>
              <a:spcBef>
                <a:spcPts val="135"/>
              </a:spcBef>
              <a:buFont typeface="Wingdings"/>
              <a:buChar char=""/>
              <a:tabLst>
                <a:tab pos="354965" algn="l"/>
                <a:tab pos="355600" algn="l"/>
                <a:tab pos="2251710" algn="l"/>
                <a:tab pos="4650740" algn="l"/>
                <a:tab pos="5219065" algn="l"/>
              </a:tabLst>
            </a:pPr>
            <a:r>
              <a:rPr sz="2200" spc="-5" dirty="0">
                <a:latin typeface="Calibri"/>
                <a:cs typeface="Calibri"/>
              </a:rPr>
              <a:t>вып</a:t>
            </a:r>
            <a:r>
              <a:rPr sz="2200" spc="-3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лнен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ари</a:t>
            </a:r>
            <a:r>
              <a:rPr sz="2200" spc="-20" dirty="0">
                <a:latin typeface="Calibri"/>
                <a:cs typeface="Calibri"/>
              </a:rPr>
              <a:t>ф</a:t>
            </a:r>
            <a:r>
              <a:rPr sz="2200" spc="5" dirty="0">
                <a:latin typeface="Calibri"/>
                <a:cs typeface="Calibri"/>
              </a:rPr>
              <a:t>м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5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иче</a:t>
            </a:r>
            <a:r>
              <a:rPr sz="2200" dirty="0">
                <a:latin typeface="Calibri"/>
                <a:cs typeface="Calibri"/>
              </a:rPr>
              <a:t>с</a:t>
            </a:r>
            <a:r>
              <a:rPr sz="2200" spc="-5" dirty="0">
                <a:latin typeface="Calibri"/>
                <a:cs typeface="Calibri"/>
              </a:rPr>
              <a:t>ких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ма</a:t>
            </a:r>
            <a:r>
              <a:rPr sz="2200" spc="-20" dirty="0">
                <a:latin typeface="Calibri"/>
                <a:cs typeface="Calibri"/>
              </a:rPr>
              <a:t>те</a:t>
            </a:r>
            <a:r>
              <a:rPr sz="2200" spc="-10" dirty="0">
                <a:latin typeface="Calibri"/>
                <a:cs typeface="Calibri"/>
              </a:rPr>
              <a:t>ма</a:t>
            </a:r>
            <a:r>
              <a:rPr sz="220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иче</a:t>
            </a:r>
            <a:r>
              <a:rPr sz="2200" dirty="0">
                <a:latin typeface="Calibri"/>
                <a:cs typeface="Calibri"/>
              </a:rPr>
              <a:t>с</a:t>
            </a:r>
            <a:r>
              <a:rPr sz="2200" spc="-5" dirty="0">
                <a:latin typeface="Calibri"/>
                <a:cs typeface="Calibri"/>
              </a:rPr>
              <a:t>ких  </a:t>
            </a:r>
            <a:r>
              <a:rPr sz="2200" spc="-10" dirty="0">
                <a:latin typeface="Calibri"/>
                <a:cs typeface="Calibri"/>
              </a:rPr>
              <a:t>расчетов;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832" y="3820820"/>
            <a:ext cx="7169150" cy="22847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ведение дневников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служебных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блокнотов;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Wingdings"/>
              <a:buChar char=""/>
              <a:tabLst>
                <a:tab pos="354965" algn="l"/>
                <a:tab pos="355600" algn="l"/>
                <a:tab pos="1672589" algn="l"/>
                <a:tab pos="2931160" algn="l"/>
                <a:tab pos="3220720" algn="l"/>
                <a:tab pos="4127500" algn="l"/>
                <a:tab pos="5624830" algn="l"/>
              </a:tabLst>
            </a:pPr>
            <a:r>
              <a:rPr sz="2200" spc="-5" dirty="0">
                <a:latin typeface="Calibri"/>
                <a:cs typeface="Calibri"/>
              </a:rPr>
              <a:t>со</a:t>
            </a:r>
            <a:r>
              <a:rPr sz="2200" spc="-35" dirty="0">
                <a:latin typeface="Calibri"/>
                <a:cs typeface="Calibri"/>
              </a:rPr>
              <a:t>з</a:t>
            </a:r>
            <a:r>
              <a:rPr sz="2200" spc="-10" dirty="0">
                <a:latin typeface="Calibri"/>
                <a:cs typeface="Calibri"/>
              </a:rPr>
              <a:t>дание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	п</a:t>
            </a:r>
            <a:r>
              <a:rPr sz="2200" spc="-5" dirty="0">
                <a:latin typeface="Calibri"/>
                <a:cs typeface="Calibri"/>
              </a:rPr>
              <a:t>ер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дач</a:t>
            </a:r>
            <a:r>
              <a:rPr sz="2200" spc="-5" dirty="0">
                <a:latin typeface="Calibri"/>
                <a:cs typeface="Calibri"/>
              </a:rPr>
              <a:t>а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	п</a:t>
            </a:r>
            <a:r>
              <a:rPr sz="2200" spc="-10" dirty="0">
                <a:latin typeface="Calibri"/>
                <a:cs typeface="Calibri"/>
              </a:rPr>
              <a:t>ри</a:t>
            </a:r>
            <a:r>
              <a:rPr sz="2200" spc="-25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м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со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б</a:t>
            </a:r>
            <a:r>
              <a:rPr sz="2200" spc="-15" dirty="0">
                <a:latin typeface="Calibri"/>
                <a:cs typeface="Calibri"/>
              </a:rPr>
              <a:t>щ</a:t>
            </a:r>
            <a:r>
              <a:rPr sz="2200" spc="-5" dirty="0">
                <a:latin typeface="Calibri"/>
                <a:cs typeface="Calibri"/>
              </a:rPr>
              <a:t>ений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5" dirty="0">
                <a:latin typeface="Calibri"/>
                <a:cs typeface="Calibri"/>
              </a:rPr>
              <a:t>э</a:t>
            </a:r>
            <a:r>
              <a:rPr sz="2200" dirty="0">
                <a:latin typeface="Calibri"/>
                <a:cs typeface="Calibri"/>
              </a:rPr>
              <a:t>ле</a:t>
            </a:r>
            <a:r>
              <a:rPr sz="2200" spc="-5" dirty="0">
                <a:latin typeface="Calibri"/>
                <a:cs typeface="Calibri"/>
              </a:rPr>
              <a:t>ктр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нн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й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Calibri"/>
                <a:cs typeface="Calibri"/>
              </a:rPr>
              <a:t>почты;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воспроизведение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редактирование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звукозаписи;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воспроизведение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видеозаписи;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др.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4431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Состав </a:t>
            </a:r>
            <a:r>
              <a:rPr sz="3600" spc="-95" dirty="0"/>
              <a:t>служебного</a:t>
            </a:r>
            <a:r>
              <a:rPr sz="3600" spc="-405" dirty="0"/>
              <a:t> </a:t>
            </a:r>
            <a:r>
              <a:rPr sz="3600" spc="-55" dirty="0"/>
              <a:t>ПО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5200" y="2348483"/>
            <a:ext cx="1546860" cy="1548765"/>
          </a:xfrm>
          <a:custGeom>
            <a:avLst/>
            <a:gdLst/>
            <a:ahLst/>
            <a:cxnLst/>
            <a:rect l="l" t="t" r="r" b="b"/>
            <a:pathLst>
              <a:path w="1546860" h="1548764">
                <a:moveTo>
                  <a:pt x="773429" y="0"/>
                </a:moveTo>
                <a:lnTo>
                  <a:pt x="724522" y="1522"/>
                </a:lnTo>
                <a:lnTo>
                  <a:pt x="676422" y="6031"/>
                </a:lnTo>
                <a:lnTo>
                  <a:pt x="629221" y="13434"/>
                </a:lnTo>
                <a:lnTo>
                  <a:pt x="583008" y="23642"/>
                </a:lnTo>
                <a:lnTo>
                  <a:pt x="537875" y="36563"/>
                </a:lnTo>
                <a:lnTo>
                  <a:pt x="493912" y="52107"/>
                </a:lnTo>
                <a:lnTo>
                  <a:pt x="451210" y="70184"/>
                </a:lnTo>
                <a:lnTo>
                  <a:pt x="409859" y="90701"/>
                </a:lnTo>
                <a:lnTo>
                  <a:pt x="369951" y="113570"/>
                </a:lnTo>
                <a:lnTo>
                  <a:pt x="331575" y="138699"/>
                </a:lnTo>
                <a:lnTo>
                  <a:pt x="294823" y="165998"/>
                </a:lnTo>
                <a:lnTo>
                  <a:pt x="259785" y="195376"/>
                </a:lnTo>
                <a:lnTo>
                  <a:pt x="226552" y="226742"/>
                </a:lnTo>
                <a:lnTo>
                  <a:pt x="195214" y="260006"/>
                </a:lnTo>
                <a:lnTo>
                  <a:pt x="165862" y="295077"/>
                </a:lnTo>
                <a:lnTo>
                  <a:pt x="138587" y="331864"/>
                </a:lnTo>
                <a:lnTo>
                  <a:pt x="113479" y="370277"/>
                </a:lnTo>
                <a:lnTo>
                  <a:pt x="90629" y="410225"/>
                </a:lnTo>
                <a:lnTo>
                  <a:pt x="70128" y="451617"/>
                </a:lnTo>
                <a:lnTo>
                  <a:pt x="52067" y="494363"/>
                </a:lnTo>
                <a:lnTo>
                  <a:pt x="36535" y="538372"/>
                </a:lnTo>
                <a:lnTo>
                  <a:pt x="23624" y="583554"/>
                </a:lnTo>
                <a:lnTo>
                  <a:pt x="13424" y="629817"/>
                </a:lnTo>
                <a:lnTo>
                  <a:pt x="6026" y="677072"/>
                </a:lnTo>
                <a:lnTo>
                  <a:pt x="1521" y="725227"/>
                </a:lnTo>
                <a:lnTo>
                  <a:pt x="0" y="774191"/>
                </a:lnTo>
                <a:lnTo>
                  <a:pt x="1521" y="823156"/>
                </a:lnTo>
                <a:lnTo>
                  <a:pt x="6026" y="871311"/>
                </a:lnTo>
                <a:lnTo>
                  <a:pt x="13424" y="918566"/>
                </a:lnTo>
                <a:lnTo>
                  <a:pt x="23624" y="964829"/>
                </a:lnTo>
                <a:lnTo>
                  <a:pt x="36535" y="1010011"/>
                </a:lnTo>
                <a:lnTo>
                  <a:pt x="52067" y="1054020"/>
                </a:lnTo>
                <a:lnTo>
                  <a:pt x="70128" y="1096766"/>
                </a:lnTo>
                <a:lnTo>
                  <a:pt x="90629" y="1138158"/>
                </a:lnTo>
                <a:lnTo>
                  <a:pt x="113479" y="1178106"/>
                </a:lnTo>
                <a:lnTo>
                  <a:pt x="138587" y="1216519"/>
                </a:lnTo>
                <a:lnTo>
                  <a:pt x="165862" y="1253306"/>
                </a:lnTo>
                <a:lnTo>
                  <a:pt x="195214" y="1288377"/>
                </a:lnTo>
                <a:lnTo>
                  <a:pt x="226552" y="1321641"/>
                </a:lnTo>
                <a:lnTo>
                  <a:pt x="259785" y="1353007"/>
                </a:lnTo>
                <a:lnTo>
                  <a:pt x="294823" y="1382385"/>
                </a:lnTo>
                <a:lnTo>
                  <a:pt x="331575" y="1409684"/>
                </a:lnTo>
                <a:lnTo>
                  <a:pt x="369951" y="1434813"/>
                </a:lnTo>
                <a:lnTo>
                  <a:pt x="409859" y="1457682"/>
                </a:lnTo>
                <a:lnTo>
                  <a:pt x="451210" y="1478199"/>
                </a:lnTo>
                <a:lnTo>
                  <a:pt x="493912" y="1496276"/>
                </a:lnTo>
                <a:lnTo>
                  <a:pt x="537875" y="1511820"/>
                </a:lnTo>
                <a:lnTo>
                  <a:pt x="583008" y="1524741"/>
                </a:lnTo>
                <a:lnTo>
                  <a:pt x="629221" y="1534949"/>
                </a:lnTo>
                <a:lnTo>
                  <a:pt x="676422" y="1542352"/>
                </a:lnTo>
                <a:lnTo>
                  <a:pt x="724522" y="1546861"/>
                </a:lnTo>
                <a:lnTo>
                  <a:pt x="773429" y="1548383"/>
                </a:lnTo>
                <a:lnTo>
                  <a:pt x="822337" y="1546861"/>
                </a:lnTo>
                <a:lnTo>
                  <a:pt x="870437" y="1542352"/>
                </a:lnTo>
                <a:lnTo>
                  <a:pt x="917638" y="1534949"/>
                </a:lnTo>
                <a:lnTo>
                  <a:pt x="963851" y="1524741"/>
                </a:lnTo>
                <a:lnTo>
                  <a:pt x="1008984" y="1511820"/>
                </a:lnTo>
                <a:lnTo>
                  <a:pt x="1052947" y="1496276"/>
                </a:lnTo>
                <a:lnTo>
                  <a:pt x="1095649" y="1478199"/>
                </a:lnTo>
                <a:lnTo>
                  <a:pt x="1137000" y="1457682"/>
                </a:lnTo>
                <a:lnTo>
                  <a:pt x="1176908" y="1434813"/>
                </a:lnTo>
                <a:lnTo>
                  <a:pt x="1215284" y="1409684"/>
                </a:lnTo>
                <a:lnTo>
                  <a:pt x="1252036" y="1382385"/>
                </a:lnTo>
                <a:lnTo>
                  <a:pt x="1287074" y="1353007"/>
                </a:lnTo>
                <a:lnTo>
                  <a:pt x="1320307" y="1321641"/>
                </a:lnTo>
                <a:lnTo>
                  <a:pt x="1351645" y="1288377"/>
                </a:lnTo>
                <a:lnTo>
                  <a:pt x="1380997" y="1253306"/>
                </a:lnTo>
                <a:lnTo>
                  <a:pt x="1408272" y="1216519"/>
                </a:lnTo>
                <a:lnTo>
                  <a:pt x="1433380" y="1178106"/>
                </a:lnTo>
                <a:lnTo>
                  <a:pt x="1456230" y="1138158"/>
                </a:lnTo>
                <a:lnTo>
                  <a:pt x="1476731" y="1096766"/>
                </a:lnTo>
                <a:lnTo>
                  <a:pt x="1494792" y="1054020"/>
                </a:lnTo>
                <a:lnTo>
                  <a:pt x="1510324" y="1010011"/>
                </a:lnTo>
                <a:lnTo>
                  <a:pt x="1523235" y="964829"/>
                </a:lnTo>
                <a:lnTo>
                  <a:pt x="1533435" y="918566"/>
                </a:lnTo>
                <a:lnTo>
                  <a:pt x="1540833" y="871311"/>
                </a:lnTo>
                <a:lnTo>
                  <a:pt x="1545338" y="823156"/>
                </a:lnTo>
                <a:lnTo>
                  <a:pt x="1546860" y="774191"/>
                </a:lnTo>
                <a:lnTo>
                  <a:pt x="1545338" y="725227"/>
                </a:lnTo>
                <a:lnTo>
                  <a:pt x="1540833" y="677072"/>
                </a:lnTo>
                <a:lnTo>
                  <a:pt x="1533435" y="629817"/>
                </a:lnTo>
                <a:lnTo>
                  <a:pt x="1523235" y="583554"/>
                </a:lnTo>
                <a:lnTo>
                  <a:pt x="1510324" y="538372"/>
                </a:lnTo>
                <a:lnTo>
                  <a:pt x="1494792" y="494363"/>
                </a:lnTo>
                <a:lnTo>
                  <a:pt x="1476731" y="451617"/>
                </a:lnTo>
                <a:lnTo>
                  <a:pt x="1456230" y="410225"/>
                </a:lnTo>
                <a:lnTo>
                  <a:pt x="1433380" y="370277"/>
                </a:lnTo>
                <a:lnTo>
                  <a:pt x="1408272" y="331864"/>
                </a:lnTo>
                <a:lnTo>
                  <a:pt x="1380997" y="295077"/>
                </a:lnTo>
                <a:lnTo>
                  <a:pt x="1351645" y="260006"/>
                </a:lnTo>
                <a:lnTo>
                  <a:pt x="1320307" y="226742"/>
                </a:lnTo>
                <a:lnTo>
                  <a:pt x="1287074" y="195376"/>
                </a:lnTo>
                <a:lnTo>
                  <a:pt x="1252036" y="165998"/>
                </a:lnTo>
                <a:lnTo>
                  <a:pt x="1215284" y="138699"/>
                </a:lnTo>
                <a:lnTo>
                  <a:pt x="1176908" y="113570"/>
                </a:lnTo>
                <a:lnTo>
                  <a:pt x="1137000" y="90701"/>
                </a:lnTo>
                <a:lnTo>
                  <a:pt x="1095649" y="70184"/>
                </a:lnTo>
                <a:lnTo>
                  <a:pt x="1052947" y="52107"/>
                </a:lnTo>
                <a:lnTo>
                  <a:pt x="1008984" y="36563"/>
                </a:lnTo>
                <a:lnTo>
                  <a:pt x="963851" y="23642"/>
                </a:lnTo>
                <a:lnTo>
                  <a:pt x="917638" y="13434"/>
                </a:lnTo>
                <a:lnTo>
                  <a:pt x="870437" y="6031"/>
                </a:lnTo>
                <a:lnTo>
                  <a:pt x="822337" y="1522"/>
                </a:lnTo>
                <a:lnTo>
                  <a:pt x="773429" y="0"/>
                </a:lnTo>
                <a:close/>
              </a:path>
            </a:pathLst>
          </a:custGeom>
          <a:solidFill>
            <a:srgbClr val="D0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0" y="2348483"/>
            <a:ext cx="1546860" cy="1548765"/>
          </a:xfrm>
          <a:custGeom>
            <a:avLst/>
            <a:gdLst/>
            <a:ahLst/>
            <a:cxnLst/>
            <a:rect l="l" t="t" r="r" b="b"/>
            <a:pathLst>
              <a:path w="1546860" h="1548764">
                <a:moveTo>
                  <a:pt x="0" y="774191"/>
                </a:moveTo>
                <a:lnTo>
                  <a:pt x="1521" y="725227"/>
                </a:lnTo>
                <a:lnTo>
                  <a:pt x="6026" y="677072"/>
                </a:lnTo>
                <a:lnTo>
                  <a:pt x="13424" y="629817"/>
                </a:lnTo>
                <a:lnTo>
                  <a:pt x="23624" y="583554"/>
                </a:lnTo>
                <a:lnTo>
                  <a:pt x="36535" y="538372"/>
                </a:lnTo>
                <a:lnTo>
                  <a:pt x="52067" y="494363"/>
                </a:lnTo>
                <a:lnTo>
                  <a:pt x="70128" y="451617"/>
                </a:lnTo>
                <a:lnTo>
                  <a:pt x="90629" y="410225"/>
                </a:lnTo>
                <a:lnTo>
                  <a:pt x="113479" y="370277"/>
                </a:lnTo>
                <a:lnTo>
                  <a:pt x="138587" y="331864"/>
                </a:lnTo>
                <a:lnTo>
                  <a:pt x="165862" y="295077"/>
                </a:lnTo>
                <a:lnTo>
                  <a:pt x="195214" y="260006"/>
                </a:lnTo>
                <a:lnTo>
                  <a:pt x="226552" y="226742"/>
                </a:lnTo>
                <a:lnTo>
                  <a:pt x="259785" y="195376"/>
                </a:lnTo>
                <a:lnTo>
                  <a:pt x="294823" y="165998"/>
                </a:lnTo>
                <a:lnTo>
                  <a:pt x="331575" y="138699"/>
                </a:lnTo>
                <a:lnTo>
                  <a:pt x="369951" y="113570"/>
                </a:lnTo>
                <a:lnTo>
                  <a:pt x="409859" y="90701"/>
                </a:lnTo>
                <a:lnTo>
                  <a:pt x="451210" y="70184"/>
                </a:lnTo>
                <a:lnTo>
                  <a:pt x="493912" y="52107"/>
                </a:lnTo>
                <a:lnTo>
                  <a:pt x="537875" y="36563"/>
                </a:lnTo>
                <a:lnTo>
                  <a:pt x="583008" y="23642"/>
                </a:lnTo>
                <a:lnTo>
                  <a:pt x="629221" y="13434"/>
                </a:lnTo>
                <a:lnTo>
                  <a:pt x="676422" y="6031"/>
                </a:lnTo>
                <a:lnTo>
                  <a:pt x="724522" y="1522"/>
                </a:lnTo>
                <a:lnTo>
                  <a:pt x="773429" y="0"/>
                </a:lnTo>
                <a:lnTo>
                  <a:pt x="822337" y="1522"/>
                </a:lnTo>
                <a:lnTo>
                  <a:pt x="870437" y="6031"/>
                </a:lnTo>
                <a:lnTo>
                  <a:pt x="917638" y="13434"/>
                </a:lnTo>
                <a:lnTo>
                  <a:pt x="963851" y="23642"/>
                </a:lnTo>
                <a:lnTo>
                  <a:pt x="1008984" y="36563"/>
                </a:lnTo>
                <a:lnTo>
                  <a:pt x="1052947" y="52107"/>
                </a:lnTo>
                <a:lnTo>
                  <a:pt x="1095649" y="70184"/>
                </a:lnTo>
                <a:lnTo>
                  <a:pt x="1137000" y="90701"/>
                </a:lnTo>
                <a:lnTo>
                  <a:pt x="1176908" y="113570"/>
                </a:lnTo>
                <a:lnTo>
                  <a:pt x="1215284" y="138699"/>
                </a:lnTo>
                <a:lnTo>
                  <a:pt x="1252036" y="165998"/>
                </a:lnTo>
                <a:lnTo>
                  <a:pt x="1287074" y="195376"/>
                </a:lnTo>
                <a:lnTo>
                  <a:pt x="1320307" y="226742"/>
                </a:lnTo>
                <a:lnTo>
                  <a:pt x="1351645" y="260006"/>
                </a:lnTo>
                <a:lnTo>
                  <a:pt x="1380997" y="295077"/>
                </a:lnTo>
                <a:lnTo>
                  <a:pt x="1408272" y="331864"/>
                </a:lnTo>
                <a:lnTo>
                  <a:pt x="1433380" y="370277"/>
                </a:lnTo>
                <a:lnTo>
                  <a:pt x="1456230" y="410225"/>
                </a:lnTo>
                <a:lnTo>
                  <a:pt x="1476731" y="451617"/>
                </a:lnTo>
                <a:lnTo>
                  <a:pt x="1494792" y="494363"/>
                </a:lnTo>
                <a:lnTo>
                  <a:pt x="1510324" y="538372"/>
                </a:lnTo>
                <a:lnTo>
                  <a:pt x="1523235" y="583554"/>
                </a:lnTo>
                <a:lnTo>
                  <a:pt x="1533435" y="629817"/>
                </a:lnTo>
                <a:lnTo>
                  <a:pt x="1540833" y="677072"/>
                </a:lnTo>
                <a:lnTo>
                  <a:pt x="1545338" y="725227"/>
                </a:lnTo>
                <a:lnTo>
                  <a:pt x="1546860" y="774191"/>
                </a:lnTo>
                <a:lnTo>
                  <a:pt x="1545338" y="823156"/>
                </a:lnTo>
                <a:lnTo>
                  <a:pt x="1540833" y="871311"/>
                </a:lnTo>
                <a:lnTo>
                  <a:pt x="1533435" y="918566"/>
                </a:lnTo>
                <a:lnTo>
                  <a:pt x="1523235" y="964829"/>
                </a:lnTo>
                <a:lnTo>
                  <a:pt x="1510324" y="1010011"/>
                </a:lnTo>
                <a:lnTo>
                  <a:pt x="1494792" y="1054020"/>
                </a:lnTo>
                <a:lnTo>
                  <a:pt x="1476731" y="1096766"/>
                </a:lnTo>
                <a:lnTo>
                  <a:pt x="1456230" y="1138158"/>
                </a:lnTo>
                <a:lnTo>
                  <a:pt x="1433380" y="1178106"/>
                </a:lnTo>
                <a:lnTo>
                  <a:pt x="1408272" y="1216519"/>
                </a:lnTo>
                <a:lnTo>
                  <a:pt x="1380997" y="1253306"/>
                </a:lnTo>
                <a:lnTo>
                  <a:pt x="1351645" y="1288377"/>
                </a:lnTo>
                <a:lnTo>
                  <a:pt x="1320307" y="1321641"/>
                </a:lnTo>
                <a:lnTo>
                  <a:pt x="1287074" y="1353007"/>
                </a:lnTo>
                <a:lnTo>
                  <a:pt x="1252036" y="1382385"/>
                </a:lnTo>
                <a:lnTo>
                  <a:pt x="1215284" y="1409684"/>
                </a:lnTo>
                <a:lnTo>
                  <a:pt x="1176908" y="1434813"/>
                </a:lnTo>
                <a:lnTo>
                  <a:pt x="1137000" y="1457682"/>
                </a:lnTo>
                <a:lnTo>
                  <a:pt x="1095649" y="1478199"/>
                </a:lnTo>
                <a:lnTo>
                  <a:pt x="1052947" y="1496276"/>
                </a:lnTo>
                <a:lnTo>
                  <a:pt x="1008984" y="1511820"/>
                </a:lnTo>
                <a:lnTo>
                  <a:pt x="963851" y="1524741"/>
                </a:lnTo>
                <a:lnTo>
                  <a:pt x="917638" y="1534949"/>
                </a:lnTo>
                <a:lnTo>
                  <a:pt x="870437" y="1542352"/>
                </a:lnTo>
                <a:lnTo>
                  <a:pt x="822337" y="1546861"/>
                </a:lnTo>
                <a:lnTo>
                  <a:pt x="773429" y="1548383"/>
                </a:lnTo>
                <a:lnTo>
                  <a:pt x="724522" y="1546861"/>
                </a:lnTo>
                <a:lnTo>
                  <a:pt x="676422" y="1542352"/>
                </a:lnTo>
                <a:lnTo>
                  <a:pt x="629221" y="1534949"/>
                </a:lnTo>
                <a:lnTo>
                  <a:pt x="583008" y="1524741"/>
                </a:lnTo>
                <a:lnTo>
                  <a:pt x="537875" y="1511820"/>
                </a:lnTo>
                <a:lnTo>
                  <a:pt x="493912" y="1496276"/>
                </a:lnTo>
                <a:lnTo>
                  <a:pt x="451210" y="1478199"/>
                </a:lnTo>
                <a:lnTo>
                  <a:pt x="409859" y="1457682"/>
                </a:lnTo>
                <a:lnTo>
                  <a:pt x="369951" y="1434813"/>
                </a:lnTo>
                <a:lnTo>
                  <a:pt x="331575" y="1409684"/>
                </a:lnTo>
                <a:lnTo>
                  <a:pt x="294823" y="1382385"/>
                </a:lnTo>
                <a:lnTo>
                  <a:pt x="259785" y="1353007"/>
                </a:lnTo>
                <a:lnTo>
                  <a:pt x="226552" y="1321641"/>
                </a:lnTo>
                <a:lnTo>
                  <a:pt x="195214" y="1288377"/>
                </a:lnTo>
                <a:lnTo>
                  <a:pt x="165862" y="1253306"/>
                </a:lnTo>
                <a:lnTo>
                  <a:pt x="138587" y="1216519"/>
                </a:lnTo>
                <a:lnTo>
                  <a:pt x="113479" y="1178106"/>
                </a:lnTo>
                <a:lnTo>
                  <a:pt x="90629" y="1138158"/>
                </a:lnTo>
                <a:lnTo>
                  <a:pt x="70128" y="1096766"/>
                </a:lnTo>
                <a:lnTo>
                  <a:pt x="52067" y="1054020"/>
                </a:lnTo>
                <a:lnTo>
                  <a:pt x="36535" y="1010011"/>
                </a:lnTo>
                <a:lnTo>
                  <a:pt x="23624" y="964829"/>
                </a:lnTo>
                <a:lnTo>
                  <a:pt x="13424" y="918566"/>
                </a:lnTo>
                <a:lnTo>
                  <a:pt x="6026" y="871311"/>
                </a:lnTo>
                <a:lnTo>
                  <a:pt x="1521" y="823156"/>
                </a:lnTo>
                <a:lnTo>
                  <a:pt x="0" y="774191"/>
                </a:lnTo>
                <a:close/>
              </a:path>
            </a:pathLst>
          </a:custGeom>
          <a:ln w="12192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8441" y="2093214"/>
            <a:ext cx="2520950" cy="401320"/>
          </a:xfrm>
          <a:prstGeom prst="rect">
            <a:avLst/>
          </a:prstGeom>
          <a:solidFill>
            <a:srgbClr val="FFFFFF"/>
          </a:solidFill>
          <a:ln w="25908">
            <a:solidFill>
              <a:srgbClr val="9CBD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Диспетчеры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файлов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0450" y="2803905"/>
            <a:ext cx="13849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270" marR="5080" indent="-497205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Сл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у</a:t>
            </a:r>
            <a:r>
              <a:rPr sz="2200" b="1" spc="-40" dirty="0">
                <a:solidFill>
                  <a:srgbClr val="2E2B1F"/>
                </a:solidFill>
                <a:latin typeface="Calibri"/>
                <a:cs typeface="Calibri"/>
              </a:rPr>
              <a:t>ж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ебное  ПО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630" y="2885694"/>
            <a:ext cx="2520950" cy="401320"/>
          </a:xfrm>
          <a:prstGeom prst="rect">
            <a:avLst/>
          </a:prstGeom>
          <a:solidFill>
            <a:srgbClr val="FFFFFF"/>
          </a:solidFill>
          <a:ln w="25908">
            <a:solidFill>
              <a:srgbClr val="9CBD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Архиваторы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630" y="3658361"/>
            <a:ext cx="2520950" cy="707390"/>
          </a:xfrm>
          <a:prstGeom prst="rect">
            <a:avLst/>
          </a:prstGeom>
          <a:solidFill>
            <a:srgbClr val="FFFFFF"/>
          </a:solidFill>
          <a:ln w="25908">
            <a:solidFill>
              <a:srgbClr val="9CBD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79755" marR="574675" indent="187325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Средства 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агнос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0126" y="2093214"/>
            <a:ext cx="2520950" cy="401320"/>
          </a:xfrm>
          <a:prstGeom prst="rect">
            <a:avLst/>
          </a:prstGeom>
          <a:solidFill>
            <a:srgbClr val="FFFFFF"/>
          </a:solidFill>
          <a:ln w="25907">
            <a:solidFill>
              <a:srgbClr val="9CBD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Средства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контроля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0126" y="2885694"/>
            <a:ext cx="2520950" cy="401320"/>
          </a:xfrm>
          <a:prstGeom prst="rect">
            <a:avLst/>
          </a:prstGeom>
          <a:solidFill>
            <a:srgbClr val="FFFFFF"/>
          </a:solidFill>
          <a:ln w="25907">
            <a:solidFill>
              <a:srgbClr val="9CBD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Мониторы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установки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80126" y="3658361"/>
            <a:ext cx="2520950" cy="707390"/>
          </a:xfrm>
          <a:prstGeom prst="rect">
            <a:avLst/>
          </a:prstGeom>
          <a:solidFill>
            <a:srgbClr val="FFFFFF"/>
          </a:solidFill>
          <a:ln w="25907">
            <a:solidFill>
              <a:srgbClr val="9CBD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45770" marR="438150" indent="322580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Средства  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ом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уни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ц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4882" y="4737353"/>
            <a:ext cx="3671570" cy="708660"/>
          </a:xfrm>
          <a:prstGeom prst="rect">
            <a:avLst/>
          </a:prstGeom>
          <a:solidFill>
            <a:srgbClr val="FFFFFF"/>
          </a:solidFill>
          <a:ln w="25907">
            <a:solidFill>
              <a:srgbClr val="9CBD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59715" marR="251460" indent="354965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Средства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обеспечения 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компьютерной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безопасности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89832" y="3934967"/>
            <a:ext cx="638556" cy="697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2503" y="3994403"/>
            <a:ext cx="502920" cy="576580"/>
          </a:xfrm>
          <a:custGeom>
            <a:avLst/>
            <a:gdLst/>
            <a:ahLst/>
            <a:cxnLst/>
            <a:rect l="l" t="t" r="r" b="b"/>
            <a:pathLst>
              <a:path w="502920" h="576579">
                <a:moveTo>
                  <a:pt x="502920" y="324612"/>
                </a:moveTo>
                <a:lnTo>
                  <a:pt x="0" y="324612"/>
                </a:lnTo>
                <a:lnTo>
                  <a:pt x="251460" y="576072"/>
                </a:lnTo>
                <a:lnTo>
                  <a:pt x="502920" y="324612"/>
                </a:lnTo>
                <a:close/>
              </a:path>
              <a:path w="502920" h="576579">
                <a:moveTo>
                  <a:pt x="377190" y="0"/>
                </a:moveTo>
                <a:lnTo>
                  <a:pt x="125730" y="0"/>
                </a:lnTo>
                <a:lnTo>
                  <a:pt x="125730" y="324612"/>
                </a:lnTo>
                <a:lnTo>
                  <a:pt x="377190" y="324612"/>
                </a:lnTo>
                <a:lnTo>
                  <a:pt x="377190" y="0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2503" y="3994403"/>
            <a:ext cx="502920" cy="576580"/>
          </a:xfrm>
          <a:custGeom>
            <a:avLst/>
            <a:gdLst/>
            <a:ahLst/>
            <a:cxnLst/>
            <a:rect l="l" t="t" r="r" b="b"/>
            <a:pathLst>
              <a:path w="502920" h="576579">
                <a:moveTo>
                  <a:pt x="0" y="324612"/>
                </a:moveTo>
                <a:lnTo>
                  <a:pt x="125730" y="324612"/>
                </a:lnTo>
                <a:lnTo>
                  <a:pt x="125730" y="0"/>
                </a:lnTo>
                <a:lnTo>
                  <a:pt x="377190" y="0"/>
                </a:lnTo>
                <a:lnTo>
                  <a:pt x="377190" y="324612"/>
                </a:lnTo>
                <a:lnTo>
                  <a:pt x="502920" y="324612"/>
                </a:lnTo>
                <a:lnTo>
                  <a:pt x="251460" y="576072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4576" y="3528059"/>
            <a:ext cx="655320" cy="612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9754" y="3590671"/>
            <a:ext cx="533400" cy="488315"/>
          </a:xfrm>
          <a:custGeom>
            <a:avLst/>
            <a:gdLst/>
            <a:ahLst/>
            <a:cxnLst/>
            <a:rect l="l" t="t" r="r" b="b"/>
            <a:pathLst>
              <a:path w="533400" h="488314">
                <a:moveTo>
                  <a:pt x="48640" y="106298"/>
                </a:moveTo>
                <a:lnTo>
                  <a:pt x="0" y="439673"/>
                </a:lnTo>
                <a:lnTo>
                  <a:pt x="333374" y="488314"/>
                </a:lnTo>
                <a:lnTo>
                  <a:pt x="262255" y="392810"/>
                </a:lnTo>
                <a:lnTo>
                  <a:pt x="518373" y="201802"/>
                </a:lnTo>
                <a:lnTo>
                  <a:pt x="119887" y="201802"/>
                </a:lnTo>
                <a:lnTo>
                  <a:pt x="48640" y="106298"/>
                </a:lnTo>
                <a:close/>
              </a:path>
              <a:path w="533400" h="488314">
                <a:moveTo>
                  <a:pt x="390652" y="0"/>
                </a:moveTo>
                <a:lnTo>
                  <a:pt x="119887" y="201802"/>
                </a:lnTo>
                <a:lnTo>
                  <a:pt x="518373" y="201802"/>
                </a:lnTo>
                <a:lnTo>
                  <a:pt x="533019" y="190880"/>
                </a:lnTo>
                <a:lnTo>
                  <a:pt x="390652" y="0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19754" y="3590671"/>
            <a:ext cx="533400" cy="488315"/>
          </a:xfrm>
          <a:custGeom>
            <a:avLst/>
            <a:gdLst/>
            <a:ahLst/>
            <a:cxnLst/>
            <a:rect l="l" t="t" r="r" b="b"/>
            <a:pathLst>
              <a:path w="533400" h="488314">
                <a:moveTo>
                  <a:pt x="333374" y="488314"/>
                </a:moveTo>
                <a:lnTo>
                  <a:pt x="262255" y="392810"/>
                </a:lnTo>
                <a:lnTo>
                  <a:pt x="533019" y="190880"/>
                </a:lnTo>
                <a:lnTo>
                  <a:pt x="390652" y="0"/>
                </a:lnTo>
                <a:lnTo>
                  <a:pt x="119887" y="201802"/>
                </a:lnTo>
                <a:lnTo>
                  <a:pt x="48640" y="106298"/>
                </a:lnTo>
                <a:lnTo>
                  <a:pt x="0" y="439673"/>
                </a:lnTo>
                <a:lnTo>
                  <a:pt x="333374" y="488314"/>
                </a:lnTo>
              </a:path>
            </a:pathLst>
          </a:custGeom>
          <a:ln w="127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63084" y="3497579"/>
            <a:ext cx="655320" cy="612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99405" y="3559302"/>
            <a:ext cx="533400" cy="488950"/>
          </a:xfrm>
          <a:custGeom>
            <a:avLst/>
            <a:gdLst/>
            <a:ahLst/>
            <a:cxnLst/>
            <a:rect l="l" t="t" r="r" b="b"/>
            <a:pathLst>
              <a:path w="533400" h="488950">
                <a:moveTo>
                  <a:pt x="142367" y="0"/>
                </a:moveTo>
                <a:lnTo>
                  <a:pt x="0" y="191008"/>
                </a:lnTo>
                <a:lnTo>
                  <a:pt x="270891" y="392938"/>
                </a:lnTo>
                <a:lnTo>
                  <a:pt x="199644" y="488442"/>
                </a:lnTo>
                <a:lnTo>
                  <a:pt x="533019" y="439800"/>
                </a:lnTo>
                <a:lnTo>
                  <a:pt x="498312" y="201930"/>
                </a:lnTo>
                <a:lnTo>
                  <a:pt x="413258" y="201930"/>
                </a:lnTo>
                <a:lnTo>
                  <a:pt x="142367" y="0"/>
                </a:lnTo>
                <a:close/>
              </a:path>
              <a:path w="533400" h="488950">
                <a:moveTo>
                  <a:pt x="484378" y="106425"/>
                </a:moveTo>
                <a:lnTo>
                  <a:pt x="413258" y="201930"/>
                </a:lnTo>
                <a:lnTo>
                  <a:pt x="498312" y="201930"/>
                </a:lnTo>
                <a:lnTo>
                  <a:pt x="484378" y="106425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9405" y="3559302"/>
            <a:ext cx="533400" cy="488950"/>
          </a:xfrm>
          <a:custGeom>
            <a:avLst/>
            <a:gdLst/>
            <a:ahLst/>
            <a:cxnLst/>
            <a:rect l="l" t="t" r="r" b="b"/>
            <a:pathLst>
              <a:path w="533400" h="488950">
                <a:moveTo>
                  <a:pt x="199644" y="488442"/>
                </a:moveTo>
                <a:lnTo>
                  <a:pt x="270891" y="392938"/>
                </a:lnTo>
                <a:lnTo>
                  <a:pt x="0" y="191008"/>
                </a:lnTo>
                <a:lnTo>
                  <a:pt x="142367" y="0"/>
                </a:lnTo>
                <a:lnTo>
                  <a:pt x="413258" y="201930"/>
                </a:lnTo>
                <a:lnTo>
                  <a:pt x="484378" y="106425"/>
                </a:lnTo>
                <a:lnTo>
                  <a:pt x="533019" y="439800"/>
                </a:lnTo>
                <a:lnTo>
                  <a:pt x="199644" y="488442"/>
                </a:lnTo>
                <a:close/>
              </a:path>
            </a:pathLst>
          </a:custGeom>
          <a:ln w="127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76372" y="2795016"/>
            <a:ext cx="496824" cy="620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11423" y="2866644"/>
            <a:ext cx="376555" cy="477520"/>
          </a:xfrm>
          <a:custGeom>
            <a:avLst/>
            <a:gdLst/>
            <a:ahLst/>
            <a:cxnLst/>
            <a:rect l="l" t="t" r="r" b="b"/>
            <a:pathLst>
              <a:path w="376554" h="477520">
                <a:moveTo>
                  <a:pt x="188213" y="0"/>
                </a:moveTo>
                <a:lnTo>
                  <a:pt x="0" y="238505"/>
                </a:lnTo>
                <a:lnTo>
                  <a:pt x="188213" y="477011"/>
                </a:lnTo>
                <a:lnTo>
                  <a:pt x="188213" y="357758"/>
                </a:lnTo>
                <a:lnTo>
                  <a:pt x="376427" y="357758"/>
                </a:lnTo>
                <a:lnTo>
                  <a:pt x="376427" y="119252"/>
                </a:lnTo>
                <a:lnTo>
                  <a:pt x="188213" y="119252"/>
                </a:lnTo>
                <a:lnTo>
                  <a:pt x="188213" y="0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1423" y="2866644"/>
            <a:ext cx="376555" cy="477520"/>
          </a:xfrm>
          <a:custGeom>
            <a:avLst/>
            <a:gdLst/>
            <a:ahLst/>
            <a:cxnLst/>
            <a:rect l="l" t="t" r="r" b="b"/>
            <a:pathLst>
              <a:path w="376554" h="477520">
                <a:moveTo>
                  <a:pt x="188213" y="477011"/>
                </a:moveTo>
                <a:lnTo>
                  <a:pt x="188213" y="357758"/>
                </a:lnTo>
                <a:lnTo>
                  <a:pt x="376427" y="357758"/>
                </a:lnTo>
                <a:lnTo>
                  <a:pt x="376427" y="119252"/>
                </a:lnTo>
                <a:lnTo>
                  <a:pt x="188213" y="119252"/>
                </a:lnTo>
                <a:lnTo>
                  <a:pt x="188213" y="0"/>
                </a:lnTo>
                <a:lnTo>
                  <a:pt x="0" y="238505"/>
                </a:lnTo>
                <a:lnTo>
                  <a:pt x="188213" y="477011"/>
                </a:lnTo>
                <a:close/>
              </a:path>
            </a:pathLst>
          </a:custGeom>
          <a:ln w="12191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93208" y="2795016"/>
            <a:ext cx="496824" cy="620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6735" y="2866644"/>
            <a:ext cx="376555" cy="477520"/>
          </a:xfrm>
          <a:custGeom>
            <a:avLst/>
            <a:gdLst/>
            <a:ahLst/>
            <a:cxnLst/>
            <a:rect l="l" t="t" r="r" b="b"/>
            <a:pathLst>
              <a:path w="376554" h="477520">
                <a:moveTo>
                  <a:pt x="188213" y="0"/>
                </a:moveTo>
                <a:lnTo>
                  <a:pt x="188213" y="119252"/>
                </a:lnTo>
                <a:lnTo>
                  <a:pt x="0" y="119252"/>
                </a:lnTo>
                <a:lnTo>
                  <a:pt x="0" y="357758"/>
                </a:lnTo>
                <a:lnTo>
                  <a:pt x="188213" y="357758"/>
                </a:lnTo>
                <a:lnTo>
                  <a:pt x="188213" y="477011"/>
                </a:lnTo>
                <a:lnTo>
                  <a:pt x="376427" y="238505"/>
                </a:lnTo>
                <a:lnTo>
                  <a:pt x="188213" y="0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26735" y="2866644"/>
            <a:ext cx="376555" cy="477520"/>
          </a:xfrm>
          <a:custGeom>
            <a:avLst/>
            <a:gdLst/>
            <a:ahLst/>
            <a:cxnLst/>
            <a:rect l="l" t="t" r="r" b="b"/>
            <a:pathLst>
              <a:path w="376554" h="477520">
                <a:moveTo>
                  <a:pt x="188213" y="477011"/>
                </a:moveTo>
                <a:lnTo>
                  <a:pt x="188213" y="357758"/>
                </a:lnTo>
                <a:lnTo>
                  <a:pt x="0" y="357758"/>
                </a:lnTo>
                <a:lnTo>
                  <a:pt x="0" y="119252"/>
                </a:lnTo>
                <a:lnTo>
                  <a:pt x="188213" y="119252"/>
                </a:lnTo>
                <a:lnTo>
                  <a:pt x="188213" y="0"/>
                </a:lnTo>
                <a:lnTo>
                  <a:pt x="376427" y="238505"/>
                </a:lnTo>
                <a:lnTo>
                  <a:pt x="188213" y="477011"/>
                </a:lnTo>
                <a:close/>
              </a:path>
            </a:pathLst>
          </a:custGeom>
          <a:ln w="12191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86100" y="2135123"/>
            <a:ext cx="661415" cy="611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21151" y="2196845"/>
            <a:ext cx="538480" cy="487045"/>
          </a:xfrm>
          <a:custGeom>
            <a:avLst/>
            <a:gdLst/>
            <a:ahLst/>
            <a:cxnLst/>
            <a:rect l="l" t="t" r="r" b="b"/>
            <a:pathLst>
              <a:path w="538479" h="487044">
                <a:moveTo>
                  <a:pt x="536335" y="291338"/>
                </a:moveTo>
                <a:lnTo>
                  <a:pt x="125095" y="291338"/>
                </a:lnTo>
                <a:lnTo>
                  <a:pt x="400431" y="487044"/>
                </a:lnTo>
                <a:lnTo>
                  <a:pt x="538480" y="292862"/>
                </a:lnTo>
                <a:lnTo>
                  <a:pt x="536335" y="291338"/>
                </a:lnTo>
                <a:close/>
              </a:path>
              <a:path w="538479" h="487044">
                <a:moveTo>
                  <a:pt x="332105" y="0"/>
                </a:moveTo>
                <a:lnTo>
                  <a:pt x="0" y="56261"/>
                </a:lnTo>
                <a:lnTo>
                  <a:pt x="56134" y="388365"/>
                </a:lnTo>
                <a:lnTo>
                  <a:pt x="125095" y="291338"/>
                </a:lnTo>
                <a:lnTo>
                  <a:pt x="536335" y="291338"/>
                </a:lnTo>
                <a:lnTo>
                  <a:pt x="263144" y="97154"/>
                </a:lnTo>
                <a:lnTo>
                  <a:pt x="332105" y="0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21151" y="2196845"/>
            <a:ext cx="538480" cy="487045"/>
          </a:xfrm>
          <a:custGeom>
            <a:avLst/>
            <a:gdLst/>
            <a:ahLst/>
            <a:cxnLst/>
            <a:rect l="l" t="t" r="r" b="b"/>
            <a:pathLst>
              <a:path w="538479" h="487044">
                <a:moveTo>
                  <a:pt x="56134" y="388365"/>
                </a:moveTo>
                <a:lnTo>
                  <a:pt x="125095" y="291338"/>
                </a:lnTo>
                <a:lnTo>
                  <a:pt x="400431" y="487044"/>
                </a:lnTo>
                <a:lnTo>
                  <a:pt x="538480" y="292862"/>
                </a:lnTo>
                <a:lnTo>
                  <a:pt x="263144" y="97154"/>
                </a:lnTo>
                <a:lnTo>
                  <a:pt x="332105" y="0"/>
                </a:lnTo>
                <a:lnTo>
                  <a:pt x="0" y="56261"/>
                </a:lnTo>
                <a:lnTo>
                  <a:pt x="56134" y="388365"/>
                </a:lnTo>
                <a:close/>
              </a:path>
            </a:pathLst>
          </a:custGeom>
          <a:ln w="127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6988" y="2135123"/>
            <a:ext cx="661415" cy="611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93183" y="2196845"/>
            <a:ext cx="538480" cy="487045"/>
          </a:xfrm>
          <a:custGeom>
            <a:avLst/>
            <a:gdLst/>
            <a:ahLst/>
            <a:cxnLst/>
            <a:rect l="l" t="t" r="r" b="b"/>
            <a:pathLst>
              <a:path w="538479" h="487044">
                <a:moveTo>
                  <a:pt x="206375" y="0"/>
                </a:moveTo>
                <a:lnTo>
                  <a:pt x="275336" y="97154"/>
                </a:lnTo>
                <a:lnTo>
                  <a:pt x="0" y="292862"/>
                </a:lnTo>
                <a:lnTo>
                  <a:pt x="138049" y="487044"/>
                </a:lnTo>
                <a:lnTo>
                  <a:pt x="413384" y="291338"/>
                </a:lnTo>
                <a:lnTo>
                  <a:pt x="498746" y="291338"/>
                </a:lnTo>
                <a:lnTo>
                  <a:pt x="538479" y="56261"/>
                </a:lnTo>
                <a:lnTo>
                  <a:pt x="206375" y="0"/>
                </a:lnTo>
                <a:close/>
              </a:path>
              <a:path w="538479" h="487044">
                <a:moveTo>
                  <a:pt x="498746" y="291338"/>
                </a:moveTo>
                <a:lnTo>
                  <a:pt x="413384" y="291338"/>
                </a:lnTo>
                <a:lnTo>
                  <a:pt x="482345" y="388365"/>
                </a:lnTo>
                <a:lnTo>
                  <a:pt x="498746" y="291338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93183" y="2196845"/>
            <a:ext cx="538480" cy="487045"/>
          </a:xfrm>
          <a:custGeom>
            <a:avLst/>
            <a:gdLst/>
            <a:ahLst/>
            <a:cxnLst/>
            <a:rect l="l" t="t" r="r" b="b"/>
            <a:pathLst>
              <a:path w="538479" h="487044">
                <a:moveTo>
                  <a:pt x="482345" y="388365"/>
                </a:moveTo>
                <a:lnTo>
                  <a:pt x="413384" y="291338"/>
                </a:lnTo>
                <a:lnTo>
                  <a:pt x="138049" y="487044"/>
                </a:lnTo>
                <a:lnTo>
                  <a:pt x="0" y="292862"/>
                </a:lnTo>
                <a:lnTo>
                  <a:pt x="275336" y="97154"/>
                </a:lnTo>
                <a:lnTo>
                  <a:pt x="206375" y="0"/>
                </a:lnTo>
                <a:lnTo>
                  <a:pt x="538479" y="56261"/>
                </a:lnTo>
                <a:lnTo>
                  <a:pt x="482345" y="388365"/>
                </a:lnTo>
                <a:close/>
              </a:path>
            </a:pathLst>
          </a:custGeom>
          <a:ln w="12700">
            <a:solidFill>
              <a:srgbClr val="97B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6507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 </a:t>
            </a:r>
            <a:r>
              <a:rPr sz="3600" spc="-85" dirty="0"/>
              <a:t>прикладного</a:t>
            </a:r>
            <a:r>
              <a:rPr sz="3600" spc="-415" dirty="0"/>
              <a:t> </a:t>
            </a:r>
            <a:r>
              <a:rPr sz="3600" spc="-55" dirty="0"/>
              <a:t>ПО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868" y="1572767"/>
            <a:ext cx="5544820" cy="431800"/>
          </a:xfrm>
          <a:prstGeom prst="rect">
            <a:avLst/>
          </a:prstGeom>
          <a:solidFill>
            <a:srgbClr val="D0DEDE"/>
          </a:solidFill>
          <a:ln w="12192">
            <a:solidFill>
              <a:srgbClr val="97BAB8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Проблемно-ориентированные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3603" y="2581655"/>
            <a:ext cx="606552" cy="57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944" y="3739896"/>
            <a:ext cx="598932" cy="598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473" y="2149856"/>
            <a:ext cx="7273290" cy="352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Текстовые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редакторы</a:t>
            </a:r>
            <a:endParaRPr sz="2000">
              <a:latin typeface="Calibri"/>
              <a:cs typeface="Calibri"/>
            </a:endParaRPr>
          </a:p>
          <a:p>
            <a:pPr marL="1604010">
              <a:lnSpc>
                <a:spcPct val="100000"/>
              </a:lnSpc>
              <a:spcBef>
                <a:spcPts val="1955"/>
              </a:spcBef>
            </a:pP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Блокнот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365760" indent="-343535">
              <a:lnSpc>
                <a:spcPct val="100000"/>
              </a:lnSpc>
              <a:buFont typeface="Arial"/>
              <a:buChar char="•"/>
              <a:tabLst>
                <a:tab pos="365760" algn="l"/>
                <a:tab pos="366395" algn="l"/>
              </a:tabLst>
            </a:pPr>
            <a:r>
              <a:rPr sz="2000" spc="-30" dirty="0">
                <a:latin typeface="Calibri"/>
                <a:cs typeface="Calibri"/>
              </a:rPr>
              <a:t>Текстовые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процессоры</a:t>
            </a:r>
            <a:endParaRPr sz="2000">
              <a:latin typeface="Calibri"/>
              <a:cs typeface="Calibri"/>
            </a:endParaRPr>
          </a:p>
          <a:p>
            <a:pPr marL="1604010" marR="5080">
              <a:lnSpc>
                <a:spcPct val="100000"/>
              </a:lnSpc>
              <a:spcBef>
                <a:spcPts val="515"/>
              </a:spcBef>
            </a:pP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Microsoft </a:t>
            </a:r>
            <a:r>
              <a:rPr sz="1800" b="1" spc="-20" dirty="0">
                <a:solidFill>
                  <a:srgbClr val="355E73"/>
                </a:solidFill>
                <a:latin typeface="Calibri"/>
                <a:cs typeface="Calibri"/>
              </a:rPr>
              <a:t>Word,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OpenOffice.org </a:t>
            </a:r>
            <a:r>
              <a:rPr sz="1800" b="1" spc="-35" dirty="0">
                <a:solidFill>
                  <a:srgbClr val="355E73"/>
                </a:solidFill>
                <a:latin typeface="Calibri"/>
                <a:cs typeface="Calibri"/>
              </a:rPr>
              <a:t>Writer,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Corel </a:t>
            </a:r>
            <a:r>
              <a:rPr sz="1800" b="1" spc="-20" dirty="0">
                <a:solidFill>
                  <a:srgbClr val="355E73"/>
                </a:solidFill>
                <a:latin typeface="Calibri"/>
                <a:cs typeface="Calibri"/>
              </a:rPr>
              <a:t>WordPerfect, 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Лексикон </a:t>
            </a:r>
            <a:r>
              <a:rPr sz="1800" dirty="0">
                <a:solidFill>
                  <a:srgbClr val="355E73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355E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55E73"/>
                </a:solidFill>
                <a:latin typeface="Calibri"/>
                <a:cs typeface="Calibri"/>
              </a:rPr>
              <a:t>др.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87350" indent="-343535">
              <a:lnSpc>
                <a:spcPct val="100000"/>
              </a:lnSpc>
              <a:spcBef>
                <a:spcPts val="1240"/>
              </a:spcBef>
              <a:buFont typeface="Arial"/>
              <a:buChar char="•"/>
              <a:tabLst>
                <a:tab pos="387350" algn="l"/>
                <a:tab pos="387985" algn="l"/>
              </a:tabLst>
            </a:pP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Графические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редакторы</a:t>
            </a:r>
            <a:endParaRPr sz="2000">
              <a:latin typeface="Calibri"/>
              <a:cs typeface="Calibri"/>
            </a:endParaRPr>
          </a:p>
          <a:p>
            <a:pPr marL="1633855" marR="1167130">
              <a:lnSpc>
                <a:spcPct val="100000"/>
              </a:lnSpc>
              <a:spcBef>
                <a:spcPts val="919"/>
              </a:spcBef>
            </a:pP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Microsoft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Paint, Corel </a:t>
            </a:r>
            <a:r>
              <a:rPr sz="1800" b="1" spc="-40" dirty="0">
                <a:solidFill>
                  <a:srgbClr val="355E73"/>
                </a:solidFill>
                <a:latin typeface="Calibri"/>
                <a:cs typeface="Calibri"/>
              </a:rPr>
              <a:t>Draw, </a:t>
            </a:r>
            <a:r>
              <a:rPr sz="1800" b="1" dirty="0">
                <a:solidFill>
                  <a:srgbClr val="355E73"/>
                </a:solidFill>
                <a:latin typeface="Calibri"/>
                <a:cs typeface="Calibri"/>
              </a:rPr>
              <a:t>Adobe </a:t>
            </a: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Photoshop, 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OpenOffice.org </a:t>
            </a:r>
            <a:r>
              <a:rPr sz="1800" b="1" spc="-15" dirty="0">
                <a:solidFill>
                  <a:srgbClr val="355E73"/>
                </a:solidFill>
                <a:latin typeface="Calibri"/>
                <a:cs typeface="Calibri"/>
              </a:rPr>
              <a:t>Draw </a:t>
            </a:r>
            <a:r>
              <a:rPr sz="1800" dirty="0">
                <a:solidFill>
                  <a:srgbClr val="355E73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355E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55E73"/>
                </a:solidFill>
                <a:latin typeface="Calibri"/>
                <a:cs typeface="Calibri"/>
              </a:rPr>
              <a:t>др.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03603" y="5094732"/>
            <a:ext cx="629411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7285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Понятие программного</a:t>
            </a:r>
            <a:r>
              <a:rPr sz="3600" spc="-370" dirty="0"/>
              <a:t> </a:t>
            </a:r>
            <a:r>
              <a:rPr sz="3600" spc="-95" dirty="0"/>
              <a:t>обеспечения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99490" y="2027554"/>
          <a:ext cx="7288529" cy="67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570"/>
                <a:gridCol w="1971039"/>
                <a:gridCol w="822960"/>
                <a:gridCol w="2473960"/>
              </a:tblGrid>
              <a:tr h="335165">
                <a:tc>
                  <a:txBody>
                    <a:bodyPr/>
                    <a:lstStyle/>
                    <a:p>
                      <a:pPr marL="31750">
                        <a:lnSpc>
                          <a:spcPts val="2280"/>
                        </a:lnSpc>
                      </a:pPr>
                      <a:r>
                        <a:rPr sz="2400" b="1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Программное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sz="2400" b="1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2280"/>
                        </a:lnSpc>
                      </a:pPr>
                      <a:r>
                        <a:rPr sz="2400" b="1" spc="-1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(ПО,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280"/>
                        </a:lnSpc>
                        <a:tabLst>
                          <a:tab pos="1494790" algn="l"/>
                          <a:tab pos="1903730" algn="l"/>
                        </a:tabLst>
                      </a:pPr>
                      <a:r>
                        <a:rPr sz="2400" b="1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spc="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400" b="1" spc="-1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2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400" b="1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2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)	</a:t>
                      </a:r>
                      <a:r>
                        <a:rPr sz="24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–	</a:t>
                      </a:r>
                      <a:r>
                        <a:rPr sz="2400" spc="-1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э</a:t>
                      </a:r>
                      <a:r>
                        <a:rPr sz="2400" spc="-3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35470">
                <a:tc>
                  <a:txBody>
                    <a:bodyPr/>
                    <a:lstStyle/>
                    <a:p>
                      <a:pPr marL="31750">
                        <a:lnSpc>
                          <a:spcPts val="2520"/>
                        </a:lnSpc>
                      </a:pPr>
                      <a:r>
                        <a:rPr sz="2400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совокупность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520"/>
                        </a:lnSpc>
                      </a:pPr>
                      <a:r>
                        <a:rPr sz="2400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программ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2520"/>
                        </a:lnSpc>
                      </a:pPr>
                      <a:r>
                        <a:rPr sz="24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520"/>
                        </a:lnSpc>
                      </a:pPr>
                      <a:r>
                        <a:rPr sz="24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со</a:t>
                      </a:r>
                      <a:r>
                        <a:rPr sz="2400" spc="-2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-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тв</a:t>
                      </a:r>
                      <a:r>
                        <a:rPr sz="2400" spc="-1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-4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ст</a:t>
                      </a:r>
                      <a:r>
                        <a:rPr sz="2400" spc="-1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ую</a:t>
                      </a:r>
                      <a:r>
                        <a:rPr sz="2400" spc="-3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24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723883" y="5740552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4366" y="2670428"/>
            <a:ext cx="1812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позволяющая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761" y="2670428"/>
            <a:ext cx="17710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использовать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8795" y="3036189"/>
            <a:ext cx="480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1270" algn="l"/>
                <a:tab pos="1991995" algn="l"/>
                <a:tab pos="3403600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технику	для	решения	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различных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540" y="2670428"/>
            <a:ext cx="2212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документации, 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вычисли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льную 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задач.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914" y="4473066"/>
            <a:ext cx="7233920" cy="9347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25"/>
              </a:spcBef>
            </a:pP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Термин </a:t>
            </a:r>
            <a:r>
              <a:rPr sz="20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Software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(буквально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«мягкое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изделие»)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отражает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такие 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свойства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программного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обеспечения,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как гибкость, 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способность 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модифицироваться,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приспосабливаться,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развиваться.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6507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 </a:t>
            </a:r>
            <a:r>
              <a:rPr sz="3600" spc="-85" dirty="0"/>
              <a:t>прикладного</a:t>
            </a:r>
            <a:r>
              <a:rPr sz="3600" spc="-415" dirty="0"/>
              <a:t> </a:t>
            </a:r>
            <a:r>
              <a:rPr sz="3600" spc="-55" dirty="0"/>
              <a:t>ПО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868" y="1572767"/>
            <a:ext cx="5544820" cy="431800"/>
          </a:xfrm>
          <a:prstGeom prst="rect">
            <a:avLst/>
          </a:prstGeom>
          <a:solidFill>
            <a:srgbClr val="D0DEDE"/>
          </a:solidFill>
          <a:ln w="12192">
            <a:solidFill>
              <a:srgbClr val="97BAB8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Проблемно-ориентированные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473" y="2007303"/>
            <a:ext cx="7393305" cy="339471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Системы управления </a:t>
            </a:r>
            <a:r>
              <a:rPr sz="2000" dirty="0">
                <a:latin typeface="Calibri"/>
                <a:cs typeface="Calibri"/>
              </a:rPr>
              <a:t>базами </a:t>
            </a:r>
            <a:r>
              <a:rPr sz="2000" spc="-5" dirty="0">
                <a:latin typeface="Calibri"/>
                <a:cs typeface="Calibri"/>
              </a:rPr>
              <a:t>данных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(СУБД)</a:t>
            </a:r>
            <a:endParaRPr sz="2000">
              <a:latin typeface="Calibri"/>
              <a:cs typeface="Calibri"/>
            </a:endParaRPr>
          </a:p>
          <a:p>
            <a:pPr marL="1604010" marR="595630">
              <a:lnSpc>
                <a:spcPct val="100000"/>
              </a:lnSpc>
              <a:spcBef>
                <a:spcPts val="1010"/>
              </a:spcBef>
            </a:pP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Microsoft Access,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OpenOffice.org </a:t>
            </a:r>
            <a:r>
              <a:rPr sz="1800" b="1" dirty="0">
                <a:solidFill>
                  <a:srgbClr val="355E73"/>
                </a:solidFill>
                <a:latin typeface="Calibri"/>
                <a:cs typeface="Calibri"/>
              </a:rPr>
              <a:t>Base, </a:t>
            </a:r>
            <a:r>
              <a:rPr sz="1800" b="1" spc="-20" dirty="0">
                <a:solidFill>
                  <a:srgbClr val="355E73"/>
                </a:solidFill>
                <a:latin typeface="Calibri"/>
                <a:cs typeface="Calibri"/>
              </a:rPr>
              <a:t>FoxPro,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Oracle,  </a:t>
            </a:r>
            <a:r>
              <a:rPr sz="1800" b="1" spc="-15" dirty="0">
                <a:solidFill>
                  <a:srgbClr val="355E73"/>
                </a:solidFill>
                <a:latin typeface="Calibri"/>
                <a:cs typeface="Calibri"/>
              </a:rPr>
              <a:t>Paradox </a:t>
            </a:r>
            <a:r>
              <a:rPr sz="1800" dirty="0">
                <a:solidFill>
                  <a:srgbClr val="355E73"/>
                </a:solidFill>
                <a:latin typeface="Calibri"/>
                <a:cs typeface="Calibri"/>
              </a:rPr>
              <a:t>и др.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365760" indent="-343535">
              <a:lnSpc>
                <a:spcPct val="100000"/>
              </a:lnSpc>
              <a:buFont typeface="Arial"/>
              <a:buChar char="•"/>
              <a:tabLst>
                <a:tab pos="365760" algn="l"/>
                <a:tab pos="366395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Электронные таблицы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(табличные</a:t>
            </a:r>
            <a:r>
              <a:rPr sz="20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процессоры)</a:t>
            </a:r>
            <a:endParaRPr sz="2000">
              <a:latin typeface="Calibri"/>
              <a:cs typeface="Calibri"/>
            </a:endParaRPr>
          </a:p>
          <a:p>
            <a:pPr marL="1604010" marR="5080">
              <a:lnSpc>
                <a:spcPct val="100000"/>
              </a:lnSpc>
              <a:spcBef>
                <a:spcPts val="515"/>
              </a:spcBef>
            </a:pP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Microsoft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Excel, OpenOffice.org </a:t>
            </a: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Calc,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Quattro </a:t>
            </a:r>
            <a:r>
              <a:rPr sz="1800" b="1" spc="-15" dirty="0">
                <a:solidFill>
                  <a:srgbClr val="355E73"/>
                </a:solidFill>
                <a:latin typeface="Calibri"/>
                <a:cs typeface="Calibri"/>
              </a:rPr>
              <a:t>Pro, </a:t>
            </a: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SuperCalc,  Lotus 1-2-3 </a:t>
            </a:r>
            <a:r>
              <a:rPr sz="1800" dirty="0">
                <a:solidFill>
                  <a:srgbClr val="355E73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355E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55E73"/>
                </a:solidFill>
                <a:latin typeface="Calibri"/>
                <a:cs typeface="Calibri"/>
              </a:rPr>
              <a:t>др.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87350" indent="-343535">
              <a:lnSpc>
                <a:spcPct val="100000"/>
              </a:lnSpc>
              <a:spcBef>
                <a:spcPts val="1240"/>
              </a:spcBef>
              <a:buFont typeface="Arial"/>
              <a:buChar char="•"/>
              <a:tabLst>
                <a:tab pos="387350" algn="l"/>
                <a:tab pos="387985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Системы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подготовки</a:t>
            </a:r>
            <a:r>
              <a:rPr sz="20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презентаций</a:t>
            </a:r>
            <a:endParaRPr sz="2000">
              <a:latin typeface="Calibri"/>
              <a:cs typeface="Calibri"/>
            </a:endParaRPr>
          </a:p>
          <a:p>
            <a:pPr marL="1633855">
              <a:lnSpc>
                <a:spcPct val="100000"/>
              </a:lnSpc>
              <a:spcBef>
                <a:spcPts val="919"/>
              </a:spcBef>
            </a:pP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Microsoft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PowerPoint, OpenOffice.org </a:t>
            </a: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Impress,</a:t>
            </a:r>
            <a:r>
              <a:rPr sz="1800" b="1" spc="-50" dirty="0">
                <a:solidFill>
                  <a:srgbClr val="355E7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Freelance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14855" y="2564892"/>
            <a:ext cx="576071" cy="560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4855" y="3752088"/>
            <a:ext cx="576071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5711" y="5117591"/>
            <a:ext cx="576072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11654" y="5433618"/>
            <a:ext cx="3122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Graphics, </a:t>
            </a:r>
            <a:r>
              <a:rPr sz="1800" b="1" spc="-10" dirty="0">
                <a:solidFill>
                  <a:srgbClr val="355E73"/>
                </a:solidFill>
                <a:latin typeface="Calibri"/>
                <a:cs typeface="Calibri"/>
              </a:rPr>
              <a:t>Harvard </a:t>
            </a:r>
            <a:r>
              <a:rPr sz="1800" b="1" spc="-5" dirty="0">
                <a:solidFill>
                  <a:srgbClr val="355E73"/>
                </a:solidFill>
                <a:latin typeface="Calibri"/>
                <a:cs typeface="Calibri"/>
              </a:rPr>
              <a:t>Graphics </a:t>
            </a:r>
            <a:r>
              <a:rPr sz="1800" dirty="0">
                <a:solidFill>
                  <a:srgbClr val="355E73"/>
                </a:solidFill>
                <a:latin typeface="Calibri"/>
                <a:cs typeface="Calibri"/>
              </a:rPr>
              <a:t>и</a:t>
            </a:r>
            <a:r>
              <a:rPr sz="1800" spc="-100" dirty="0">
                <a:solidFill>
                  <a:srgbClr val="355E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55E73"/>
                </a:solidFill>
                <a:latin typeface="Calibri"/>
                <a:cs typeface="Calibri"/>
              </a:rPr>
              <a:t>др.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6507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 </a:t>
            </a:r>
            <a:r>
              <a:rPr sz="3600" spc="-85" dirty="0"/>
              <a:t>прикладного</a:t>
            </a:r>
            <a:r>
              <a:rPr sz="3600" spc="-415" dirty="0"/>
              <a:t> </a:t>
            </a:r>
            <a:r>
              <a:rPr sz="3600" spc="-55" dirty="0"/>
              <a:t>ПО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868" y="1572767"/>
            <a:ext cx="5544820" cy="431800"/>
          </a:xfrm>
          <a:prstGeom prst="rect">
            <a:avLst/>
          </a:prstGeom>
          <a:solidFill>
            <a:srgbClr val="D0DEDE"/>
          </a:solidFill>
          <a:ln w="12192">
            <a:solidFill>
              <a:srgbClr val="97BAB8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Проблемно-ориентированные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473" y="2149856"/>
            <a:ext cx="5955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Браузеры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обозреватели, средства просмотра</a:t>
            </a:r>
            <a:r>
              <a:rPr sz="20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Web)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3603" y="2503932"/>
            <a:ext cx="4276344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473" y="4053052"/>
            <a:ext cx="7237095" cy="14903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Веб-редакторы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Системы проведения математических</a:t>
            </a:r>
            <a:r>
              <a:rPr sz="20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расчетов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Системы автоматизированного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проектирования</a:t>
            </a:r>
            <a:r>
              <a:rPr sz="20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(CAD-системы)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Настольные издательские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системы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6507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 </a:t>
            </a:r>
            <a:r>
              <a:rPr sz="3600" spc="-85" dirty="0"/>
              <a:t>прикладного</a:t>
            </a:r>
            <a:r>
              <a:rPr sz="3600" spc="-415" dirty="0"/>
              <a:t> </a:t>
            </a:r>
            <a:r>
              <a:rPr sz="3600" spc="-55" dirty="0"/>
              <a:t>ПО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868" y="1572767"/>
            <a:ext cx="5544820" cy="431800"/>
          </a:xfrm>
          <a:prstGeom prst="rect">
            <a:avLst/>
          </a:prstGeom>
          <a:solidFill>
            <a:srgbClr val="D0DEDE"/>
          </a:solidFill>
          <a:ln w="12192">
            <a:solidFill>
              <a:srgbClr val="97BAB8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Проблемно-ориентированные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90473" y="1998065"/>
            <a:ext cx="6077585" cy="3683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Экспертные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системы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Геоинформационные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системы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(ГИС)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Бухгалтерские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системы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Финансовые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аналитические</a:t>
            </a: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системы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Системы обработки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видеоданных</a:t>
            </a:r>
            <a:r>
              <a:rPr sz="20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(видеоредакторы)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Справочно-правовые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системы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Справочники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энциклопедии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6507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Классификация </a:t>
            </a:r>
            <a:r>
              <a:rPr sz="3600" spc="-85" dirty="0"/>
              <a:t>прикладного</a:t>
            </a:r>
            <a:r>
              <a:rPr sz="3600" spc="-415" dirty="0"/>
              <a:t> </a:t>
            </a:r>
            <a:r>
              <a:rPr sz="3600" spc="-55" dirty="0"/>
              <a:t>ПО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868" y="1572767"/>
            <a:ext cx="5544820" cy="431800"/>
          </a:xfrm>
          <a:prstGeom prst="rect">
            <a:avLst/>
          </a:prstGeom>
          <a:solidFill>
            <a:srgbClr val="D0DEDE"/>
          </a:solidFill>
          <a:ln w="12192">
            <a:solidFill>
              <a:srgbClr val="97BAB8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Интегрированные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пакеты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9842" y="2252217"/>
            <a:ext cx="7385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5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бой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2252217"/>
            <a:ext cx="7512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набор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303" y="2252217"/>
            <a:ext cx="52044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62225" algn="l"/>
                <a:tab pos="3600450" algn="l"/>
              </a:tabLst>
            </a:pPr>
            <a:r>
              <a:rPr sz="2200" spc="-5" dirty="0">
                <a:latin typeface="Calibri"/>
                <a:cs typeface="Calibri"/>
              </a:rPr>
              <a:t>Интегрированный	</a:t>
            </a:r>
            <a:r>
              <a:rPr sz="2200" spc="-10" dirty="0">
                <a:latin typeface="Calibri"/>
                <a:cs typeface="Calibri"/>
              </a:rPr>
              <a:t>пакет	</a:t>
            </a:r>
            <a:r>
              <a:rPr sz="2200" spc="-15" dirty="0">
                <a:latin typeface="Calibri"/>
                <a:cs typeface="Calibri"/>
              </a:rPr>
              <a:t>представляет</a:t>
            </a:r>
            <a:endParaRPr sz="2200">
              <a:latin typeface="Calibri"/>
              <a:cs typeface="Calibri"/>
            </a:endParaRPr>
          </a:p>
          <a:p>
            <a:pPr marL="3818254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продуктов,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1930" y="2587498"/>
            <a:ext cx="190753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функционально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303" y="2587498"/>
            <a:ext cx="34302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766570" algn="l"/>
                <a:tab pos="1958975" algn="l"/>
                <a:tab pos="2736215" algn="l"/>
              </a:tabLst>
            </a:pPr>
            <a:r>
              <a:rPr sz="2200" spc="-5" dirty="0">
                <a:latin typeface="Calibri"/>
                <a:cs typeface="Calibri"/>
              </a:rPr>
              <a:t>нес</a:t>
            </a:r>
            <a:r>
              <a:rPr sz="2200" spc="-45" dirty="0">
                <a:latin typeface="Calibri"/>
                <a:cs typeface="Calibri"/>
              </a:rPr>
              <a:t>к</a:t>
            </a:r>
            <a:r>
              <a:rPr sz="2200" spc="-2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л</a:t>
            </a:r>
            <a:r>
              <a:rPr sz="2200" dirty="0">
                <a:latin typeface="Calibri"/>
                <a:cs typeface="Calibri"/>
              </a:rPr>
              <a:t>ь</a:t>
            </a:r>
            <a:r>
              <a:rPr sz="2200" spc="-5" dirty="0">
                <a:latin typeface="Calibri"/>
                <a:cs typeface="Calibri"/>
              </a:rPr>
              <a:t>ких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програм</a:t>
            </a:r>
            <a:r>
              <a:rPr sz="2200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ных  </a:t>
            </a:r>
            <a:r>
              <a:rPr sz="2200" spc="-10" dirty="0">
                <a:latin typeface="Calibri"/>
                <a:cs typeface="Calibri"/>
              </a:rPr>
              <a:t>дополняющих		</a:t>
            </a:r>
            <a:r>
              <a:rPr sz="2200" spc="-5" dirty="0">
                <a:latin typeface="Calibri"/>
                <a:cs typeface="Calibri"/>
              </a:rPr>
              <a:t>друг	</a:t>
            </a:r>
            <a:r>
              <a:rPr sz="2200" spc="-10" dirty="0">
                <a:latin typeface="Calibri"/>
                <a:cs typeface="Calibri"/>
              </a:rPr>
              <a:t>друга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8553" y="2922777"/>
            <a:ext cx="37807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830" algn="l"/>
                <a:tab pos="2847340" algn="l"/>
              </a:tabLst>
            </a:pPr>
            <a:r>
              <a:rPr sz="2200" spc="-5" dirty="0">
                <a:latin typeface="Calibri"/>
                <a:cs typeface="Calibri"/>
              </a:rPr>
              <a:t>и	п</a:t>
            </a:r>
            <a:r>
              <a:rPr sz="2200" spc="-45" dirty="0">
                <a:latin typeface="Calibri"/>
                <a:cs typeface="Calibri"/>
              </a:rPr>
              <a:t>о</a:t>
            </a:r>
            <a:r>
              <a:rPr sz="2200" spc="40" dirty="0">
                <a:latin typeface="Calibri"/>
                <a:cs typeface="Calibri"/>
              </a:rPr>
              <a:t>д</a:t>
            </a:r>
            <a:r>
              <a:rPr sz="2200" spc="-30" dirty="0">
                <a:latin typeface="Calibri"/>
                <a:cs typeface="Calibri"/>
              </a:rPr>
              <a:t>д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spc="-15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жи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-5" dirty="0">
                <a:latin typeface="Calibri"/>
                <a:cs typeface="Calibri"/>
              </a:rPr>
              <a:t>аю</a:t>
            </a:r>
            <a:r>
              <a:rPr sz="2200" spc="-10" dirty="0">
                <a:latin typeface="Calibri"/>
                <a:cs typeface="Calibri"/>
              </a:rPr>
              <a:t>щи</a:t>
            </a:r>
            <a:r>
              <a:rPr sz="2200" spc="-5" dirty="0">
                <a:latin typeface="Calibri"/>
                <a:cs typeface="Calibri"/>
              </a:rPr>
              <a:t>х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дин</a:t>
            </a:r>
            <a:r>
              <a:rPr sz="2200" spc="5" dirty="0">
                <a:latin typeface="Calibri"/>
                <a:cs typeface="Calibri"/>
              </a:rPr>
              <a:t>у</a:t>
            </a:r>
            <a:r>
              <a:rPr sz="2200" spc="-5" dirty="0">
                <a:latin typeface="Calibri"/>
                <a:cs typeface="Calibri"/>
              </a:rPr>
              <a:t>ю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303" y="3257753"/>
            <a:ext cx="6471920" cy="1031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технологию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работы.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20" dirty="0">
                <a:latin typeface="Calibri"/>
                <a:cs typeface="Calibri"/>
              </a:rPr>
              <a:t>Типичными </a:t>
            </a:r>
            <a:r>
              <a:rPr sz="2200" spc="-15" dirty="0">
                <a:latin typeface="Calibri"/>
                <a:cs typeface="Calibri"/>
              </a:rPr>
              <a:t>представителями </a:t>
            </a:r>
            <a:r>
              <a:rPr sz="2200" spc="-5" dirty="0">
                <a:latin typeface="Calibri"/>
                <a:cs typeface="Calibri"/>
              </a:rPr>
              <a:t>таких </a:t>
            </a:r>
            <a:r>
              <a:rPr sz="2200" spc="-15" dirty="0">
                <a:latin typeface="Calibri"/>
                <a:cs typeface="Calibri"/>
              </a:rPr>
              <a:t>пакетов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являются: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9327" y="4552188"/>
            <a:ext cx="2747772" cy="144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708" y="4535423"/>
            <a:ext cx="3305555" cy="1440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6276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«Рыночная» классификация</a:t>
            </a:r>
            <a:r>
              <a:rPr sz="3600" spc="-400" dirty="0"/>
              <a:t> </a:t>
            </a:r>
            <a:r>
              <a:rPr sz="3600" spc="-55" dirty="0"/>
              <a:t>ПО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1485900"/>
            <a:ext cx="7470648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7868" y="1515871"/>
            <a:ext cx="7470775" cy="3968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E2B1F"/>
                </a:solidFill>
                <a:latin typeface="Calibri"/>
                <a:cs typeface="Calibri"/>
              </a:rPr>
              <a:t>Признак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Способ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распространения и </a:t>
            </a: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вариант</a:t>
            </a:r>
            <a:r>
              <a:rPr sz="2400" b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лицензии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Times New Roman"/>
              <a:cs typeface="Times New Roman"/>
            </a:endParaRPr>
          </a:p>
          <a:p>
            <a:pPr marL="433705" indent="-343535">
              <a:lnSpc>
                <a:spcPct val="100000"/>
              </a:lnSpc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Бесплатное ПО</a:t>
            </a:r>
            <a:r>
              <a:rPr sz="22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(freeware)</a:t>
            </a:r>
            <a:endParaRPr sz="2200">
              <a:latin typeface="Calibri"/>
              <a:cs typeface="Calibri"/>
            </a:endParaRPr>
          </a:p>
          <a:p>
            <a:pPr marL="433705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Условно-бесплатное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ПО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(shareware)</a:t>
            </a:r>
            <a:endParaRPr sz="2200">
              <a:latin typeface="Calibri"/>
              <a:cs typeface="Calibri"/>
            </a:endParaRPr>
          </a:p>
          <a:p>
            <a:pPr marL="433705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«Рекламно-оплачиваемые программы»</a:t>
            </a: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(adware)</a:t>
            </a:r>
            <a:endParaRPr sz="2200">
              <a:latin typeface="Calibri"/>
              <a:cs typeface="Calibri"/>
            </a:endParaRPr>
          </a:p>
          <a:p>
            <a:pPr marL="433705" indent="-3435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Коммерческое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ПО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(commercial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ware)</a:t>
            </a:r>
            <a:endParaRPr sz="2200">
              <a:latin typeface="Calibri"/>
              <a:cs typeface="Calibri"/>
            </a:endParaRPr>
          </a:p>
          <a:p>
            <a:pPr marL="433705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OEM-версии (original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equipment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manufacturer)</a:t>
            </a:r>
            <a:endParaRPr sz="2200">
              <a:latin typeface="Calibri"/>
              <a:cs typeface="Calibri"/>
            </a:endParaRPr>
          </a:p>
          <a:p>
            <a:pPr marL="433705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«Условно-платные»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программы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(donationware)</a:t>
            </a:r>
            <a:endParaRPr sz="2200">
              <a:latin typeface="Calibri"/>
              <a:cs typeface="Calibri"/>
            </a:endParaRPr>
          </a:p>
          <a:p>
            <a:pPr marL="433705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«Открыточные» версии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(postcardware,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cardware)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258" y="1701545"/>
            <a:ext cx="3263265" cy="431800"/>
          </a:xfrm>
          <a:custGeom>
            <a:avLst/>
            <a:gdLst/>
            <a:ahLst/>
            <a:cxnLst/>
            <a:rect l="l" t="t" r="r" b="b"/>
            <a:pathLst>
              <a:path w="3263265" h="431800">
                <a:moveTo>
                  <a:pt x="0" y="431291"/>
                </a:moveTo>
                <a:lnTo>
                  <a:pt x="3262884" y="431291"/>
                </a:lnTo>
                <a:lnTo>
                  <a:pt x="3262884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258" y="1701545"/>
            <a:ext cx="3263265" cy="431800"/>
          </a:xfrm>
          <a:custGeom>
            <a:avLst/>
            <a:gdLst/>
            <a:ahLst/>
            <a:cxnLst/>
            <a:rect l="l" t="t" r="r" b="b"/>
            <a:pathLst>
              <a:path w="3263265" h="431800">
                <a:moveTo>
                  <a:pt x="0" y="431291"/>
                </a:moveTo>
                <a:lnTo>
                  <a:pt x="3262884" y="431291"/>
                </a:lnTo>
                <a:lnTo>
                  <a:pt x="3262884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0258" y="1717674"/>
            <a:ext cx="7321550" cy="1330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Бесплатное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(freeware)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tabLst>
                <a:tab pos="1945005" algn="l"/>
                <a:tab pos="3867150" algn="l"/>
                <a:tab pos="5897245" algn="l"/>
              </a:tabLst>
            </a:pPr>
            <a:r>
              <a:rPr sz="2200" spc="-5" dirty="0">
                <a:latin typeface="Calibri"/>
                <a:cs typeface="Calibri"/>
              </a:rPr>
              <a:t>программное	</a:t>
            </a:r>
            <a:r>
              <a:rPr sz="2200" dirty="0">
                <a:latin typeface="Calibri"/>
                <a:cs typeface="Calibri"/>
              </a:rPr>
              <a:t>обеспечение,	</a:t>
            </a:r>
            <a:r>
              <a:rPr sz="2200" spc="-5" dirty="0">
                <a:latin typeface="Calibri"/>
                <a:cs typeface="Calibri"/>
              </a:rPr>
              <a:t>лицензионное	</a:t>
            </a:r>
            <a:r>
              <a:rPr sz="2200" spc="-15" dirty="0">
                <a:latin typeface="Calibri"/>
                <a:cs typeface="Calibri"/>
              </a:rPr>
              <a:t>соглашение</a:t>
            </a:r>
            <a:endParaRPr sz="2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265"/>
              </a:spcBef>
              <a:tabLst>
                <a:tab pos="2653665" algn="l"/>
              </a:tabLst>
            </a:pPr>
            <a:r>
              <a:rPr sz="2200" spc="-15" dirty="0">
                <a:latin typeface="Calibri"/>
                <a:cs typeface="Calibri"/>
              </a:rPr>
              <a:t>которого </a:t>
            </a:r>
            <a:r>
              <a:rPr sz="2200" dirty="0">
                <a:latin typeface="Calibri"/>
                <a:cs typeface="Calibri"/>
              </a:rPr>
              <a:t> не</a:t>
            </a:r>
            <a:r>
              <a:rPr sz="2200" spc="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требует	</a:t>
            </a:r>
            <a:r>
              <a:rPr sz="2200" spc="-5" dirty="0">
                <a:latin typeface="Calibri"/>
                <a:cs typeface="Calibri"/>
              </a:rPr>
              <a:t>каких-либо  выплат</a:t>
            </a:r>
            <a:r>
              <a:rPr sz="2200" spc="4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правообладателю.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46303" y="3056381"/>
            <a:ext cx="4954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68195" algn="l"/>
                <a:tab pos="2557780" algn="l"/>
                <a:tab pos="3920490" algn="l"/>
              </a:tabLst>
            </a:pPr>
            <a:r>
              <a:rPr sz="2200" spc="-5" dirty="0">
                <a:latin typeface="Calibri"/>
                <a:cs typeface="Calibri"/>
              </a:rPr>
              <a:t>Первоначально	по	принципу	</a:t>
            </a:r>
            <a:r>
              <a:rPr sz="2200" spc="-15" dirty="0">
                <a:latin typeface="Calibri"/>
                <a:cs typeface="Calibri"/>
              </a:rPr>
              <a:t>freeware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0930" y="3022244"/>
            <a:ext cx="2189480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10000"/>
              </a:lnSpc>
              <a:spcBef>
                <a:spcPts val="100"/>
              </a:spcBef>
              <a:tabLst>
                <a:tab pos="2045335" algn="l"/>
              </a:tabLst>
            </a:pPr>
            <a:r>
              <a:rPr sz="2200" spc="-10" dirty="0">
                <a:latin typeface="Calibri"/>
                <a:cs typeface="Calibri"/>
              </a:rPr>
              <a:t>распространялись  </a:t>
            </a:r>
            <a:r>
              <a:rPr sz="2200" spc="-20" dirty="0">
                <a:latin typeface="Calibri"/>
                <a:cs typeface="Calibri"/>
              </a:rPr>
              <a:t>д</a:t>
            </a:r>
            <a:r>
              <a:rPr sz="2200" spc="-5" dirty="0">
                <a:latin typeface="Calibri"/>
                <a:cs typeface="Calibri"/>
              </a:rPr>
              <a:t>оп</a:t>
            </a:r>
            <a:r>
              <a:rPr sz="2200" spc="-4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лнени</a:t>
            </a:r>
            <a:r>
              <a:rPr sz="2200" spc="-5" dirty="0">
                <a:latin typeface="Calibri"/>
                <a:cs typeface="Calibri"/>
              </a:rPr>
              <a:t>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к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303" y="3390798"/>
            <a:ext cx="7312659" cy="7639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1666239" algn="l"/>
                <a:tab pos="2945130" algn="l"/>
                <a:tab pos="3696335" algn="l"/>
              </a:tabLst>
            </a:pPr>
            <a:r>
              <a:rPr sz="2200" spc="-10" dirty="0">
                <a:latin typeface="Calibri"/>
                <a:cs typeface="Calibri"/>
              </a:rPr>
              <a:t>небольшие	</a:t>
            </a:r>
            <a:r>
              <a:rPr sz="2200" spc="-5" dirty="0">
                <a:latin typeface="Calibri"/>
                <a:cs typeface="Calibri"/>
              </a:rPr>
              <a:t>утилиты	или	</a:t>
            </a:r>
            <a:r>
              <a:rPr sz="2200" spc="-10" dirty="0">
                <a:latin typeface="Calibri"/>
                <a:cs typeface="Calibri"/>
              </a:rPr>
              <a:t>бесплатные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545590" algn="l"/>
                <a:tab pos="3585210" algn="l"/>
                <a:tab pos="4872990" algn="l"/>
                <a:tab pos="6075680" algn="l"/>
                <a:tab pos="6610984" algn="l"/>
              </a:tabLst>
            </a:pPr>
            <a:r>
              <a:rPr sz="2200" spc="-5" dirty="0">
                <a:latin typeface="Calibri"/>
                <a:cs typeface="Calibri"/>
              </a:rPr>
              <a:t>изве</a:t>
            </a:r>
            <a:r>
              <a:rPr sz="2200" spc="-15" dirty="0">
                <a:latin typeface="Calibri"/>
                <a:cs typeface="Calibri"/>
              </a:rPr>
              <a:t>с</a:t>
            </a:r>
            <a:r>
              <a:rPr sz="2200" spc="-10" dirty="0">
                <a:latin typeface="Calibri"/>
                <a:cs typeface="Calibri"/>
              </a:rPr>
              <a:t>тны</a:t>
            </a:r>
            <a:r>
              <a:rPr sz="2200" spc="-5" dirty="0">
                <a:latin typeface="Calibri"/>
                <a:cs typeface="Calibri"/>
              </a:rPr>
              <a:t>м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0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ме</a:t>
            </a:r>
            <a:r>
              <a:rPr sz="2200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чес</a:t>
            </a:r>
            <a:r>
              <a:rPr sz="2200" spc="5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им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па</a:t>
            </a:r>
            <a:r>
              <a:rPr sz="2200" spc="-15" dirty="0">
                <a:latin typeface="Calibri"/>
                <a:cs typeface="Calibri"/>
              </a:rPr>
              <a:t>к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та</a:t>
            </a:r>
            <a:r>
              <a:rPr sz="2200" spc="5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Се</a:t>
            </a:r>
            <a:r>
              <a:rPr sz="2200" spc="-30" dirty="0">
                <a:latin typeface="Calibri"/>
                <a:cs typeface="Calibri"/>
              </a:rPr>
              <a:t>г</a:t>
            </a:r>
            <a:r>
              <a:rPr sz="2200" spc="-6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дн</a:t>
            </a:r>
            <a:r>
              <a:rPr sz="2200" spc="-5" dirty="0">
                <a:latin typeface="Calibri"/>
                <a:cs typeface="Calibri"/>
              </a:rPr>
              <a:t>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п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э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-15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у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303" y="4128922"/>
            <a:ext cx="731329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принципу </a:t>
            </a:r>
            <a:r>
              <a:rPr sz="2200" spc="-25" dirty="0">
                <a:latin typeface="Calibri"/>
                <a:cs typeface="Calibri"/>
              </a:rPr>
              <a:t>иногда </a:t>
            </a:r>
            <a:r>
              <a:rPr sz="2200" spc="-5" dirty="0">
                <a:latin typeface="Calibri"/>
                <a:cs typeface="Calibri"/>
              </a:rPr>
              <a:t>распространяются и </a:t>
            </a:r>
            <a:r>
              <a:rPr sz="2200" spc="-15" dirty="0">
                <a:latin typeface="Calibri"/>
                <a:cs typeface="Calibri"/>
              </a:rPr>
              <a:t>довольно </a:t>
            </a:r>
            <a:r>
              <a:rPr sz="2200" spc="-5" dirty="0">
                <a:latin typeface="Calibri"/>
                <a:cs typeface="Calibri"/>
              </a:rPr>
              <a:t>серьезные  </a:t>
            </a:r>
            <a:r>
              <a:rPr sz="2200" spc="-10" dirty="0">
                <a:latin typeface="Calibri"/>
                <a:cs typeface="Calibri"/>
              </a:rPr>
              <a:t>пакеты </a:t>
            </a:r>
            <a:r>
              <a:rPr sz="2200" spc="-5" dirty="0">
                <a:latin typeface="Calibri"/>
                <a:cs typeface="Calibri"/>
              </a:rPr>
              <a:t>известных </a:t>
            </a:r>
            <a:r>
              <a:rPr sz="2200" spc="-10" dirty="0">
                <a:latin typeface="Calibri"/>
                <a:cs typeface="Calibri"/>
              </a:rPr>
              <a:t>производителей, </a:t>
            </a:r>
            <a:r>
              <a:rPr sz="2200" spc="-5" dirty="0">
                <a:latin typeface="Calibri"/>
                <a:cs typeface="Calibri"/>
              </a:rPr>
              <a:t>включая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Microsoft.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8340" y="431419"/>
            <a:ext cx="5544185" cy="793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40"/>
              </a:lnSpc>
              <a:spcBef>
                <a:spcPts val="105"/>
              </a:spcBef>
            </a:pPr>
            <a:r>
              <a:rPr spc="-90" dirty="0"/>
              <a:t>«Рыночная» классификация</a:t>
            </a:r>
            <a:r>
              <a:rPr spc="-434" dirty="0"/>
              <a:t> </a:t>
            </a:r>
            <a:r>
              <a:rPr spc="-45" dirty="0"/>
              <a:t>ПО</a:t>
            </a:r>
          </a:p>
          <a:p>
            <a:pPr marL="12700">
              <a:lnSpc>
                <a:spcPts val="2300"/>
              </a:lnSpc>
            </a:pPr>
            <a:r>
              <a:rPr sz="2000" b="1" spc="-85" dirty="0">
                <a:latin typeface="Cambria"/>
                <a:cs typeface="Cambria"/>
              </a:rPr>
              <a:t>Способ</a:t>
            </a:r>
            <a:r>
              <a:rPr sz="2000" b="1" spc="-235" dirty="0">
                <a:latin typeface="Cambria"/>
                <a:cs typeface="Cambria"/>
              </a:rPr>
              <a:t> </a:t>
            </a:r>
            <a:r>
              <a:rPr sz="2000" b="1" spc="-95" dirty="0">
                <a:latin typeface="Cambria"/>
                <a:cs typeface="Cambria"/>
              </a:rPr>
              <a:t>распространения</a:t>
            </a:r>
            <a:r>
              <a:rPr sz="2000" b="1" spc="-2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и</a:t>
            </a:r>
            <a:r>
              <a:rPr sz="2000" b="1" spc="-204" dirty="0">
                <a:latin typeface="Cambria"/>
                <a:cs typeface="Cambria"/>
              </a:rPr>
              <a:t> </a:t>
            </a:r>
            <a:r>
              <a:rPr sz="2000" b="1" spc="-85" dirty="0">
                <a:latin typeface="Cambria"/>
                <a:cs typeface="Cambria"/>
              </a:rPr>
              <a:t>вариант</a:t>
            </a:r>
            <a:r>
              <a:rPr sz="2000" b="1" spc="-215" dirty="0">
                <a:latin typeface="Cambria"/>
                <a:cs typeface="Cambria"/>
              </a:rPr>
              <a:t> </a:t>
            </a:r>
            <a:r>
              <a:rPr sz="2000" b="1" spc="-90" dirty="0">
                <a:latin typeface="Cambria"/>
                <a:cs typeface="Cambria"/>
              </a:rPr>
              <a:t>лицензии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630" y="1669542"/>
            <a:ext cx="4491355" cy="429895"/>
          </a:xfrm>
          <a:custGeom>
            <a:avLst/>
            <a:gdLst/>
            <a:ahLst/>
            <a:cxnLst/>
            <a:rect l="l" t="t" r="r" b="b"/>
            <a:pathLst>
              <a:path w="4491355" h="429894">
                <a:moveTo>
                  <a:pt x="0" y="429767"/>
                </a:moveTo>
                <a:lnTo>
                  <a:pt x="4491228" y="429767"/>
                </a:lnTo>
                <a:lnTo>
                  <a:pt x="4491228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630" y="1669542"/>
            <a:ext cx="4491355" cy="429895"/>
          </a:xfrm>
          <a:custGeom>
            <a:avLst/>
            <a:gdLst/>
            <a:ahLst/>
            <a:cxnLst/>
            <a:rect l="l" t="t" r="r" b="b"/>
            <a:pathLst>
              <a:path w="4491355" h="429894">
                <a:moveTo>
                  <a:pt x="0" y="429767"/>
                </a:moveTo>
                <a:lnTo>
                  <a:pt x="4491228" y="429767"/>
                </a:lnTo>
                <a:lnTo>
                  <a:pt x="4491228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8630" y="1685036"/>
            <a:ext cx="7393305" cy="3039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algn="just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Условно-бесплатное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(shareware)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50165" marR="5080" algn="just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Как </a:t>
            </a:r>
            <a:r>
              <a:rPr sz="2200" spc="-5" dirty="0">
                <a:latin typeface="Calibri"/>
                <a:cs typeface="Calibri"/>
              </a:rPr>
              <a:t>правило, </a:t>
            </a:r>
            <a:r>
              <a:rPr sz="2200" spc="-10" dirty="0">
                <a:latin typeface="Calibri"/>
                <a:cs typeface="Calibri"/>
              </a:rPr>
              <a:t>shareware-программы распространяются </a:t>
            </a:r>
            <a:r>
              <a:rPr sz="2200" spc="-5" dirty="0">
                <a:latin typeface="Calibri"/>
                <a:cs typeface="Calibri"/>
              </a:rPr>
              <a:t>в  </a:t>
            </a:r>
            <a:r>
              <a:rPr sz="2200" spc="-10" dirty="0">
                <a:latin typeface="Calibri"/>
                <a:cs typeface="Calibri"/>
              </a:rPr>
              <a:t>виде </a:t>
            </a:r>
            <a:r>
              <a:rPr sz="2200" spc="-5" dirty="0">
                <a:latin typeface="Calibri"/>
                <a:cs typeface="Calibri"/>
              </a:rPr>
              <a:t>полнофункциональных версий, ограниченных либо </a:t>
            </a:r>
            <a:r>
              <a:rPr sz="2200" spc="-10" dirty="0">
                <a:latin typeface="Calibri"/>
                <a:cs typeface="Calibri"/>
              </a:rPr>
              <a:t>по  времени </a:t>
            </a:r>
            <a:r>
              <a:rPr sz="2200" spc="-5" dirty="0">
                <a:latin typeface="Calibri"/>
                <a:cs typeface="Calibri"/>
              </a:rPr>
              <a:t>работы, либо по </a:t>
            </a:r>
            <a:r>
              <a:rPr sz="2200" spc="-15" dirty="0">
                <a:latin typeface="Calibri"/>
                <a:cs typeface="Calibri"/>
              </a:rPr>
              <a:t>количеству </a:t>
            </a:r>
            <a:r>
              <a:rPr sz="2200" spc="-10" dirty="0">
                <a:latin typeface="Calibri"/>
                <a:cs typeface="Calibri"/>
              </a:rPr>
              <a:t>запусков. </a:t>
            </a:r>
            <a:r>
              <a:rPr sz="2200" spc="-5" dirty="0">
                <a:latin typeface="Calibri"/>
                <a:cs typeface="Calibri"/>
              </a:rPr>
              <a:t>По истечении  </a:t>
            </a:r>
            <a:r>
              <a:rPr sz="2200" spc="-15" dirty="0">
                <a:latin typeface="Calibri"/>
                <a:cs typeface="Calibri"/>
              </a:rPr>
              <a:t>отведенного </a:t>
            </a:r>
            <a:r>
              <a:rPr sz="2200" spc="-5" dirty="0">
                <a:latin typeface="Calibri"/>
                <a:cs typeface="Calibri"/>
              </a:rPr>
              <a:t>вам на тестирование </a:t>
            </a:r>
            <a:r>
              <a:rPr sz="2200" spc="-10" dirty="0">
                <a:latin typeface="Calibri"/>
                <a:cs typeface="Calibri"/>
              </a:rPr>
              <a:t>срока </a:t>
            </a:r>
            <a:r>
              <a:rPr sz="2200" spc="-15" dirty="0">
                <a:latin typeface="Calibri"/>
                <a:cs typeface="Calibri"/>
              </a:rPr>
              <a:t>(как </a:t>
            </a:r>
            <a:r>
              <a:rPr sz="2200" spc="-5" dirty="0">
                <a:latin typeface="Calibri"/>
                <a:cs typeface="Calibri"/>
              </a:rPr>
              <a:t>правило, </a:t>
            </a:r>
            <a:r>
              <a:rPr sz="2200" spc="-10" dirty="0">
                <a:latin typeface="Calibri"/>
                <a:cs typeface="Calibri"/>
              </a:rPr>
              <a:t>от </a:t>
            </a:r>
            <a:r>
              <a:rPr sz="2200" spc="-5" dirty="0">
                <a:latin typeface="Calibri"/>
                <a:cs typeface="Calibri"/>
              </a:rPr>
              <a:t>15 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45 дней) программа либо перестает </a:t>
            </a:r>
            <a:r>
              <a:rPr sz="2200" spc="-10" dirty="0">
                <a:latin typeface="Calibri"/>
                <a:cs typeface="Calibri"/>
              </a:rPr>
              <a:t>запускаться </a:t>
            </a:r>
            <a:r>
              <a:rPr sz="2200" spc="-5" dirty="0">
                <a:latin typeface="Calibri"/>
                <a:cs typeface="Calibri"/>
              </a:rPr>
              <a:t>или  утрачивает часть своих функций, превращаясь в менее  функциональную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freeware-версию.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8340" y="431419"/>
            <a:ext cx="5544185" cy="793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40"/>
              </a:lnSpc>
              <a:spcBef>
                <a:spcPts val="105"/>
              </a:spcBef>
            </a:pPr>
            <a:r>
              <a:rPr spc="-90" dirty="0"/>
              <a:t>«Рыночная» классификация</a:t>
            </a:r>
            <a:r>
              <a:rPr spc="-434" dirty="0"/>
              <a:t> </a:t>
            </a:r>
            <a:r>
              <a:rPr spc="-45" dirty="0"/>
              <a:t>ПО</a:t>
            </a:r>
          </a:p>
          <a:p>
            <a:pPr marL="12700">
              <a:lnSpc>
                <a:spcPts val="2300"/>
              </a:lnSpc>
            </a:pPr>
            <a:r>
              <a:rPr sz="2000" b="1" spc="-85" dirty="0">
                <a:latin typeface="Cambria"/>
                <a:cs typeface="Cambria"/>
              </a:rPr>
              <a:t>Способ</a:t>
            </a:r>
            <a:r>
              <a:rPr sz="2000" b="1" spc="-235" dirty="0">
                <a:latin typeface="Cambria"/>
                <a:cs typeface="Cambria"/>
              </a:rPr>
              <a:t> </a:t>
            </a:r>
            <a:r>
              <a:rPr sz="2000" b="1" spc="-95" dirty="0">
                <a:latin typeface="Cambria"/>
                <a:cs typeface="Cambria"/>
              </a:rPr>
              <a:t>распространения</a:t>
            </a:r>
            <a:r>
              <a:rPr sz="2000" b="1" spc="-2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и</a:t>
            </a:r>
            <a:r>
              <a:rPr sz="2000" b="1" spc="-204" dirty="0">
                <a:latin typeface="Cambria"/>
                <a:cs typeface="Cambria"/>
              </a:rPr>
              <a:t> </a:t>
            </a:r>
            <a:r>
              <a:rPr sz="2000" b="1" spc="-85" dirty="0">
                <a:latin typeface="Cambria"/>
                <a:cs typeface="Cambria"/>
              </a:rPr>
              <a:t>вариант</a:t>
            </a:r>
            <a:r>
              <a:rPr sz="2000" b="1" spc="-215" dirty="0">
                <a:latin typeface="Cambria"/>
                <a:cs typeface="Cambria"/>
              </a:rPr>
              <a:t> </a:t>
            </a:r>
            <a:r>
              <a:rPr sz="2000" b="1" spc="-90" dirty="0">
                <a:latin typeface="Cambria"/>
                <a:cs typeface="Cambria"/>
              </a:rPr>
              <a:t>лицензии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969" y="1629917"/>
            <a:ext cx="6139180" cy="431800"/>
          </a:xfrm>
          <a:custGeom>
            <a:avLst/>
            <a:gdLst/>
            <a:ahLst/>
            <a:cxnLst/>
            <a:rect l="l" t="t" r="r" b="b"/>
            <a:pathLst>
              <a:path w="6139180" h="431800">
                <a:moveTo>
                  <a:pt x="0" y="431291"/>
                </a:moveTo>
                <a:lnTo>
                  <a:pt x="6138672" y="431291"/>
                </a:lnTo>
                <a:lnTo>
                  <a:pt x="6138672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969" y="1629917"/>
            <a:ext cx="6139180" cy="431800"/>
          </a:xfrm>
          <a:custGeom>
            <a:avLst/>
            <a:gdLst/>
            <a:ahLst/>
            <a:cxnLst/>
            <a:rect l="l" t="t" r="r" b="b"/>
            <a:pathLst>
              <a:path w="6139180" h="431800">
                <a:moveTo>
                  <a:pt x="0" y="431291"/>
                </a:moveTo>
                <a:lnTo>
                  <a:pt x="6138672" y="431291"/>
                </a:lnTo>
                <a:lnTo>
                  <a:pt x="6138672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1969" y="1645107"/>
            <a:ext cx="61391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«Рекламно-оплачиваемые программы»</a:t>
            </a:r>
            <a:r>
              <a:rPr sz="2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(adware)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46303" y="2249550"/>
            <a:ext cx="51879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63905" algn="l"/>
                <a:tab pos="2807970" algn="l"/>
                <a:tab pos="4731385" algn="l"/>
              </a:tabLst>
            </a:pPr>
            <a:r>
              <a:rPr sz="2200" spc="-5" dirty="0">
                <a:latin typeface="Calibri"/>
                <a:cs typeface="Calibri"/>
              </a:rPr>
              <a:t>вид	прог</a:t>
            </a:r>
            <a:r>
              <a:rPr sz="2200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ам</a:t>
            </a:r>
            <a:r>
              <a:rPr sz="2200" spc="-10" dirty="0">
                <a:latin typeface="Calibri"/>
                <a:cs typeface="Calibri"/>
              </a:rPr>
              <a:t>мн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35" dirty="0">
                <a:latin typeface="Calibri"/>
                <a:cs typeface="Calibri"/>
              </a:rPr>
              <a:t>г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обес</a:t>
            </a:r>
            <a:r>
              <a:rPr sz="2200" dirty="0">
                <a:latin typeface="Calibri"/>
                <a:cs typeface="Calibri"/>
              </a:rPr>
              <a:t>пе</a:t>
            </a:r>
            <a:r>
              <a:rPr sz="2200" spc="-5" dirty="0">
                <a:latin typeface="Calibri"/>
                <a:cs typeface="Calibri"/>
              </a:rPr>
              <a:t>чения,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при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303" y="2584830"/>
            <a:ext cx="33559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65555" algn="l"/>
                <a:tab pos="1440815" algn="l"/>
                <a:tab pos="2498725" algn="l"/>
              </a:tabLst>
            </a:pPr>
            <a:r>
              <a:rPr sz="2200" spc="-15" dirty="0">
                <a:latin typeface="Calibri"/>
                <a:cs typeface="Calibri"/>
              </a:rPr>
              <a:t>которого		</a:t>
            </a:r>
            <a:r>
              <a:rPr sz="2200" spc="-10" dirty="0">
                <a:latin typeface="Calibri"/>
                <a:cs typeface="Calibri"/>
              </a:rPr>
              <a:t>пользователю  ре</a:t>
            </a:r>
            <a:r>
              <a:rPr sz="2200" dirty="0">
                <a:latin typeface="Calibri"/>
                <a:cs typeface="Calibri"/>
              </a:rPr>
              <a:t>к</a:t>
            </a:r>
            <a:r>
              <a:rPr sz="2200" spc="-10" dirty="0">
                <a:latin typeface="Calibri"/>
                <a:cs typeface="Calibri"/>
              </a:rPr>
              <a:t>лам</a:t>
            </a:r>
            <a:r>
              <a:rPr sz="2200" spc="10" dirty="0">
                <a:latin typeface="Calibri"/>
                <a:cs typeface="Calibri"/>
              </a:rPr>
              <a:t>а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П</a:t>
            </a:r>
            <a:r>
              <a:rPr sz="2200" spc="-10" dirty="0">
                <a:latin typeface="Calibri"/>
                <a:cs typeface="Calibri"/>
              </a:rPr>
              <a:t>ринци</a:t>
            </a:r>
            <a:r>
              <a:rPr sz="2200" spc="-5" dirty="0">
                <a:latin typeface="Calibri"/>
                <a:cs typeface="Calibri"/>
              </a:rPr>
              <a:t>п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spc="-25" dirty="0">
                <a:latin typeface="Calibri"/>
                <a:cs typeface="Calibri"/>
              </a:rPr>
              <a:t>w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1582" y="2584830"/>
            <a:ext cx="19088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принудительно  </a:t>
            </a:r>
            <a:r>
              <a:rPr sz="2200" spc="-5" dirty="0">
                <a:latin typeface="Calibri"/>
                <a:cs typeface="Calibri"/>
              </a:rPr>
              <a:t>п</a:t>
            </a:r>
            <a:r>
              <a:rPr sz="2200" spc="-6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дра</a:t>
            </a:r>
            <a:r>
              <a:rPr sz="2200" spc="-25" dirty="0">
                <a:latin typeface="Calibri"/>
                <a:cs typeface="Calibri"/>
              </a:rPr>
              <a:t>з</a:t>
            </a:r>
            <a:r>
              <a:rPr sz="2200" spc="-20" dirty="0">
                <a:latin typeface="Calibri"/>
                <a:cs typeface="Calibri"/>
              </a:rPr>
              <a:t>у</a:t>
            </a:r>
            <a:r>
              <a:rPr sz="2200" spc="-10" dirty="0">
                <a:latin typeface="Calibri"/>
                <a:cs typeface="Calibri"/>
              </a:rPr>
              <a:t>мев</a:t>
            </a:r>
            <a:r>
              <a:rPr sz="2200" dirty="0">
                <a:latin typeface="Calibri"/>
                <a:cs typeface="Calibri"/>
              </a:rPr>
              <a:t>а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-10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9927" y="2249550"/>
            <a:ext cx="18402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080" indent="-5334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исп</a:t>
            </a:r>
            <a:r>
              <a:rPr sz="2200" spc="-3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ль</a:t>
            </a:r>
            <a:r>
              <a:rPr sz="2200" spc="-15" dirty="0">
                <a:latin typeface="Calibri"/>
                <a:cs typeface="Calibri"/>
              </a:rPr>
              <a:t>з</a:t>
            </a:r>
            <a:r>
              <a:rPr sz="2200" spc="-5" dirty="0">
                <a:latin typeface="Calibri"/>
                <a:cs typeface="Calibri"/>
              </a:rPr>
              <a:t>ов</a:t>
            </a:r>
            <a:r>
              <a:rPr sz="2200" dirty="0">
                <a:latin typeface="Calibri"/>
                <a:cs typeface="Calibri"/>
              </a:rPr>
              <a:t>а</a:t>
            </a:r>
            <a:r>
              <a:rPr sz="2200" spc="-5" dirty="0">
                <a:latin typeface="Calibri"/>
                <a:cs typeface="Calibri"/>
              </a:rPr>
              <a:t>нии  </a:t>
            </a:r>
            <a:r>
              <a:rPr sz="2200" spc="-10" dirty="0">
                <a:latin typeface="Calibri"/>
                <a:cs typeface="Calibri"/>
              </a:rPr>
              <a:t>показывается  что платит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303" y="3255086"/>
            <a:ext cx="731520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программу </a:t>
            </a:r>
            <a:r>
              <a:rPr sz="2200" spc="-5" dirty="0">
                <a:latin typeface="Calibri"/>
                <a:cs typeface="Calibri"/>
              </a:rPr>
              <a:t>не </a:t>
            </a:r>
            <a:r>
              <a:rPr sz="2200" spc="-15" dirty="0">
                <a:latin typeface="Calibri"/>
                <a:cs typeface="Calibri"/>
              </a:rPr>
              <a:t>пользователь, </a:t>
            </a:r>
            <a:r>
              <a:rPr sz="2200" spc="-5" dirty="0">
                <a:latin typeface="Calibri"/>
                <a:cs typeface="Calibri"/>
              </a:rPr>
              <a:t>а </a:t>
            </a:r>
            <a:r>
              <a:rPr sz="2200" spc="-10" dirty="0">
                <a:latin typeface="Calibri"/>
                <a:cs typeface="Calibri"/>
              </a:rPr>
              <a:t>рекламодатель, </a:t>
            </a:r>
            <a:r>
              <a:rPr sz="2200" spc="-15" dirty="0">
                <a:latin typeface="Calibri"/>
                <a:cs typeface="Calibri"/>
              </a:rPr>
              <a:t>которому  </a:t>
            </a:r>
            <a:r>
              <a:rPr sz="2200" spc="-5" dirty="0">
                <a:latin typeface="Calibri"/>
                <a:cs typeface="Calibri"/>
              </a:rPr>
              <a:t>взамен </a:t>
            </a:r>
            <a:r>
              <a:rPr sz="2200" spc="-10" dirty="0">
                <a:latin typeface="Calibri"/>
                <a:cs typeface="Calibri"/>
              </a:rPr>
              <a:t>дается </a:t>
            </a:r>
            <a:r>
              <a:rPr sz="2200" spc="-5" dirty="0">
                <a:latin typeface="Calibri"/>
                <a:cs typeface="Calibri"/>
              </a:rPr>
              <a:t>пространство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размещения информации о  своих </a:t>
            </a:r>
            <a:r>
              <a:rPr sz="2200" spc="-15" dirty="0">
                <a:latin typeface="Calibri"/>
                <a:cs typeface="Calibri"/>
              </a:rPr>
              <a:t>продуктах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виде </a:t>
            </a:r>
            <a:r>
              <a:rPr sz="2200" spc="-5" dirty="0">
                <a:latin typeface="Calibri"/>
                <a:cs typeface="Calibri"/>
              </a:rPr>
              <a:t>баннеров или всплывающих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окошек.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88340" y="431419"/>
            <a:ext cx="5544185" cy="793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40"/>
              </a:lnSpc>
              <a:spcBef>
                <a:spcPts val="105"/>
              </a:spcBef>
            </a:pPr>
            <a:r>
              <a:rPr spc="-90" dirty="0"/>
              <a:t>«Рыночная» классификация</a:t>
            </a:r>
            <a:r>
              <a:rPr spc="-434" dirty="0"/>
              <a:t> </a:t>
            </a:r>
            <a:r>
              <a:rPr spc="-45" dirty="0"/>
              <a:t>ПО</a:t>
            </a:r>
          </a:p>
          <a:p>
            <a:pPr marL="12700">
              <a:lnSpc>
                <a:spcPts val="2300"/>
              </a:lnSpc>
            </a:pPr>
            <a:r>
              <a:rPr sz="2000" b="1" spc="-85" dirty="0">
                <a:latin typeface="Cambria"/>
                <a:cs typeface="Cambria"/>
              </a:rPr>
              <a:t>Способ</a:t>
            </a:r>
            <a:r>
              <a:rPr sz="2000" b="1" spc="-235" dirty="0">
                <a:latin typeface="Cambria"/>
                <a:cs typeface="Cambria"/>
              </a:rPr>
              <a:t> </a:t>
            </a:r>
            <a:r>
              <a:rPr sz="2000" b="1" spc="-95" dirty="0">
                <a:latin typeface="Cambria"/>
                <a:cs typeface="Cambria"/>
              </a:rPr>
              <a:t>распространения</a:t>
            </a:r>
            <a:r>
              <a:rPr sz="2000" b="1" spc="-2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и</a:t>
            </a:r>
            <a:r>
              <a:rPr sz="2000" b="1" spc="-204" dirty="0">
                <a:latin typeface="Cambria"/>
                <a:cs typeface="Cambria"/>
              </a:rPr>
              <a:t> </a:t>
            </a:r>
            <a:r>
              <a:rPr sz="2000" b="1" spc="-85" dirty="0">
                <a:latin typeface="Cambria"/>
                <a:cs typeface="Cambria"/>
              </a:rPr>
              <a:t>вариант</a:t>
            </a:r>
            <a:r>
              <a:rPr sz="2000" b="1" spc="-215" dirty="0">
                <a:latin typeface="Cambria"/>
                <a:cs typeface="Cambria"/>
              </a:rPr>
              <a:t> </a:t>
            </a:r>
            <a:r>
              <a:rPr sz="2000" b="1" spc="-90" dirty="0">
                <a:latin typeface="Cambria"/>
                <a:cs typeface="Cambria"/>
              </a:rPr>
              <a:t>лицензии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258" y="1701545"/>
            <a:ext cx="4719955" cy="431800"/>
          </a:xfrm>
          <a:custGeom>
            <a:avLst/>
            <a:gdLst/>
            <a:ahLst/>
            <a:cxnLst/>
            <a:rect l="l" t="t" r="r" b="b"/>
            <a:pathLst>
              <a:path w="4719955" h="431800">
                <a:moveTo>
                  <a:pt x="0" y="431291"/>
                </a:moveTo>
                <a:lnTo>
                  <a:pt x="4719828" y="431291"/>
                </a:lnTo>
                <a:lnTo>
                  <a:pt x="4719828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258" y="1701545"/>
            <a:ext cx="4719955" cy="431800"/>
          </a:xfrm>
          <a:custGeom>
            <a:avLst/>
            <a:gdLst/>
            <a:ahLst/>
            <a:cxnLst/>
            <a:rect l="l" t="t" r="r" b="b"/>
            <a:pathLst>
              <a:path w="4719955" h="431800">
                <a:moveTo>
                  <a:pt x="0" y="431291"/>
                </a:moveTo>
                <a:lnTo>
                  <a:pt x="4719828" y="431291"/>
                </a:lnTo>
                <a:lnTo>
                  <a:pt x="4719828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0258" y="1717674"/>
            <a:ext cx="7320915" cy="282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Коммерческое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(commercial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ware)</a:t>
            </a:r>
            <a:endParaRPr sz="2200">
              <a:latin typeface="Calibri"/>
              <a:cs typeface="Calibri"/>
            </a:endParaRPr>
          </a:p>
          <a:p>
            <a:pPr marL="29209" marR="5080" algn="just">
              <a:lnSpc>
                <a:spcPct val="110000"/>
              </a:lnSpc>
              <a:spcBef>
                <a:spcPts val="1970"/>
              </a:spcBef>
            </a:pPr>
            <a:r>
              <a:rPr sz="2200" spc="-5" dirty="0">
                <a:latin typeface="Calibri"/>
                <a:cs typeface="Calibri"/>
              </a:rPr>
              <a:t>программное </a:t>
            </a:r>
            <a:r>
              <a:rPr sz="2200" dirty="0">
                <a:latin typeface="Calibri"/>
                <a:cs typeface="Calibri"/>
              </a:rPr>
              <a:t>обеспечение, </a:t>
            </a:r>
            <a:r>
              <a:rPr sz="2200" spc="-10" dirty="0">
                <a:latin typeface="Calibri"/>
                <a:cs typeface="Calibri"/>
              </a:rPr>
              <a:t>созданное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5" dirty="0">
                <a:latin typeface="Calibri"/>
                <a:cs typeface="Calibri"/>
              </a:rPr>
              <a:t>целью </a:t>
            </a:r>
            <a:r>
              <a:rPr sz="2200" spc="-10" dirty="0">
                <a:latin typeface="Calibri"/>
                <a:cs typeface="Calibri"/>
              </a:rPr>
              <a:t>получения  </a:t>
            </a:r>
            <a:r>
              <a:rPr sz="2200" spc="-5" dirty="0">
                <a:latin typeface="Calibri"/>
                <a:cs typeface="Calibri"/>
              </a:rPr>
              <a:t>прибыли от </a:t>
            </a:r>
            <a:r>
              <a:rPr sz="2200" spc="-15" dirty="0">
                <a:latin typeface="Calibri"/>
                <a:cs typeface="Calibri"/>
              </a:rPr>
              <a:t>его </a:t>
            </a:r>
            <a:r>
              <a:rPr sz="2200" spc="-5" dirty="0">
                <a:latin typeface="Calibri"/>
                <a:cs typeface="Calibri"/>
              </a:rPr>
              <a:t>использования другими </a:t>
            </a:r>
            <a:r>
              <a:rPr sz="2200" spc="-10" dirty="0">
                <a:latin typeface="Calibri"/>
                <a:cs typeface="Calibri"/>
              </a:rPr>
              <a:t>лицами, </a:t>
            </a:r>
            <a:r>
              <a:rPr sz="2200" spc="-5" dirty="0">
                <a:latin typeface="Calibri"/>
                <a:cs typeface="Calibri"/>
              </a:rPr>
              <a:t>например,  </a:t>
            </a:r>
            <a:r>
              <a:rPr sz="2200" spc="-10" dirty="0">
                <a:latin typeface="Calibri"/>
                <a:cs typeface="Calibri"/>
              </a:rPr>
              <a:t>путем </a:t>
            </a:r>
            <a:r>
              <a:rPr sz="2200" spc="-15" dirty="0">
                <a:latin typeface="Calibri"/>
                <a:cs typeface="Calibri"/>
              </a:rPr>
              <a:t>продажи </a:t>
            </a:r>
            <a:r>
              <a:rPr sz="2200" spc="-5" dirty="0">
                <a:latin typeface="Calibri"/>
                <a:cs typeface="Calibri"/>
              </a:rPr>
              <a:t>экземпляров.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использования таких  программ </a:t>
            </a:r>
            <a:r>
              <a:rPr sz="2200" spc="-20" dirty="0">
                <a:latin typeface="Calibri"/>
                <a:cs typeface="Calibri"/>
              </a:rPr>
              <a:t>необходимо </a:t>
            </a:r>
            <a:r>
              <a:rPr sz="2200" spc="-10" dirty="0">
                <a:latin typeface="Calibri"/>
                <a:cs typeface="Calibri"/>
              </a:rPr>
              <a:t>приобрести лицензию.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0" dirty="0">
                <a:latin typeface="Calibri"/>
                <a:cs typeface="Calibri"/>
              </a:rPr>
              <a:t>этой </a:t>
            </a:r>
            <a:r>
              <a:rPr sz="2200" spc="-5" dirty="0">
                <a:latin typeface="Calibri"/>
                <a:cs typeface="Calibri"/>
              </a:rPr>
              <a:t>группе  ПО </a:t>
            </a:r>
            <a:r>
              <a:rPr sz="2200" spc="-10" dirty="0">
                <a:latin typeface="Calibri"/>
                <a:cs typeface="Calibri"/>
              </a:rPr>
              <a:t>относятся </a:t>
            </a:r>
            <a:r>
              <a:rPr sz="2200" spc="-5" dirty="0">
                <a:latin typeface="Calibri"/>
                <a:cs typeface="Calibri"/>
              </a:rPr>
              <a:t>все крупные программные пакеты </a:t>
            </a:r>
            <a:r>
              <a:rPr sz="2200" spc="-10" dirty="0">
                <a:latin typeface="Calibri"/>
                <a:cs typeface="Calibri"/>
              </a:rPr>
              <a:t>известных  </a:t>
            </a:r>
            <a:r>
              <a:rPr sz="2200" spc="-15" dirty="0">
                <a:latin typeface="Calibri"/>
                <a:cs typeface="Calibri"/>
              </a:rPr>
              <a:t>производителей </a:t>
            </a:r>
            <a:r>
              <a:rPr sz="2200" spc="-5" dirty="0">
                <a:latin typeface="Calibri"/>
                <a:cs typeface="Calibri"/>
              </a:rPr>
              <a:t>и ряд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утилит.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8340" y="431419"/>
            <a:ext cx="5544185" cy="793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40"/>
              </a:lnSpc>
              <a:spcBef>
                <a:spcPts val="105"/>
              </a:spcBef>
            </a:pPr>
            <a:r>
              <a:rPr spc="-90" dirty="0"/>
              <a:t>«Рыночная» классификация</a:t>
            </a:r>
            <a:r>
              <a:rPr spc="-434" dirty="0"/>
              <a:t> </a:t>
            </a:r>
            <a:r>
              <a:rPr spc="-45" dirty="0"/>
              <a:t>ПО</a:t>
            </a:r>
          </a:p>
          <a:p>
            <a:pPr marL="12700">
              <a:lnSpc>
                <a:spcPts val="2300"/>
              </a:lnSpc>
            </a:pPr>
            <a:r>
              <a:rPr sz="2000" b="1" spc="-85" dirty="0">
                <a:latin typeface="Cambria"/>
                <a:cs typeface="Cambria"/>
              </a:rPr>
              <a:t>Способ</a:t>
            </a:r>
            <a:r>
              <a:rPr sz="2000" b="1" spc="-235" dirty="0">
                <a:latin typeface="Cambria"/>
                <a:cs typeface="Cambria"/>
              </a:rPr>
              <a:t> </a:t>
            </a:r>
            <a:r>
              <a:rPr sz="2000" b="1" spc="-95" dirty="0">
                <a:latin typeface="Cambria"/>
                <a:cs typeface="Cambria"/>
              </a:rPr>
              <a:t>распространения</a:t>
            </a:r>
            <a:r>
              <a:rPr sz="2000" b="1" spc="-2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и</a:t>
            </a:r>
            <a:r>
              <a:rPr sz="2000" b="1" spc="-204" dirty="0">
                <a:latin typeface="Cambria"/>
                <a:cs typeface="Cambria"/>
              </a:rPr>
              <a:t> </a:t>
            </a:r>
            <a:r>
              <a:rPr sz="2000" b="1" spc="-85" dirty="0">
                <a:latin typeface="Cambria"/>
                <a:cs typeface="Cambria"/>
              </a:rPr>
              <a:t>вариант</a:t>
            </a:r>
            <a:r>
              <a:rPr sz="2000" b="1" spc="-215" dirty="0">
                <a:latin typeface="Cambria"/>
                <a:cs typeface="Cambria"/>
              </a:rPr>
              <a:t> </a:t>
            </a:r>
            <a:r>
              <a:rPr sz="2000" b="1" spc="-90" dirty="0">
                <a:latin typeface="Cambria"/>
                <a:cs typeface="Cambria"/>
              </a:rPr>
              <a:t>лицензии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72922"/>
            <a:ext cx="5542915" cy="823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«Рыночная» классификация</a:t>
            </a:r>
            <a:r>
              <a:rPr spc="-440" dirty="0"/>
              <a:t> </a:t>
            </a:r>
            <a:r>
              <a:rPr spc="-50" dirty="0"/>
              <a:t>ПО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00" b="1" spc="-85" dirty="0">
                <a:latin typeface="Cambria"/>
                <a:cs typeface="Cambria"/>
              </a:rPr>
              <a:t>Способ</a:t>
            </a:r>
            <a:r>
              <a:rPr sz="2000" b="1" spc="-235" dirty="0">
                <a:latin typeface="Cambria"/>
                <a:cs typeface="Cambria"/>
              </a:rPr>
              <a:t> </a:t>
            </a:r>
            <a:r>
              <a:rPr sz="2000" b="1" spc="-95" dirty="0">
                <a:latin typeface="Cambria"/>
                <a:cs typeface="Cambria"/>
              </a:rPr>
              <a:t>распространения</a:t>
            </a:r>
            <a:r>
              <a:rPr sz="2000" b="1" spc="-2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и</a:t>
            </a:r>
            <a:r>
              <a:rPr sz="2000" b="1" spc="-204" dirty="0">
                <a:latin typeface="Cambria"/>
                <a:cs typeface="Cambria"/>
              </a:rPr>
              <a:t> </a:t>
            </a:r>
            <a:r>
              <a:rPr sz="2000" b="1" spc="-85" dirty="0">
                <a:latin typeface="Cambria"/>
                <a:cs typeface="Cambria"/>
              </a:rPr>
              <a:t>вариант</a:t>
            </a:r>
            <a:r>
              <a:rPr sz="2000" b="1" spc="-215" dirty="0">
                <a:latin typeface="Cambria"/>
                <a:cs typeface="Cambria"/>
              </a:rPr>
              <a:t> </a:t>
            </a:r>
            <a:r>
              <a:rPr sz="2000" b="1" spc="-90" dirty="0">
                <a:latin typeface="Cambria"/>
                <a:cs typeface="Cambria"/>
              </a:rPr>
              <a:t>лицензии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630" y="1773173"/>
            <a:ext cx="1682750" cy="431800"/>
          </a:xfrm>
          <a:custGeom>
            <a:avLst/>
            <a:gdLst/>
            <a:ahLst/>
            <a:cxnLst/>
            <a:rect l="l" t="t" r="r" b="b"/>
            <a:pathLst>
              <a:path w="1682750" h="431800">
                <a:moveTo>
                  <a:pt x="0" y="431291"/>
                </a:moveTo>
                <a:lnTo>
                  <a:pt x="1682495" y="431291"/>
                </a:lnTo>
                <a:lnTo>
                  <a:pt x="1682495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630" y="1773173"/>
            <a:ext cx="1682750" cy="431800"/>
          </a:xfrm>
          <a:custGeom>
            <a:avLst/>
            <a:gdLst/>
            <a:ahLst/>
            <a:cxnLst/>
            <a:rect l="l" t="t" r="r" b="b"/>
            <a:pathLst>
              <a:path w="1682750" h="431800">
                <a:moveTo>
                  <a:pt x="0" y="431291"/>
                </a:moveTo>
                <a:lnTo>
                  <a:pt x="1682495" y="431291"/>
                </a:lnTo>
                <a:lnTo>
                  <a:pt x="1682495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8630" y="1789556"/>
            <a:ext cx="7315200" cy="242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OEM-версии</a:t>
            </a:r>
            <a:endParaRPr sz="22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1775"/>
              </a:spcBef>
            </a:pP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(original equipment</a:t>
            </a:r>
            <a:r>
              <a:rPr sz="18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manufacturer)</a:t>
            </a:r>
            <a:endParaRPr sz="18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«оригинальный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производитель</a:t>
            </a:r>
            <a:r>
              <a:rPr sz="18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оборудования»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23495" marR="5080" algn="just">
              <a:lnSpc>
                <a:spcPct val="100000"/>
              </a:lnSpc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специальные варианты обычных коммерческих программ,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поставляющихся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по сниженной цене вместе с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готовыми  компьютерами.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4550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Основные </a:t>
            </a:r>
            <a:r>
              <a:rPr sz="3600" spc="-85" dirty="0"/>
              <a:t>функции</a:t>
            </a:r>
            <a:r>
              <a:rPr sz="3600" spc="-430" dirty="0"/>
              <a:t> </a:t>
            </a:r>
            <a:r>
              <a:rPr sz="3600" spc="-55" dirty="0"/>
              <a:t>ПО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1680" y="1868804"/>
            <a:ext cx="1231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23883" y="5740552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580" y="1868804"/>
            <a:ext cx="16605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обеспечивает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6014" y="1868804"/>
            <a:ext cx="3130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0317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раб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особность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Э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М,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6965" y="1868804"/>
            <a:ext cx="15665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0230" algn="l"/>
                <a:tab pos="1146175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та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ак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б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з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580" y="2204085"/>
            <a:ext cx="21945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соответствующего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6490" y="2204085"/>
            <a:ext cx="40995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6765" algn="l"/>
                <a:tab pos="2715260" algn="l"/>
                <a:tab pos="3417570" algn="l"/>
              </a:tabLst>
            </a:pP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ью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еры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ог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4580" y="2539060"/>
            <a:ext cx="3982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осуществлять никакие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операции;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1680" y="3027425"/>
            <a:ext cx="29400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94818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расш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ря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ре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урсы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4719" y="3027425"/>
            <a:ext cx="37903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04415" algn="l"/>
                <a:tab pos="362585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вычис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ьн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й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сис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ы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4580" y="3362705"/>
            <a:ext cx="53435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повышает эффективность их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использования;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5389" y="3850081"/>
            <a:ext cx="19818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взаим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ей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твие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1680" y="3850081"/>
            <a:ext cx="15627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marR="18415" indent="-342265" algn="r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б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легч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endParaRPr sz="2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ыша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4450" y="4185920"/>
            <a:ext cx="46685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72410" algn="l"/>
                <a:tab pos="3458845" algn="l"/>
                <a:tab pos="448881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произв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ди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льност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ь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е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spc="-90" dirty="0">
                <a:solidFill>
                  <a:srgbClr val="2E2B1F"/>
                </a:solidFill>
                <a:latin typeface="Calibri"/>
                <a:cs typeface="Calibri"/>
              </a:rPr>
              <a:t>у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да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2042" y="3850081"/>
            <a:ext cx="31038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  <a:tabLst>
                <a:tab pos="1826895" algn="l"/>
                <a:tab pos="2162175" algn="l"/>
                <a:tab pos="292417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ль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з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я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Э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4580" y="4521200"/>
            <a:ext cx="5289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обеспечивает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пользовательский</a:t>
            </a:r>
            <a:r>
              <a:rPr sz="2200" spc="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интерфейс.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258" y="1701545"/>
            <a:ext cx="5843270" cy="431800"/>
          </a:xfrm>
          <a:custGeom>
            <a:avLst/>
            <a:gdLst/>
            <a:ahLst/>
            <a:cxnLst/>
            <a:rect l="l" t="t" r="r" b="b"/>
            <a:pathLst>
              <a:path w="5843270" h="431800">
                <a:moveTo>
                  <a:pt x="0" y="431291"/>
                </a:moveTo>
                <a:lnTo>
                  <a:pt x="5843016" y="431291"/>
                </a:lnTo>
                <a:lnTo>
                  <a:pt x="5843016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258" y="1701545"/>
            <a:ext cx="5843270" cy="431800"/>
          </a:xfrm>
          <a:custGeom>
            <a:avLst/>
            <a:gdLst/>
            <a:ahLst/>
            <a:cxnLst/>
            <a:rect l="l" t="t" r="r" b="b"/>
            <a:pathLst>
              <a:path w="5843270" h="431800">
                <a:moveTo>
                  <a:pt x="0" y="431291"/>
                </a:moveTo>
                <a:lnTo>
                  <a:pt x="5843016" y="431291"/>
                </a:lnTo>
                <a:lnTo>
                  <a:pt x="5843016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74823" y="2996945"/>
            <a:ext cx="5585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77010" algn="l"/>
                <a:tab pos="3942079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полностью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функционирующее	программное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46303" y="2996945"/>
            <a:ext cx="1707514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поставляется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обеспечение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разработчику.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1692" y="3331921"/>
            <a:ext cx="55010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380365" algn="l"/>
                <a:tab pos="2426335" algn="l"/>
                <a:tab pos="3611879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	в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зможностью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ь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п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ж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ертво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ание</a:t>
            </a:r>
            <a:endParaRPr sz="22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  <a:tabLst>
                <a:tab pos="1255395" algn="l"/>
                <a:tab pos="3495040" algn="l"/>
                <a:tab pos="464883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Р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змер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п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ж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ертв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я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ж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быть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303" y="4003040"/>
            <a:ext cx="1979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фи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сиров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нным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5260" y="4003040"/>
            <a:ext cx="26320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119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или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устанавливаться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35295" y="4003040"/>
            <a:ext cx="2325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2882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ьзова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м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303" y="4338320"/>
            <a:ext cx="73152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57680" algn="l"/>
                <a:tab pos="4342765" algn="l"/>
                <a:tab pos="618998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основании	индиви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уальн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рияти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ц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енн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сти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программного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обеспечения.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258" y="1717674"/>
            <a:ext cx="732091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«Условно-платные»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(donationware)</a:t>
            </a:r>
            <a:endParaRPr sz="2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1900"/>
              </a:spcBef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(от 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англ.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donation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«пожертвование»)</a:t>
            </a:r>
            <a:endParaRPr sz="1800">
              <a:latin typeface="Calibri"/>
              <a:cs typeface="Calibri"/>
            </a:endParaRPr>
          </a:p>
          <a:p>
            <a:pPr marL="289560" indent="-271780">
              <a:lnSpc>
                <a:spcPct val="100000"/>
              </a:lnSpc>
              <a:spcBef>
                <a:spcPts val="745"/>
              </a:spcBef>
              <a:buFont typeface="Symbol"/>
              <a:buChar char=""/>
              <a:tabLst>
                <a:tab pos="290195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это модель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лицензирования,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при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которой</a:t>
            </a:r>
            <a:r>
              <a:rPr sz="2200" spc="3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пользователю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272922"/>
            <a:ext cx="5542915" cy="823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«Рыночная» классификация</a:t>
            </a:r>
            <a:r>
              <a:rPr spc="-440" dirty="0"/>
              <a:t> </a:t>
            </a:r>
            <a:r>
              <a:rPr spc="-50" dirty="0"/>
              <a:t>ПО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00" b="1" spc="-85" dirty="0">
                <a:latin typeface="Cambria"/>
                <a:cs typeface="Cambria"/>
              </a:rPr>
              <a:t>Способ</a:t>
            </a:r>
            <a:r>
              <a:rPr sz="2000" b="1" spc="-235" dirty="0">
                <a:latin typeface="Cambria"/>
                <a:cs typeface="Cambria"/>
              </a:rPr>
              <a:t> </a:t>
            </a:r>
            <a:r>
              <a:rPr sz="2000" b="1" spc="-95" dirty="0">
                <a:latin typeface="Cambria"/>
                <a:cs typeface="Cambria"/>
              </a:rPr>
              <a:t>распространения</a:t>
            </a:r>
            <a:r>
              <a:rPr sz="2000" b="1" spc="-2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и</a:t>
            </a:r>
            <a:r>
              <a:rPr sz="2000" b="1" spc="-204" dirty="0">
                <a:latin typeface="Cambria"/>
                <a:cs typeface="Cambria"/>
              </a:rPr>
              <a:t> </a:t>
            </a:r>
            <a:r>
              <a:rPr sz="2000" b="1" spc="-85" dirty="0">
                <a:latin typeface="Cambria"/>
                <a:cs typeface="Cambria"/>
              </a:rPr>
              <a:t>вариант</a:t>
            </a:r>
            <a:r>
              <a:rPr sz="2000" b="1" spc="-215" dirty="0">
                <a:latin typeface="Cambria"/>
                <a:cs typeface="Cambria"/>
              </a:rPr>
              <a:t> </a:t>
            </a:r>
            <a:r>
              <a:rPr sz="2000" b="1" spc="-90" dirty="0">
                <a:latin typeface="Cambria"/>
                <a:cs typeface="Cambria"/>
              </a:rPr>
              <a:t>лицензии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6303" y="325374"/>
            <a:ext cx="5542915" cy="823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«Рыночная» классификация</a:t>
            </a:r>
            <a:r>
              <a:rPr spc="-440" dirty="0"/>
              <a:t> </a:t>
            </a:r>
            <a:r>
              <a:rPr spc="-50" dirty="0"/>
              <a:t>ПО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00" b="1" spc="-85" dirty="0">
                <a:latin typeface="Cambria"/>
                <a:cs typeface="Cambria"/>
              </a:rPr>
              <a:t>Способ</a:t>
            </a:r>
            <a:r>
              <a:rPr sz="2000" b="1" spc="-240" dirty="0">
                <a:latin typeface="Cambria"/>
                <a:cs typeface="Cambria"/>
              </a:rPr>
              <a:t> </a:t>
            </a:r>
            <a:r>
              <a:rPr sz="2000" b="1" spc="-95" dirty="0">
                <a:latin typeface="Cambria"/>
                <a:cs typeface="Cambria"/>
              </a:rPr>
              <a:t>распространения</a:t>
            </a:r>
            <a:r>
              <a:rPr sz="2000" b="1" spc="-2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и</a:t>
            </a:r>
            <a:r>
              <a:rPr sz="2000" b="1" spc="-210" dirty="0">
                <a:latin typeface="Cambria"/>
                <a:cs typeface="Cambria"/>
              </a:rPr>
              <a:t> </a:t>
            </a:r>
            <a:r>
              <a:rPr sz="2000" b="1" spc="-85" dirty="0">
                <a:latin typeface="Cambria"/>
                <a:cs typeface="Cambria"/>
              </a:rPr>
              <a:t>вариант</a:t>
            </a:r>
            <a:r>
              <a:rPr sz="2000" b="1" spc="-220" dirty="0">
                <a:latin typeface="Cambria"/>
                <a:cs typeface="Cambria"/>
              </a:rPr>
              <a:t> </a:t>
            </a:r>
            <a:r>
              <a:rPr sz="2000" b="1" spc="-85" dirty="0">
                <a:latin typeface="Cambria"/>
                <a:cs typeface="Cambria"/>
              </a:rPr>
              <a:t>лицензии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398" y="1617725"/>
            <a:ext cx="6000115" cy="431800"/>
          </a:xfrm>
          <a:custGeom>
            <a:avLst/>
            <a:gdLst/>
            <a:ahLst/>
            <a:cxnLst/>
            <a:rect l="l" t="t" r="r" b="b"/>
            <a:pathLst>
              <a:path w="6000115" h="431800">
                <a:moveTo>
                  <a:pt x="0" y="431291"/>
                </a:moveTo>
                <a:lnTo>
                  <a:pt x="5999987" y="431291"/>
                </a:lnTo>
                <a:lnTo>
                  <a:pt x="5999987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7398" y="1617725"/>
            <a:ext cx="6000115" cy="431800"/>
          </a:xfrm>
          <a:custGeom>
            <a:avLst/>
            <a:gdLst/>
            <a:ahLst/>
            <a:cxnLst/>
            <a:rect l="l" t="t" r="r" b="b"/>
            <a:pathLst>
              <a:path w="6000115" h="431800">
                <a:moveTo>
                  <a:pt x="0" y="431291"/>
                </a:moveTo>
                <a:lnTo>
                  <a:pt x="5999987" y="431291"/>
                </a:lnTo>
                <a:lnTo>
                  <a:pt x="5999987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7398" y="1633473"/>
            <a:ext cx="7345680" cy="207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«Открыточные»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версии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(postcardware,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cardware)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41275" marR="5080" algn="just">
              <a:lnSpc>
                <a:spcPct val="99900"/>
              </a:lnSpc>
              <a:spcBef>
                <a:spcPts val="5"/>
              </a:spcBef>
              <a:buFont typeface="Symbol"/>
              <a:buChar char=""/>
              <a:tabLst>
                <a:tab pos="37274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форма распространения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ПО,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рамках которой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автор  распространяет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свою программу указывая,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что 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будет 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рад,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если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пользователи, получившие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её,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вышлют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ему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почтовую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открытку.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98847" y="4599432"/>
            <a:ext cx="3009900" cy="191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4798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0" dirty="0"/>
              <a:t>Тенденции </a:t>
            </a:r>
            <a:r>
              <a:rPr sz="3600" spc="-90" dirty="0"/>
              <a:t>развития</a:t>
            </a:r>
            <a:r>
              <a:rPr sz="3600" spc="-390" dirty="0"/>
              <a:t> </a:t>
            </a:r>
            <a:r>
              <a:rPr sz="3600" spc="-55" dirty="0"/>
              <a:t>ПО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6303" y="1780692"/>
            <a:ext cx="6986270" cy="197675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Полная автоматизация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деятельности</a:t>
            </a:r>
            <a:r>
              <a:rPr sz="22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специалистов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Массовое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использование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интегрированных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пакетов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Создание инструментальных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пользовательских</a:t>
            </a:r>
            <a:r>
              <a:rPr sz="2200" spc="1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средств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Совершенствование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пользовательского</a:t>
            </a:r>
            <a:r>
              <a:rPr sz="22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интерфейса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1652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Вы</a:t>
            </a:r>
            <a:r>
              <a:rPr sz="3600" spc="-100" dirty="0"/>
              <a:t>в</a:t>
            </a:r>
            <a:r>
              <a:rPr sz="3600" spc="-185" dirty="0"/>
              <a:t>о</a:t>
            </a:r>
            <a:r>
              <a:rPr sz="3600" spc="-105" dirty="0"/>
              <a:t>д</a:t>
            </a:r>
            <a:r>
              <a:rPr sz="3600" dirty="0"/>
              <a:t>ы</a:t>
            </a:r>
            <a:endParaRPr sz="36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22223" y="1645107"/>
            <a:ext cx="7551420" cy="3500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 основу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работы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любого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компьютера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положен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программный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принцип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управления, состоящий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том, что компьютер  выполняет действия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по заранее заданной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программе.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tabLst>
                <a:tab pos="1071880" algn="l"/>
                <a:tab pos="3101975" algn="l"/>
                <a:tab pos="4540885" algn="l"/>
                <a:tab pos="551053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Работа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компьютерных	программ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имеет	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многоуровневый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характер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  <a:spcBef>
                <a:spcPts val="1800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Программы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базового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уровня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занимаются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только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взаимодействием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 базовыми аппаратными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средствами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согласованием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их работы. Ключевая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роль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базового 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уровня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проявляется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 момент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запуска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компьютера.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1652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Вы</a:t>
            </a:r>
            <a:r>
              <a:rPr sz="3600" spc="-100" dirty="0"/>
              <a:t>в</a:t>
            </a:r>
            <a:r>
              <a:rPr sz="3600" spc="-185" dirty="0"/>
              <a:t>о</a:t>
            </a:r>
            <a:r>
              <a:rPr sz="3600" spc="-105" dirty="0"/>
              <a:t>д</a:t>
            </a:r>
            <a:r>
              <a:rPr sz="3600" dirty="0"/>
              <a:t>ы</a:t>
            </a:r>
            <a:endParaRPr sz="360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79551" y="1702688"/>
            <a:ext cx="29883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34795" algn="l"/>
                <a:tab pos="1614170" algn="l"/>
                <a:tab pos="282448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граммы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си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ст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мн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  ба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з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ов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ур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вня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4866" y="1702688"/>
            <a:ext cx="23393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marR="5080" indent="-259079">
              <a:lnSpc>
                <a:spcPct val="100000"/>
              </a:lnSpc>
              <a:spcBef>
                <a:spcPts val="95"/>
              </a:spcBef>
              <a:tabLst>
                <a:tab pos="104394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ур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вня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п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ира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ю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ся  обеспечивают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0942" y="2373248"/>
            <a:ext cx="27324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311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оборудованием,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1516" y="1702688"/>
            <a:ext cx="198628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 программы  в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з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аим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ействие  взаим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ейств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9551" y="2373248"/>
            <a:ext cx="210883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пользователя  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оп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лн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льн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предоставляют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78354" y="2708224"/>
            <a:ext cx="2497455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95"/>
              </a:spcBef>
              <a:tabLst>
                <a:tab pos="236601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обор</a:t>
            </a:r>
            <a:r>
              <a:rPr sz="2200" spc="-90" dirty="0">
                <a:solidFill>
                  <a:srgbClr val="2E2B1F"/>
                </a:solidFill>
                <a:latin typeface="Calibri"/>
                <a:cs typeface="Calibri"/>
              </a:rPr>
              <a:t>у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д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ания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9039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возможность	для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6298" y="2708224"/>
            <a:ext cx="1810385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  <a:tabLst>
                <a:tab pos="1663064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б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азовым,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0749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установки	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31557" y="2708224"/>
            <a:ext cx="895985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так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ж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е</a:t>
            </a:r>
            <a:endParaRPr sz="22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раб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9551" y="3379470"/>
            <a:ext cx="7548880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более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высоких</a:t>
            </a:r>
            <a:r>
              <a:rPr sz="22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уровней.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800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Программы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служебного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уровня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выполняют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обслуживанием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компьютерной системы,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обеспечивают ее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контроль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настройку.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В своей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работе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они опираются на программы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базового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и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системного</a:t>
            </a:r>
            <a:r>
              <a:rPr sz="22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уровней.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1652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Вы</a:t>
            </a:r>
            <a:r>
              <a:rPr sz="3600" spc="-100" dirty="0"/>
              <a:t>в</a:t>
            </a:r>
            <a:r>
              <a:rPr sz="3600" spc="-185" dirty="0"/>
              <a:t>о</a:t>
            </a:r>
            <a:r>
              <a:rPr sz="3600" spc="-105" dirty="0"/>
              <a:t>д</a:t>
            </a:r>
            <a:r>
              <a:rPr sz="3600" dirty="0"/>
              <a:t>ы</a:t>
            </a:r>
            <a:endParaRPr sz="36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79551" y="1550288"/>
            <a:ext cx="7548245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Программы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прикладного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уровня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используются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человеком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для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исполнения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практических задач с помощью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компьютера.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Эти  программы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опираются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 программы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нижележащих</a:t>
            </a:r>
            <a:r>
              <a:rPr sz="2200"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уровней.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780"/>
              </a:spcBef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Прикладные программы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являются наиболее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динамично  развивающейся частью ПО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обеспечивают выполнение 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конкретных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задач</a:t>
            </a:r>
            <a:r>
              <a:rPr sz="24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пользователя.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182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Совокупность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установленных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компьютере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программ,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называется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его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программной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конфигурацией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. Совокупность 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оборудования,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подключенного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к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компьютеру,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называется его 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аппаратной</a:t>
            </a:r>
            <a:r>
              <a:rPr sz="2200" i="1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конфигурацией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1652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Вы</a:t>
            </a:r>
            <a:r>
              <a:rPr sz="3600" spc="-100" dirty="0"/>
              <a:t>в</a:t>
            </a:r>
            <a:r>
              <a:rPr sz="3600" spc="-185" dirty="0"/>
              <a:t>о</a:t>
            </a:r>
            <a:r>
              <a:rPr sz="3600" spc="-105" dirty="0"/>
              <a:t>д</a:t>
            </a:r>
            <a:r>
              <a:rPr sz="3600" dirty="0"/>
              <a:t>ы</a:t>
            </a:r>
            <a:endParaRPr sz="36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79551" y="1550288"/>
            <a:ext cx="754824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На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каждом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рабочем месте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программно-аппаратная  конфигурация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создается такой,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чтобы наиболее эффективно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решать конкретные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практические задачи,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характерные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для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данного рабочего</a:t>
            </a: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места.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2323" y="1566672"/>
            <a:ext cx="2987040" cy="571500"/>
          </a:xfrm>
          <a:custGeom>
            <a:avLst/>
            <a:gdLst/>
            <a:ahLst/>
            <a:cxnLst/>
            <a:rect l="l" t="t" r="r" b="b"/>
            <a:pathLst>
              <a:path w="2987040" h="571500">
                <a:moveTo>
                  <a:pt x="2891790" y="0"/>
                </a:moveTo>
                <a:lnTo>
                  <a:pt x="95250" y="0"/>
                </a:lnTo>
                <a:lnTo>
                  <a:pt x="58185" y="7489"/>
                </a:lnTo>
                <a:lnTo>
                  <a:pt x="27908" y="27908"/>
                </a:lnTo>
                <a:lnTo>
                  <a:pt x="7489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9" y="513314"/>
                </a:lnTo>
                <a:lnTo>
                  <a:pt x="27908" y="543591"/>
                </a:lnTo>
                <a:lnTo>
                  <a:pt x="58185" y="564010"/>
                </a:lnTo>
                <a:lnTo>
                  <a:pt x="95250" y="571500"/>
                </a:lnTo>
                <a:lnTo>
                  <a:pt x="2891790" y="571500"/>
                </a:lnTo>
                <a:lnTo>
                  <a:pt x="2928854" y="564010"/>
                </a:lnTo>
                <a:lnTo>
                  <a:pt x="2959131" y="543591"/>
                </a:lnTo>
                <a:lnTo>
                  <a:pt x="2979550" y="513314"/>
                </a:lnTo>
                <a:lnTo>
                  <a:pt x="2987040" y="476250"/>
                </a:lnTo>
                <a:lnTo>
                  <a:pt x="2987040" y="95250"/>
                </a:lnTo>
                <a:lnTo>
                  <a:pt x="2979550" y="58185"/>
                </a:lnTo>
                <a:lnTo>
                  <a:pt x="2959131" y="27908"/>
                </a:lnTo>
                <a:lnTo>
                  <a:pt x="2928854" y="7489"/>
                </a:lnTo>
                <a:lnTo>
                  <a:pt x="2891790" y="0"/>
                </a:lnTo>
                <a:close/>
              </a:path>
            </a:pathLst>
          </a:custGeom>
          <a:solidFill>
            <a:srgbClr val="92D050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4608" y="1671066"/>
            <a:ext cx="155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Пользователь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7037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Уровни </a:t>
            </a:r>
            <a:r>
              <a:rPr sz="3600" spc="-90" dirty="0"/>
              <a:t>программного</a:t>
            </a:r>
            <a:r>
              <a:rPr sz="3600" spc="-350" dirty="0"/>
              <a:t> </a:t>
            </a:r>
            <a:r>
              <a:rPr sz="3600" spc="-95" dirty="0"/>
              <a:t>обеспечения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4932" y="1604772"/>
            <a:ext cx="534923" cy="528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8653" y="2134361"/>
            <a:ext cx="935990" cy="3848100"/>
          </a:xfrm>
          <a:custGeom>
            <a:avLst/>
            <a:gdLst/>
            <a:ahLst/>
            <a:cxnLst/>
            <a:rect l="l" t="t" r="r" b="b"/>
            <a:pathLst>
              <a:path w="935989" h="3848100">
                <a:moveTo>
                  <a:pt x="935736" y="3380231"/>
                </a:moveTo>
                <a:lnTo>
                  <a:pt x="0" y="3380231"/>
                </a:lnTo>
                <a:lnTo>
                  <a:pt x="467868" y="3848100"/>
                </a:lnTo>
                <a:lnTo>
                  <a:pt x="935736" y="3380231"/>
                </a:lnTo>
                <a:close/>
              </a:path>
              <a:path w="935989" h="3848100">
                <a:moveTo>
                  <a:pt x="701801" y="467867"/>
                </a:moveTo>
                <a:lnTo>
                  <a:pt x="233934" y="467867"/>
                </a:lnTo>
                <a:lnTo>
                  <a:pt x="233934" y="3380231"/>
                </a:lnTo>
                <a:lnTo>
                  <a:pt x="701801" y="3380231"/>
                </a:lnTo>
                <a:lnTo>
                  <a:pt x="701801" y="467867"/>
                </a:lnTo>
                <a:close/>
              </a:path>
              <a:path w="935989" h="3848100">
                <a:moveTo>
                  <a:pt x="467868" y="0"/>
                </a:moveTo>
                <a:lnTo>
                  <a:pt x="0" y="467867"/>
                </a:lnTo>
                <a:lnTo>
                  <a:pt x="935736" y="467867"/>
                </a:lnTo>
                <a:lnTo>
                  <a:pt x="467868" y="0"/>
                </a:lnTo>
                <a:close/>
              </a:path>
            </a:pathLst>
          </a:custGeom>
          <a:solidFill>
            <a:srgbClr val="9CBDB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8653" y="2134361"/>
            <a:ext cx="935990" cy="3848100"/>
          </a:xfrm>
          <a:custGeom>
            <a:avLst/>
            <a:gdLst/>
            <a:ahLst/>
            <a:cxnLst/>
            <a:rect l="l" t="t" r="r" b="b"/>
            <a:pathLst>
              <a:path w="935989" h="3848100">
                <a:moveTo>
                  <a:pt x="0" y="467867"/>
                </a:moveTo>
                <a:lnTo>
                  <a:pt x="467868" y="0"/>
                </a:lnTo>
                <a:lnTo>
                  <a:pt x="935736" y="467867"/>
                </a:lnTo>
                <a:lnTo>
                  <a:pt x="701801" y="467867"/>
                </a:lnTo>
                <a:lnTo>
                  <a:pt x="701801" y="3380231"/>
                </a:lnTo>
                <a:lnTo>
                  <a:pt x="935736" y="3380231"/>
                </a:lnTo>
                <a:lnTo>
                  <a:pt x="467868" y="3848100"/>
                </a:lnTo>
                <a:lnTo>
                  <a:pt x="0" y="3380231"/>
                </a:lnTo>
                <a:lnTo>
                  <a:pt x="233934" y="3380231"/>
                </a:lnTo>
                <a:lnTo>
                  <a:pt x="233934" y="467867"/>
                </a:lnTo>
                <a:lnTo>
                  <a:pt x="0" y="46786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6366" y="5929121"/>
            <a:ext cx="4175760" cy="445134"/>
          </a:xfrm>
          <a:custGeom>
            <a:avLst/>
            <a:gdLst/>
            <a:ahLst/>
            <a:cxnLst/>
            <a:rect l="l" t="t" r="r" b="b"/>
            <a:pathLst>
              <a:path w="4175760" h="445135">
                <a:moveTo>
                  <a:pt x="4101592" y="0"/>
                </a:moveTo>
                <a:lnTo>
                  <a:pt x="74167" y="0"/>
                </a:lnTo>
                <a:lnTo>
                  <a:pt x="45273" y="5829"/>
                </a:lnTo>
                <a:lnTo>
                  <a:pt x="21701" y="21724"/>
                </a:lnTo>
                <a:lnTo>
                  <a:pt x="5820" y="45300"/>
                </a:lnTo>
                <a:lnTo>
                  <a:pt x="0" y="74167"/>
                </a:lnTo>
                <a:lnTo>
                  <a:pt x="0" y="370839"/>
                </a:lnTo>
                <a:lnTo>
                  <a:pt x="5820" y="399707"/>
                </a:lnTo>
                <a:lnTo>
                  <a:pt x="21701" y="423283"/>
                </a:lnTo>
                <a:lnTo>
                  <a:pt x="45273" y="439178"/>
                </a:lnTo>
                <a:lnTo>
                  <a:pt x="74167" y="445007"/>
                </a:lnTo>
                <a:lnTo>
                  <a:pt x="4101592" y="445007"/>
                </a:lnTo>
                <a:lnTo>
                  <a:pt x="4130486" y="439178"/>
                </a:lnTo>
                <a:lnTo>
                  <a:pt x="4154058" y="423283"/>
                </a:lnTo>
                <a:lnTo>
                  <a:pt x="4169939" y="399707"/>
                </a:lnTo>
                <a:lnTo>
                  <a:pt x="4175759" y="370839"/>
                </a:lnTo>
                <a:lnTo>
                  <a:pt x="4175759" y="74167"/>
                </a:lnTo>
                <a:lnTo>
                  <a:pt x="4169939" y="45300"/>
                </a:lnTo>
                <a:lnTo>
                  <a:pt x="4154058" y="21724"/>
                </a:lnTo>
                <a:lnTo>
                  <a:pt x="4130486" y="5829"/>
                </a:lnTo>
                <a:lnTo>
                  <a:pt x="41015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66366" y="5929121"/>
            <a:ext cx="4175760" cy="445134"/>
          </a:xfrm>
          <a:custGeom>
            <a:avLst/>
            <a:gdLst/>
            <a:ahLst/>
            <a:cxnLst/>
            <a:rect l="l" t="t" r="r" b="b"/>
            <a:pathLst>
              <a:path w="4175760" h="445135">
                <a:moveTo>
                  <a:pt x="0" y="74167"/>
                </a:moveTo>
                <a:lnTo>
                  <a:pt x="5820" y="45300"/>
                </a:lnTo>
                <a:lnTo>
                  <a:pt x="21701" y="21724"/>
                </a:lnTo>
                <a:lnTo>
                  <a:pt x="45273" y="5829"/>
                </a:lnTo>
                <a:lnTo>
                  <a:pt x="74167" y="0"/>
                </a:lnTo>
                <a:lnTo>
                  <a:pt x="4101592" y="0"/>
                </a:lnTo>
                <a:lnTo>
                  <a:pt x="4130486" y="5829"/>
                </a:lnTo>
                <a:lnTo>
                  <a:pt x="4154058" y="21724"/>
                </a:lnTo>
                <a:lnTo>
                  <a:pt x="4169939" y="45300"/>
                </a:lnTo>
                <a:lnTo>
                  <a:pt x="4175759" y="74167"/>
                </a:lnTo>
                <a:lnTo>
                  <a:pt x="4175759" y="370839"/>
                </a:lnTo>
                <a:lnTo>
                  <a:pt x="4169939" y="399707"/>
                </a:lnTo>
                <a:lnTo>
                  <a:pt x="4154058" y="423283"/>
                </a:lnTo>
                <a:lnTo>
                  <a:pt x="4130486" y="439178"/>
                </a:lnTo>
                <a:lnTo>
                  <a:pt x="4101592" y="445007"/>
                </a:lnTo>
                <a:lnTo>
                  <a:pt x="74167" y="445007"/>
                </a:lnTo>
                <a:lnTo>
                  <a:pt x="45273" y="439178"/>
                </a:lnTo>
                <a:lnTo>
                  <a:pt x="21701" y="423283"/>
                </a:lnTo>
                <a:lnTo>
                  <a:pt x="5820" y="399707"/>
                </a:lnTo>
                <a:lnTo>
                  <a:pt x="0" y="370839"/>
                </a:lnTo>
                <a:lnTo>
                  <a:pt x="0" y="74167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9432" y="5372100"/>
            <a:ext cx="1412748" cy="982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0051" y="2575560"/>
            <a:ext cx="4216908" cy="2871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23883" y="5740552"/>
            <a:ext cx="167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1129" y="6038418"/>
            <a:ext cx="1297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Компьютер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7037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Уровни </a:t>
            </a:r>
            <a:r>
              <a:rPr sz="3600" spc="-90" dirty="0"/>
              <a:t>программного</a:t>
            </a:r>
            <a:r>
              <a:rPr sz="3600" spc="-350" dirty="0"/>
              <a:t> </a:t>
            </a:r>
            <a:r>
              <a:rPr sz="3600" spc="-95" dirty="0"/>
              <a:t>обеспечения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8200" y="5683402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9676" y="1706879"/>
            <a:ext cx="4290060" cy="2919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1880" y="4975097"/>
            <a:ext cx="7474584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Программный интерфейс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— функциональность,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которую  некоторый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программный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компонент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предоставляет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другим  программным компонентам.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463" y="5210555"/>
            <a:ext cx="979932" cy="681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7037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Уровни </a:t>
            </a:r>
            <a:r>
              <a:rPr sz="3600" spc="-90" dirty="0"/>
              <a:t>программного</a:t>
            </a:r>
            <a:r>
              <a:rPr sz="3600" spc="-350" dirty="0"/>
              <a:t> </a:t>
            </a:r>
            <a:r>
              <a:rPr sz="3600" spc="-95" dirty="0"/>
              <a:t>обеспечения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3811" y="1687067"/>
            <a:ext cx="745236" cy="73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8561" y="2209038"/>
            <a:ext cx="937260" cy="3092450"/>
          </a:xfrm>
          <a:custGeom>
            <a:avLst/>
            <a:gdLst/>
            <a:ahLst/>
            <a:cxnLst/>
            <a:rect l="l" t="t" r="r" b="b"/>
            <a:pathLst>
              <a:path w="937260" h="3092450">
                <a:moveTo>
                  <a:pt x="937260" y="2623566"/>
                </a:moveTo>
                <a:lnTo>
                  <a:pt x="0" y="2623566"/>
                </a:lnTo>
                <a:lnTo>
                  <a:pt x="468630" y="3092196"/>
                </a:lnTo>
                <a:lnTo>
                  <a:pt x="937260" y="2623566"/>
                </a:lnTo>
                <a:close/>
              </a:path>
              <a:path w="937260" h="3092450">
                <a:moveTo>
                  <a:pt x="702944" y="468629"/>
                </a:moveTo>
                <a:lnTo>
                  <a:pt x="234314" y="468629"/>
                </a:lnTo>
                <a:lnTo>
                  <a:pt x="234314" y="2623566"/>
                </a:lnTo>
                <a:lnTo>
                  <a:pt x="702944" y="2623566"/>
                </a:lnTo>
                <a:lnTo>
                  <a:pt x="702944" y="468629"/>
                </a:lnTo>
                <a:close/>
              </a:path>
              <a:path w="937260" h="3092450">
                <a:moveTo>
                  <a:pt x="468630" y="0"/>
                </a:moveTo>
                <a:lnTo>
                  <a:pt x="0" y="468629"/>
                </a:lnTo>
                <a:lnTo>
                  <a:pt x="937260" y="468629"/>
                </a:lnTo>
                <a:lnTo>
                  <a:pt x="468630" y="0"/>
                </a:lnTo>
                <a:close/>
              </a:path>
            </a:pathLst>
          </a:custGeom>
          <a:solidFill>
            <a:srgbClr val="9CBDB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8561" y="2209038"/>
            <a:ext cx="937260" cy="3092450"/>
          </a:xfrm>
          <a:custGeom>
            <a:avLst/>
            <a:gdLst/>
            <a:ahLst/>
            <a:cxnLst/>
            <a:rect l="l" t="t" r="r" b="b"/>
            <a:pathLst>
              <a:path w="937260" h="3092450">
                <a:moveTo>
                  <a:pt x="0" y="468629"/>
                </a:moveTo>
                <a:lnTo>
                  <a:pt x="468630" y="0"/>
                </a:lnTo>
                <a:lnTo>
                  <a:pt x="937260" y="468629"/>
                </a:lnTo>
                <a:lnTo>
                  <a:pt x="702944" y="468629"/>
                </a:lnTo>
                <a:lnTo>
                  <a:pt x="702944" y="2623566"/>
                </a:lnTo>
                <a:lnTo>
                  <a:pt x="937260" y="2623566"/>
                </a:lnTo>
                <a:lnTo>
                  <a:pt x="468630" y="3092196"/>
                </a:lnTo>
                <a:lnTo>
                  <a:pt x="0" y="2623566"/>
                </a:lnTo>
                <a:lnTo>
                  <a:pt x="234314" y="2623566"/>
                </a:lnTo>
                <a:lnTo>
                  <a:pt x="234314" y="468629"/>
                </a:lnTo>
                <a:lnTo>
                  <a:pt x="0" y="46862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495" y="2724911"/>
            <a:ext cx="2951988" cy="2010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3260" y="1886153"/>
            <a:ext cx="4166235" cy="308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72199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Базовое ПО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отвечает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за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взаимодействие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с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базовыми 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аппаратными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средствами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Как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правило,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базовые программные 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средства непосредственно 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входят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состав 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базового 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оборудования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хранятся</a:t>
            </a:r>
            <a:r>
              <a:rPr sz="18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12700" marR="189865">
              <a:lnSpc>
                <a:spcPct val="100000"/>
              </a:lnSpc>
            </a:pP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специальных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микросхемах,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называемых 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постоянными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запоминающими 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устройствами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(ПЗУ).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463" y="5210555"/>
            <a:ext cx="979932" cy="681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449021"/>
            <a:ext cx="7037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Уровни </a:t>
            </a:r>
            <a:r>
              <a:rPr sz="3600" spc="-90" dirty="0"/>
              <a:t>программного</a:t>
            </a:r>
            <a:r>
              <a:rPr sz="3600" spc="-350" dirty="0"/>
              <a:t> </a:t>
            </a:r>
            <a:r>
              <a:rPr sz="3600" spc="-95" dirty="0"/>
              <a:t>обеспечения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68630" y="1341882"/>
            <a:ext cx="7884159" cy="0"/>
          </a:xfrm>
          <a:custGeom>
            <a:avLst/>
            <a:gdLst/>
            <a:ahLst/>
            <a:cxnLst/>
            <a:rect l="l" t="t" r="r" b="b"/>
            <a:pathLst>
              <a:path w="7884159">
                <a:moveTo>
                  <a:pt x="0" y="0"/>
                </a:moveTo>
                <a:lnTo>
                  <a:pt x="7884033" y="0"/>
                </a:lnTo>
              </a:path>
            </a:pathLst>
          </a:custGeom>
          <a:ln w="25908">
            <a:solidFill>
              <a:srgbClr val="C79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2114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19" y="396240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20"/>
                </a:lnTo>
                <a:lnTo>
                  <a:pt x="0" y="71120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9633" y="565022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668" y="5588"/>
                </a:lnTo>
                <a:lnTo>
                  <a:pt x="50276" y="20829"/>
                </a:lnTo>
                <a:lnTo>
                  <a:pt x="65526" y="43435"/>
                </a:lnTo>
                <a:lnTo>
                  <a:pt x="71120" y="71120"/>
                </a:lnTo>
                <a:lnTo>
                  <a:pt x="71120" y="325120"/>
                </a:lnTo>
                <a:lnTo>
                  <a:pt x="65526" y="352804"/>
                </a:lnTo>
                <a:lnTo>
                  <a:pt x="50276" y="375410"/>
                </a:lnTo>
                <a:lnTo>
                  <a:pt x="27668" y="390651"/>
                </a:lnTo>
                <a:lnTo>
                  <a:pt x="0" y="39624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3811" y="1687067"/>
            <a:ext cx="745236" cy="73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8561" y="2209038"/>
            <a:ext cx="937260" cy="3092450"/>
          </a:xfrm>
          <a:custGeom>
            <a:avLst/>
            <a:gdLst/>
            <a:ahLst/>
            <a:cxnLst/>
            <a:rect l="l" t="t" r="r" b="b"/>
            <a:pathLst>
              <a:path w="937260" h="3092450">
                <a:moveTo>
                  <a:pt x="937260" y="2623566"/>
                </a:moveTo>
                <a:lnTo>
                  <a:pt x="0" y="2623566"/>
                </a:lnTo>
                <a:lnTo>
                  <a:pt x="468630" y="3092196"/>
                </a:lnTo>
                <a:lnTo>
                  <a:pt x="937260" y="2623566"/>
                </a:lnTo>
                <a:close/>
              </a:path>
              <a:path w="937260" h="3092450">
                <a:moveTo>
                  <a:pt x="702944" y="468629"/>
                </a:moveTo>
                <a:lnTo>
                  <a:pt x="234314" y="468629"/>
                </a:lnTo>
                <a:lnTo>
                  <a:pt x="234314" y="2623566"/>
                </a:lnTo>
                <a:lnTo>
                  <a:pt x="702944" y="2623566"/>
                </a:lnTo>
                <a:lnTo>
                  <a:pt x="702944" y="468629"/>
                </a:lnTo>
                <a:close/>
              </a:path>
              <a:path w="937260" h="3092450">
                <a:moveTo>
                  <a:pt x="468630" y="0"/>
                </a:moveTo>
                <a:lnTo>
                  <a:pt x="0" y="468629"/>
                </a:lnTo>
                <a:lnTo>
                  <a:pt x="937260" y="468629"/>
                </a:lnTo>
                <a:lnTo>
                  <a:pt x="468630" y="0"/>
                </a:lnTo>
                <a:close/>
              </a:path>
            </a:pathLst>
          </a:custGeom>
          <a:solidFill>
            <a:srgbClr val="9CBDB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8561" y="2209038"/>
            <a:ext cx="937260" cy="3092450"/>
          </a:xfrm>
          <a:custGeom>
            <a:avLst/>
            <a:gdLst/>
            <a:ahLst/>
            <a:cxnLst/>
            <a:rect l="l" t="t" r="r" b="b"/>
            <a:pathLst>
              <a:path w="937260" h="3092450">
                <a:moveTo>
                  <a:pt x="0" y="468629"/>
                </a:moveTo>
                <a:lnTo>
                  <a:pt x="468630" y="0"/>
                </a:lnTo>
                <a:lnTo>
                  <a:pt x="937260" y="468629"/>
                </a:lnTo>
                <a:lnTo>
                  <a:pt x="702944" y="468629"/>
                </a:lnTo>
                <a:lnTo>
                  <a:pt x="702944" y="2623566"/>
                </a:lnTo>
                <a:lnTo>
                  <a:pt x="937260" y="2623566"/>
                </a:lnTo>
                <a:lnTo>
                  <a:pt x="468630" y="3092196"/>
                </a:lnTo>
                <a:lnTo>
                  <a:pt x="0" y="2623566"/>
                </a:lnTo>
                <a:lnTo>
                  <a:pt x="234314" y="2623566"/>
                </a:lnTo>
                <a:lnTo>
                  <a:pt x="234314" y="468629"/>
                </a:lnTo>
                <a:lnTo>
                  <a:pt x="0" y="46862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495" y="2724911"/>
            <a:ext cx="2951988" cy="2010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50640" y="2440381"/>
            <a:ext cx="410210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Программы </a:t>
            </a:r>
            <a:r>
              <a:rPr sz="2200" b="1" spc="-10" dirty="0">
                <a:latin typeface="Calibri"/>
                <a:cs typeface="Calibri"/>
              </a:rPr>
              <a:t>системного </a:t>
            </a:r>
            <a:r>
              <a:rPr sz="2200" b="1" spc="-5" dirty="0">
                <a:latin typeface="Calibri"/>
                <a:cs typeface="Calibri"/>
              </a:rPr>
              <a:t>уровня  </a:t>
            </a:r>
            <a:r>
              <a:rPr sz="2200" spc="-5" dirty="0">
                <a:latin typeface="Calibri"/>
                <a:cs typeface="Calibri"/>
              </a:rPr>
              <a:t>обеспечивают </a:t>
            </a:r>
            <a:r>
              <a:rPr sz="2200" spc="-10" dirty="0">
                <a:latin typeface="Calibri"/>
                <a:cs typeface="Calibri"/>
              </a:rPr>
              <a:t>взаимодействие  </a:t>
            </a:r>
            <a:r>
              <a:rPr sz="2200" spc="-5" dirty="0">
                <a:latin typeface="Calibri"/>
                <a:cs typeface="Calibri"/>
              </a:rPr>
              <a:t>прочих программ </a:t>
            </a:r>
            <a:r>
              <a:rPr sz="2200" spc="-10" dirty="0">
                <a:latin typeface="Calibri"/>
                <a:cs typeface="Calibri"/>
              </a:rPr>
              <a:t>компьютерной  системы </a:t>
            </a:r>
            <a:r>
              <a:rPr sz="2200" spc="-5" dirty="0">
                <a:latin typeface="Calibri"/>
                <a:cs typeface="Calibri"/>
              </a:rPr>
              <a:t>с программами </a:t>
            </a:r>
            <a:r>
              <a:rPr sz="2200" spc="-10" dirty="0">
                <a:latin typeface="Calibri"/>
                <a:cs typeface="Calibri"/>
              </a:rPr>
              <a:t>базового  </a:t>
            </a:r>
            <a:r>
              <a:rPr sz="2200" spc="-5" dirty="0">
                <a:latin typeface="Calibri"/>
                <a:cs typeface="Calibri"/>
              </a:rPr>
              <a:t>уровня и </a:t>
            </a:r>
            <a:r>
              <a:rPr sz="2200" spc="-10" dirty="0">
                <a:latin typeface="Calibri"/>
                <a:cs typeface="Calibri"/>
              </a:rPr>
              <a:t>непосредственно </a:t>
            </a:r>
            <a:r>
              <a:rPr sz="2200" spc="-5" dirty="0">
                <a:latin typeface="Calibri"/>
                <a:cs typeface="Calibri"/>
              </a:rPr>
              <a:t>с  аппаратным обеспечением, </a:t>
            </a:r>
            <a:r>
              <a:rPr sz="2200" spc="-30" dirty="0">
                <a:latin typeface="Calibri"/>
                <a:cs typeface="Calibri"/>
              </a:rPr>
              <a:t>то  </a:t>
            </a:r>
            <a:r>
              <a:rPr sz="2200" spc="-5" dirty="0">
                <a:latin typeface="Calibri"/>
                <a:cs typeface="Calibri"/>
              </a:rPr>
              <a:t>есть выполняют «посредничес-  кие»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функции.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2113</Words>
  <Application>Microsoft Office PowerPoint</Application>
  <PresentationFormat>Экран (4:3)</PresentationFormat>
  <Paragraphs>489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Office Theme</vt:lpstr>
      <vt:lpstr>Презентация PowerPoint</vt:lpstr>
      <vt:lpstr>Чтобы он [компьютер] начал действовать,  требуется еще довольно большая работа  по написанию программы, которая только  и способна вдохнуть в машину жизнь.</vt:lpstr>
      <vt:lpstr>Понятие компьютера и программы</vt:lpstr>
      <vt:lpstr>Понятие программного обеспечения</vt:lpstr>
      <vt:lpstr>Основные функции ПО</vt:lpstr>
      <vt:lpstr>Уровни программного обеспечения</vt:lpstr>
      <vt:lpstr>Уровни программного обеспечения</vt:lpstr>
      <vt:lpstr>Уровни программного обеспечения</vt:lpstr>
      <vt:lpstr>Уровни программного обеспечения</vt:lpstr>
      <vt:lpstr>Уровни программного обеспечения</vt:lpstr>
      <vt:lpstr>Уровни программного обеспечения</vt:lpstr>
      <vt:lpstr>Классификация ПО</vt:lpstr>
      <vt:lpstr>Операционная система</vt:lpstr>
      <vt:lpstr>Операционная система</vt:lpstr>
      <vt:lpstr>Составные части ОС</vt:lpstr>
      <vt:lpstr>Классификация ОС</vt:lpstr>
      <vt:lpstr>Классификация ОС</vt:lpstr>
      <vt:lpstr>Классификация ОС</vt:lpstr>
      <vt:lpstr>Классификация ОС</vt:lpstr>
      <vt:lpstr>Классификация ОС</vt:lpstr>
      <vt:lpstr>Классификация ОС</vt:lpstr>
      <vt:lpstr>Классификация ОС</vt:lpstr>
      <vt:lpstr>Классификация ОС</vt:lpstr>
      <vt:lpstr>Классификация ОС</vt:lpstr>
      <vt:lpstr>Классификация ОС</vt:lpstr>
      <vt:lpstr>Операционные системы</vt:lpstr>
      <vt:lpstr>Операционные системы, альтернативные  Windows</vt:lpstr>
      <vt:lpstr>Операционные системы, альтернативные  Windows</vt:lpstr>
      <vt:lpstr>Операционные системы, альтернативные  Windows</vt:lpstr>
      <vt:lpstr>Функции ОС</vt:lpstr>
      <vt:lpstr>Файловая система</vt:lpstr>
      <vt:lpstr>Функции файловой системы</vt:lpstr>
      <vt:lpstr>Файловая структура</vt:lpstr>
      <vt:lpstr>Обслуживание файловой структуры</vt:lpstr>
      <vt:lpstr>Дополнительные возможности ОС</vt:lpstr>
      <vt:lpstr>Дополнительные возможности ОС</vt:lpstr>
      <vt:lpstr>Дополнительные возможности ОС</vt:lpstr>
      <vt:lpstr>Состав служебного ПО</vt:lpstr>
      <vt:lpstr>Классификация прикладного ПО</vt:lpstr>
      <vt:lpstr>Классификация прикладного ПО</vt:lpstr>
      <vt:lpstr>Классификация прикладного ПО</vt:lpstr>
      <vt:lpstr>Классификация прикладного ПО</vt:lpstr>
      <vt:lpstr>Классификация прикладного ПО</vt:lpstr>
      <vt:lpstr>«Рыночная» классификация ПО</vt:lpstr>
      <vt:lpstr>«Рыночная» классификация ПО Способ распространения и вариант лицензии</vt:lpstr>
      <vt:lpstr>«Рыночная» классификация ПО Способ распространения и вариант лицензии</vt:lpstr>
      <vt:lpstr>«Рыночная» классификация ПО Способ распространения и вариант лицензии</vt:lpstr>
      <vt:lpstr>«Рыночная» классификация ПО Способ распространения и вариант лицензии</vt:lpstr>
      <vt:lpstr>«Рыночная» классификация ПО Способ распространения и вариант лицензии</vt:lpstr>
      <vt:lpstr>«Рыночная» классификация ПО Способ распространения и вариант лицензии</vt:lpstr>
      <vt:lpstr>«Рыночная» классификация ПО Способ распространения и вариант лицензии</vt:lpstr>
      <vt:lpstr>Тенденции развития ПО</vt:lpstr>
      <vt:lpstr>Выводы</vt:lpstr>
      <vt:lpstr>Выводы</vt:lpstr>
      <vt:lpstr>Выводы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в современном мире. Элементы теории информации. Основные понятия. Информация, сообщения, данные, сигнал. Свойства информации. Синтаксическая, семантическая и прагматическая меры информации. Единицы измерения информации. Кодирование информации.</dc:title>
  <dc:creator>NOTE</dc:creator>
  <cp:lastModifiedBy>User</cp:lastModifiedBy>
  <cp:revision>2</cp:revision>
  <dcterms:created xsi:type="dcterms:W3CDTF">2020-06-08T10:25:45Z</dcterms:created>
  <dcterms:modified xsi:type="dcterms:W3CDTF">2024-01-15T09:57:47Z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2020-06-08T00:00:00Z</vt:filetime>
  </property>
</Properties>
</file>