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80" r:id="rId10"/>
    <p:sldId id="265" r:id="rId11"/>
    <p:sldId id="266" r:id="rId12"/>
    <p:sldId id="264" r:id="rId13"/>
    <p:sldId id="267" r:id="rId14"/>
    <p:sldId id="275" r:id="rId15"/>
    <p:sldId id="281" r:id="rId16"/>
    <p:sldId id="268" r:id="rId17"/>
    <p:sldId id="269" r:id="rId18"/>
    <p:sldId id="270" r:id="rId19"/>
    <p:sldId id="271" r:id="rId20"/>
    <p:sldId id="282" r:id="rId21"/>
    <p:sldId id="284" r:id="rId22"/>
    <p:sldId id="283" r:id="rId23"/>
    <p:sldId id="277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AE6A75C-420C-4824-B6CB-6B7244EBFA9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BA41AEB-3955-4BA4-B11E-786A37E13F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75C-420C-4824-B6CB-6B7244EBFA9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1AEB-3955-4BA4-B11E-786A37E13F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75C-420C-4824-B6CB-6B7244EBFA9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1AEB-3955-4BA4-B11E-786A37E13F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AE6A75C-420C-4824-B6CB-6B7244EBFA9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BA41AEB-3955-4BA4-B11E-786A37E13F5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AE6A75C-420C-4824-B6CB-6B7244EBFA9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BA41AEB-3955-4BA4-B11E-786A37E13F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75C-420C-4824-B6CB-6B7244EBFA9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1AEB-3955-4BA4-B11E-786A37E13F5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75C-420C-4824-B6CB-6B7244EBFA9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1AEB-3955-4BA4-B11E-786A37E13F5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AE6A75C-420C-4824-B6CB-6B7244EBFA9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BA41AEB-3955-4BA4-B11E-786A37E13F5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A75C-420C-4824-B6CB-6B7244EBFA9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1AEB-3955-4BA4-B11E-786A37E13F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AE6A75C-420C-4824-B6CB-6B7244EBFA9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BA41AEB-3955-4BA4-B11E-786A37E13F5D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AE6A75C-420C-4824-B6CB-6B7244EBFA9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BA41AEB-3955-4BA4-B11E-786A37E13F5D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AE6A75C-420C-4824-B6CB-6B7244EBFA9D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BA41AEB-3955-4BA4-B11E-786A37E13F5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20688"/>
            <a:ext cx="7772400" cy="1829761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Основные </a:t>
            </a:r>
            <a:r>
              <a:rPr lang="ru-RU" sz="3600" b="1" dirty="0">
                <a:solidFill>
                  <a:srgbClr val="FF0000"/>
                </a:solidFill>
              </a:rPr>
              <a:t>сведения по оформлению чертежей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852936"/>
            <a:ext cx="7592888" cy="1752600"/>
          </a:xfrm>
        </p:spPr>
        <p:txBody>
          <a:bodyPr>
            <a:normAutofit/>
          </a:bodyPr>
          <a:lstStyle/>
          <a:p>
            <a:endParaRPr lang="ru-RU" sz="2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63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5458611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750"/>
              </a:spcAft>
              <a:buFont typeface="Symbol"/>
              <a:buChar char=""/>
            </a:pPr>
            <a:r>
              <a:rPr lang="ru-RU" sz="2800" b="1" dirty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Толщина сплошной основной линии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sz="2800" b="1" i="1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S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  должна быть в пределах от </a:t>
            </a:r>
            <a:r>
              <a:rPr lang="ru-RU" sz="2800" b="1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0,5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 до </a:t>
            </a:r>
            <a:r>
              <a:rPr lang="ru-RU" sz="2800" b="1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1,4 мм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 в зависимости от величины и сложности изображения, а также от формата чертежа. 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750"/>
              </a:spcAft>
              <a:buFont typeface="Symbol"/>
              <a:buChar char=""/>
            </a:pP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Толщина линий одного и того же типа должна быть одинакова для всех изображений на данном чертеже, вычерчиваемых в одинаковом масштабе.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750"/>
              </a:spcAft>
              <a:buFont typeface="Symbol"/>
              <a:buChar char=""/>
            </a:pPr>
            <a:r>
              <a:rPr lang="ru-RU" sz="2800" b="1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Длина штрихов у штриховых линий должна быть примерно в 10 раз больше толщины штриха,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 а длина штрихов штрихпунктирной линии выбирается в зависимости от величины изображения. 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422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6120680"/>
          </a:xfrm>
        </p:spPr>
        <p:txBody>
          <a:bodyPr>
            <a:normAutofit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750"/>
              </a:spcAft>
              <a:buFont typeface="Symbol"/>
              <a:buChar char=""/>
            </a:pPr>
            <a:r>
              <a:rPr lang="ru-RU" sz="2800" b="1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Штрихи в линии должны быть примерно одинаковой длины.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 </a:t>
            </a:r>
            <a:endParaRPr lang="ru-RU" sz="2800" dirty="0" smtClean="0">
              <a:solidFill>
                <a:srgbClr val="434A54"/>
              </a:solidFill>
              <a:latin typeface="Arial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750"/>
              </a:spcAft>
              <a:buFont typeface="Symbol"/>
              <a:buChar char=""/>
            </a:pPr>
            <a:r>
              <a:rPr lang="ru-RU" sz="2800" dirty="0" smtClean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Промежутки 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между ними также должны быть примерно одинаковыми. </a:t>
            </a:r>
            <a:endParaRPr lang="ru-RU" sz="2800" dirty="0" smtClean="0">
              <a:solidFill>
                <a:srgbClr val="434A54"/>
              </a:solidFill>
              <a:latin typeface="Arial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750"/>
              </a:spcAft>
              <a:buFont typeface="Symbol"/>
              <a:buChar char=""/>
            </a:pPr>
            <a:r>
              <a:rPr lang="ru-RU" sz="2800" b="1" dirty="0" smtClean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Штрихпунктирные </a:t>
            </a:r>
            <a:r>
              <a:rPr lang="ru-RU" sz="2800" b="1" dirty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линии должны пересекаться и заканчиваться штрихами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750"/>
              </a:spcAft>
              <a:buFont typeface="Symbol"/>
              <a:buChar char=""/>
            </a:pP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800" b="1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Штрихпунктирные линии, применяемые в качестве центровых,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 следует заменять сплошными тонкими линиями, если диаметр окружности или размеры других геометрических фигур в изображении менее 12 мм.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3192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Шрифты чертёжные ГОСТ 2.304-81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quarter" idx="1"/>
          </p:nvPr>
        </p:nvSpPr>
        <p:spPr>
          <a:xfrm>
            <a:off x="457200" y="1481328"/>
            <a:ext cx="8229600" cy="5376672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Шрифтом </a:t>
            </a:r>
            <a:r>
              <a:rPr lang="ru-RU" sz="2800" b="1" dirty="0">
                <a:latin typeface="Times New Roman"/>
                <a:ea typeface="Times New Roman"/>
              </a:rPr>
              <a:t>называется графическая форма изображения букв, цифр и условных знаков, которые используются при выполнении чертежей</a:t>
            </a:r>
            <a:r>
              <a:rPr lang="ru-RU" sz="2800" dirty="0">
                <a:latin typeface="Times New Roman"/>
                <a:ea typeface="Times New Roman"/>
              </a:rPr>
              <a:t>. </a:t>
            </a:r>
            <a:endParaRPr lang="ru-RU" sz="2800" b="1" dirty="0" smtClean="0">
              <a:solidFill>
                <a:srgbClr val="434A54"/>
              </a:solidFill>
              <a:latin typeface="Arial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2800" b="1" dirty="0" smtClean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Наклон </a:t>
            </a:r>
            <a:r>
              <a:rPr lang="ru-RU" sz="2800" b="1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букв и цифр к основанию строки должен быть около 75°.</a:t>
            </a:r>
            <a:endParaRPr lang="ru-RU" sz="3200" b="1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2800" b="1" dirty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Размер шрифта 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 (</a:t>
            </a:r>
            <a:r>
              <a:rPr lang="ru-RU" sz="2800" i="1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h)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 — величина, равная высоте прописных букв в мм.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2800" b="1" dirty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Высота прописных букв</a:t>
            </a:r>
            <a:r>
              <a:rPr lang="ru-RU" sz="2800" dirty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sz="2800" i="1" dirty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h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 измеряется перпендикулярно основанию строки</a:t>
            </a:r>
            <a:r>
              <a:rPr lang="ru-RU" sz="2800" dirty="0" smtClean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Высота строчных букв с </a:t>
            </a:r>
            <a:r>
              <a:rPr lang="ru-RU" sz="2800" dirty="0">
                <a:latin typeface="Arial"/>
                <a:ea typeface="Times New Roman"/>
                <a:cs typeface="Times New Roman"/>
              </a:rPr>
              <a:t>определяется из отношения их высоты (без отростков </a:t>
            </a:r>
            <a:r>
              <a:rPr lang="ru-RU" sz="2800" i="1" dirty="0">
                <a:latin typeface="Arial"/>
                <a:ea typeface="Times New Roman"/>
                <a:cs typeface="Times New Roman"/>
              </a:rPr>
              <a:t>k</a:t>
            </a:r>
            <a:r>
              <a:rPr lang="ru-RU" sz="2800" dirty="0">
                <a:latin typeface="Arial"/>
                <a:ea typeface="Times New Roman"/>
                <a:cs typeface="Times New Roman"/>
              </a:rPr>
              <a:t>) к размеру шрифта </a:t>
            </a:r>
            <a:r>
              <a:rPr lang="ru-RU" sz="2800" i="1" dirty="0">
                <a:latin typeface="Arial"/>
                <a:ea typeface="Times New Roman"/>
                <a:cs typeface="Times New Roman"/>
              </a:rPr>
              <a:t>h</a:t>
            </a:r>
            <a:r>
              <a:rPr lang="ru-RU" sz="2800" dirty="0">
                <a:latin typeface="Arial"/>
                <a:ea typeface="Times New Roman"/>
                <a:cs typeface="Times New Roman"/>
              </a:rPr>
              <a:t>, например, </a:t>
            </a:r>
            <a:r>
              <a:rPr lang="ru-RU" sz="2800" b="1" i="1" dirty="0">
                <a:latin typeface="Arial"/>
                <a:ea typeface="Times New Roman"/>
                <a:cs typeface="Times New Roman"/>
              </a:rPr>
              <a:t>с=7/10*h</a:t>
            </a:r>
            <a:r>
              <a:rPr lang="ru-RU" sz="2800" b="1" dirty="0">
                <a:latin typeface="Arial"/>
                <a:ea typeface="Times New Roman"/>
                <a:cs typeface="Times New Roman"/>
              </a:rPr>
              <a:t>.</a:t>
            </a:r>
            <a:endParaRPr lang="ru-RU" sz="3200" b="1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2800" b="1" dirty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Ширина буквы (</a:t>
            </a:r>
            <a:r>
              <a:rPr lang="ru-RU" sz="2800" b="1" i="1" dirty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q)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 — </a:t>
            </a:r>
            <a:r>
              <a:rPr lang="ru-RU" sz="2800" dirty="0">
                <a:latin typeface="Arial"/>
                <a:ea typeface="Times New Roman"/>
                <a:cs typeface="Times New Roman"/>
              </a:rPr>
              <a:t>наибольшая ширина буквы определяется по отношению к размеру шрифта </a:t>
            </a:r>
            <a:r>
              <a:rPr lang="ru-RU" sz="2800" i="1" dirty="0">
                <a:latin typeface="Arial"/>
                <a:ea typeface="Times New Roman"/>
                <a:cs typeface="Times New Roman"/>
              </a:rPr>
              <a:t>h</a:t>
            </a:r>
            <a:r>
              <a:rPr lang="ru-RU" sz="2800" dirty="0">
                <a:latin typeface="Arial"/>
                <a:ea typeface="Times New Roman"/>
                <a:cs typeface="Times New Roman"/>
              </a:rPr>
              <a:t>, например, </a:t>
            </a:r>
            <a:r>
              <a:rPr lang="ru-RU" sz="2800" b="1" i="1" dirty="0">
                <a:latin typeface="Arial"/>
                <a:ea typeface="Times New Roman"/>
                <a:cs typeface="Times New Roman"/>
              </a:rPr>
              <a:t>q=6/10 h</a:t>
            </a:r>
            <a:r>
              <a:rPr lang="ru-RU" sz="2800" dirty="0">
                <a:latin typeface="Arial"/>
                <a:ea typeface="Times New Roman"/>
                <a:cs typeface="Times New Roman"/>
              </a:rPr>
              <a:t>, или по отношению к толщине линии шрифта </a:t>
            </a:r>
            <a:r>
              <a:rPr lang="ru-RU" sz="2800" i="1" dirty="0">
                <a:latin typeface="Arial"/>
                <a:ea typeface="Times New Roman"/>
                <a:cs typeface="Times New Roman"/>
              </a:rPr>
              <a:t>d</a:t>
            </a:r>
            <a:r>
              <a:rPr lang="ru-RU" sz="2800" dirty="0">
                <a:latin typeface="Arial"/>
                <a:ea typeface="Times New Roman"/>
                <a:cs typeface="Times New Roman"/>
              </a:rPr>
              <a:t>, например, </a:t>
            </a:r>
            <a:r>
              <a:rPr lang="ru-RU" sz="2800" b="1" i="1" dirty="0">
                <a:latin typeface="Arial"/>
                <a:ea typeface="Times New Roman"/>
                <a:cs typeface="Times New Roman"/>
              </a:rPr>
              <a:t>q=6d</a:t>
            </a:r>
            <a:r>
              <a:rPr lang="ru-RU" sz="2800" dirty="0">
                <a:latin typeface="Arial"/>
                <a:ea typeface="Times New Roman"/>
                <a:cs typeface="Times New Roman"/>
              </a:rPr>
              <a:t>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298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2800" b="1" dirty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Толщина линии шрифта (</a:t>
            </a:r>
            <a:r>
              <a:rPr lang="ru-RU" sz="2800" b="1" i="1" dirty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d)</a:t>
            </a:r>
            <a:r>
              <a:rPr lang="ru-RU" sz="2800" b="1" dirty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— толщина, определяемая в зависимости от типа и высоты шрифта.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2800" b="1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Вспомогательная сетка 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— сетка, образованная вспомогательными линиями, в которые вписываются буквы</a:t>
            </a:r>
            <a:r>
              <a:rPr lang="ru-RU" sz="2800" dirty="0" smtClean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2800" dirty="0" smtClean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800" b="1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Шаг вспомогательных линий сетки 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определяется в зависимости от толщины линий шрифта </a:t>
            </a:r>
            <a:r>
              <a:rPr lang="ru-RU" sz="2800" i="1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d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3283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507288" cy="100811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800" dirty="0" smtClean="0"/>
              <a:t>Параметры шрифта типа Б </a:t>
            </a:r>
            <a:br>
              <a:rPr lang="ru-RU" sz="2800" dirty="0" smtClean="0"/>
            </a:br>
            <a:r>
              <a:rPr lang="ru-RU" sz="2800" dirty="0" smtClean="0"/>
              <a:t>с наклоном </a:t>
            </a:r>
            <a:endParaRPr lang="ru-RU" sz="3200" dirty="0"/>
          </a:p>
        </p:txBody>
      </p:sp>
      <p:pic>
        <p:nvPicPr>
          <p:cNvPr id="4" name="Picture 2" descr="D:\Desktop\image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013811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580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Desktop\image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71" y="0"/>
            <a:ext cx="8083886" cy="6804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528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652120" y="628593"/>
            <a:ext cx="3390223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b="1" i="1" dirty="0" smtClean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Шрифт </a:t>
            </a:r>
            <a:r>
              <a:rPr lang="ru-RU" b="1" i="1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типа Б с наклоном</a:t>
            </a:r>
            <a:endParaRPr lang="ru-RU" sz="2000" b="1" i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7" name="Picture 3" descr="D:\Desktop\Инженерная графика\шрифты\4370096b2a4ab386c3e5effc19886d8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60" y="12773"/>
            <a:ext cx="5476460" cy="686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681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/>
              <a:t>Основные надписи ГОСТ2.104-68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quarter" idx="1"/>
          </p:nvPr>
        </p:nvSpPr>
        <p:spPr>
          <a:xfrm>
            <a:off x="395536" y="1556792"/>
            <a:ext cx="8229600" cy="530120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434A54"/>
                </a:solidFill>
                <a:latin typeface="Arial"/>
                <a:ea typeface="Times New Roman"/>
              </a:rPr>
              <a:t>Чертеж оформляется рамкой,</a:t>
            </a:r>
            <a:r>
              <a:rPr lang="ru-RU" sz="3200" dirty="0">
                <a:solidFill>
                  <a:srgbClr val="434A54"/>
                </a:solidFill>
                <a:latin typeface="Arial"/>
                <a:ea typeface="Times New Roman"/>
              </a:rPr>
              <a:t> которая проводится сплошной основной линией на расстоянии 5 мм от правой, нижней и верхней сторон внешней рамки чертежа. </a:t>
            </a:r>
            <a:endParaRPr lang="ru-RU" sz="3200" dirty="0" smtClean="0">
              <a:solidFill>
                <a:srgbClr val="434A54"/>
              </a:solidFill>
              <a:latin typeface="Arial"/>
              <a:ea typeface="Times New Roman"/>
            </a:endParaRPr>
          </a:p>
          <a:p>
            <a:r>
              <a:rPr lang="ru-RU" sz="3200" b="1" dirty="0" smtClean="0">
                <a:solidFill>
                  <a:srgbClr val="434A54"/>
                </a:solidFill>
                <a:latin typeface="Arial"/>
                <a:ea typeface="Times New Roman"/>
              </a:rPr>
              <a:t>С </a:t>
            </a:r>
            <a:r>
              <a:rPr lang="ru-RU" sz="3200" b="1" dirty="0">
                <a:solidFill>
                  <a:srgbClr val="434A54"/>
                </a:solidFill>
                <a:latin typeface="Arial"/>
                <a:ea typeface="Times New Roman"/>
              </a:rPr>
              <a:t>левой стороны оставляется поле шириной </a:t>
            </a:r>
            <a:r>
              <a:rPr lang="ru-RU" sz="3200" dirty="0">
                <a:solidFill>
                  <a:srgbClr val="434A54"/>
                </a:solidFill>
                <a:latin typeface="Arial"/>
                <a:ea typeface="Times New Roman"/>
              </a:rPr>
              <a:t>20 мм, служащее для подшивки и брошюровки чертежей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4927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78756"/>
            <a:ext cx="8884118" cy="426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3728" y="5589240"/>
            <a:ext cx="4572000" cy="4235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2000" b="1" dirty="0" smtClean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Примеры </a:t>
            </a:r>
            <a:r>
              <a:rPr lang="ru-RU" sz="2000" b="1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оформления чертежа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5018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8229600" cy="5760640"/>
          </a:xfrm>
        </p:spPr>
        <p:txBody>
          <a:bodyPr>
            <a:normAutofit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750"/>
              </a:spcAft>
              <a:buFont typeface="Symbol"/>
              <a:buChar char=""/>
            </a:pPr>
            <a:r>
              <a:rPr lang="ru-RU" sz="2800" b="1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Основная надпись помещается в правом нижнем углу конструкторских документов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. 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750"/>
              </a:spcAft>
              <a:buFont typeface="Symbol"/>
              <a:buChar char=""/>
            </a:pPr>
            <a:r>
              <a:rPr lang="ru-RU" sz="2800" b="1" dirty="0">
                <a:latin typeface="Arial"/>
                <a:ea typeface="Times New Roman"/>
                <a:cs typeface="Times New Roman"/>
              </a:rPr>
              <a:t>На листах формата А4</a:t>
            </a:r>
            <a:r>
              <a:rPr lang="ru-RU" sz="2800" dirty="0">
                <a:latin typeface="Arial"/>
                <a:ea typeface="Times New Roman"/>
                <a:cs typeface="Times New Roman"/>
              </a:rPr>
              <a:t> основную надпись располагают </a:t>
            </a:r>
            <a:r>
              <a:rPr lang="ru-RU" sz="2800" i="1" dirty="0">
                <a:latin typeface="Arial"/>
                <a:ea typeface="Times New Roman"/>
                <a:cs typeface="Times New Roman"/>
              </a:rPr>
              <a:t>вдоль короткой стороны листа</a:t>
            </a:r>
            <a:r>
              <a:rPr lang="ru-RU" sz="2800" dirty="0">
                <a:latin typeface="Arial"/>
                <a:ea typeface="Times New Roman"/>
                <a:cs typeface="Times New Roman"/>
              </a:rPr>
              <a:t>, на листах формата А3 и более допускается располагать основную надпись как вдоль длинной, так и вдоль короткой стороны листа. 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r>
              <a:rPr lang="ru-RU" sz="2800" b="1" dirty="0">
                <a:latin typeface="Arial"/>
                <a:ea typeface="Times New Roman"/>
              </a:rPr>
              <a:t>Основные надписи, дополнительные графы </a:t>
            </a:r>
            <a:r>
              <a:rPr lang="ru-RU" sz="2800" dirty="0">
                <a:latin typeface="Arial"/>
                <a:ea typeface="Times New Roman"/>
              </a:rPr>
              <a:t>к ним выполняют сплошными основными и сплошными тонкими линиями по ГОСТ 2.303 – 68</a:t>
            </a:r>
            <a:r>
              <a:rPr lang="ru-RU" sz="2800" dirty="0" smtClean="0">
                <a:latin typeface="Arial"/>
                <a:ea typeface="Times New Roman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128397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Стандарты ЕСКД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indent="449580"/>
            <a:r>
              <a:rPr lang="ru-RU" sz="2800" b="1" dirty="0">
                <a:latin typeface="Times New Roman"/>
                <a:ea typeface="Times New Roman"/>
              </a:rPr>
              <a:t>Стандарты ЕСКД </a:t>
            </a:r>
            <a:r>
              <a:rPr lang="ru-RU" sz="2800" dirty="0">
                <a:latin typeface="Times New Roman"/>
                <a:ea typeface="Times New Roman"/>
              </a:rPr>
              <a:t>–это документы, которые устанавливают единые правила выполнения и оформления конструкторских документов во всех отраслях промышленности, строительства, транспорта.</a:t>
            </a:r>
            <a:endParaRPr lang="ru-RU" sz="2400" dirty="0">
              <a:latin typeface="Times New Roman"/>
              <a:ea typeface="Times New Roman"/>
            </a:endParaRPr>
          </a:p>
          <a:p>
            <a:pPr indent="449580"/>
            <a:r>
              <a:rPr lang="ru-RU" sz="2800" b="1" dirty="0">
                <a:latin typeface="Times New Roman"/>
                <a:ea typeface="Times New Roman"/>
              </a:rPr>
              <a:t>Стандарты установлены не только на конструкторские документы, </a:t>
            </a:r>
            <a:r>
              <a:rPr lang="ru-RU" sz="2800" dirty="0">
                <a:latin typeface="Times New Roman"/>
                <a:ea typeface="Times New Roman"/>
              </a:rPr>
              <a:t>но и на все виды продукции, выпускаемой предприятиями. Государственные стандарты (сокращенно ГОСТ) обязательны для всех предприятий и отдельных лиц.</a:t>
            </a:r>
            <a:endParaRPr lang="ru-RU" sz="24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322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467600" cy="1012974"/>
          </a:xfrm>
        </p:spPr>
        <p:txBody>
          <a:bodyPr anchor="ctr">
            <a:normAutofit/>
          </a:bodyPr>
          <a:lstStyle/>
          <a:p>
            <a:pPr algn="ctr"/>
            <a:r>
              <a:rPr lang="ru-RU" dirty="0"/>
              <a:t>Форма 1 ГОСТ </a:t>
            </a:r>
            <a:r>
              <a:rPr lang="ru-RU" dirty="0" smtClean="0"/>
              <a:t>1.104-68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3" descr="D:\Desktop\slide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" y="2814558"/>
            <a:ext cx="9100606" cy="3395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14728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ru-RU" dirty="0"/>
              <a:t>Форма 2 ГОСТ </a:t>
            </a:r>
            <a:r>
              <a:rPr lang="ru-RU" dirty="0" smtClean="0"/>
              <a:t>1.104-68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Desktop\229075_html_365f1b5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6952"/>
            <a:ext cx="9144000" cy="344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226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dirty="0"/>
              <a:t>Форма 2а ГОСТ </a:t>
            </a:r>
            <a:r>
              <a:rPr lang="ru-RU" dirty="0" smtClean="0"/>
              <a:t>1.104-68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D:\Desktop\2acbdc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45366"/>
            <a:ext cx="9144000" cy="216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6080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Обозначение документов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855054"/>
              </p:ext>
            </p:extLst>
          </p:nvPr>
        </p:nvGraphicFramePr>
        <p:xfrm>
          <a:off x="2267744" y="1484784"/>
          <a:ext cx="6624736" cy="349778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65847"/>
                <a:gridCol w="670257"/>
                <a:gridCol w="792088"/>
                <a:gridCol w="288032"/>
                <a:gridCol w="432049"/>
                <a:gridCol w="360040"/>
                <a:gridCol w="936104"/>
                <a:gridCol w="2880319"/>
              </a:tblGrid>
              <a:tr h="757120"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ДП 140613 02 07 05 ПЗ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5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индекс документа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год выпуска проекта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(две цифры)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номер зачетной книжки (</a:t>
                      </a:r>
                      <a:r>
                        <a:rPr lang="ru-RU" sz="1600" b="0" dirty="0">
                          <a:effectLst/>
                          <a:latin typeface="Times New Roman"/>
                          <a:ea typeface="Times New Roman"/>
                        </a:rPr>
                        <a:t>две цифры)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номер группы </a:t>
                      </a:r>
                      <a:r>
                        <a:rPr lang="ru-RU" sz="1600" b="0" dirty="0">
                          <a:effectLst/>
                          <a:latin typeface="Times New Roman"/>
                          <a:ea typeface="Times New Roman"/>
                        </a:rPr>
                        <a:t>(две последние цифры)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шифр специальности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характер задания </a:t>
                      </a:r>
                      <a:r>
                        <a:rPr lang="ru-RU" sz="1600" b="0" dirty="0">
                          <a:effectLst/>
                          <a:latin typeface="Times New Roman"/>
                          <a:ea typeface="Times New Roman"/>
                        </a:rPr>
                        <a:t>(ДП, </a:t>
                      </a:r>
                      <a:r>
                        <a:rPr lang="ru-RU" sz="1600" b="0" dirty="0" smtClean="0">
                          <a:effectLst/>
                          <a:latin typeface="Times New Roman"/>
                          <a:ea typeface="Times New Roman"/>
                        </a:rPr>
                        <a:t>КП)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343150" y="31035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0466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Обозначения </a:t>
            </a:r>
            <a:r>
              <a:rPr lang="ru-RU" sz="3200" dirty="0">
                <a:solidFill>
                  <a:srgbClr val="FF0000"/>
                </a:solidFill>
              </a:rPr>
              <a:t>индексов документов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30686613"/>
              </p:ext>
            </p:extLst>
          </p:nvPr>
        </p:nvGraphicFramePr>
        <p:xfrm>
          <a:off x="395536" y="908720"/>
          <a:ext cx="8640960" cy="549390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57138"/>
                <a:gridCol w="3217380"/>
                <a:gridCol w="919250"/>
                <a:gridCol w="3447192"/>
              </a:tblGrid>
              <a:tr h="2970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Код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Наименование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Код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Наименование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970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</a:rPr>
                        <a:t>СБ</a:t>
                      </a:r>
                      <a:endParaRPr lang="ru-RU" sz="16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</a:rPr>
                        <a:t>Сборочный чертеж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00"/>
                          </a:solidFill>
                          <a:effectLst/>
                        </a:rPr>
                        <a:t>ГП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</a:rPr>
                        <a:t>Генеральный план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859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</a:rPr>
                        <a:t>ВО</a:t>
                      </a:r>
                      <a:endParaRPr lang="ru-RU" sz="16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</a:rPr>
                        <a:t>Чертеж общего вида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00"/>
                          </a:solidFill>
                          <a:effectLst/>
                        </a:rPr>
                        <a:t>ТХ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</a:rPr>
                        <a:t>Технология производства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092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</a:rPr>
                        <a:t>ТЧ</a:t>
                      </a:r>
                      <a:endParaRPr lang="ru-RU" sz="16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</a:rPr>
                        <a:t>Теоретический чертеж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00"/>
                          </a:solidFill>
                          <a:effectLst/>
                        </a:rPr>
                        <a:t>ТК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</a:rPr>
                        <a:t>Технологические коммуникации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092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</a:rPr>
                        <a:t>ГЧ</a:t>
                      </a:r>
                      <a:endParaRPr lang="ru-RU" sz="16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</a:rPr>
                        <a:t>Габаритный чертеж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00"/>
                          </a:solidFill>
                          <a:effectLst/>
                        </a:rPr>
                        <a:t>ЭС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</a:rPr>
                        <a:t>Электроснабжение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092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</a:rPr>
                        <a:t>МЧ</a:t>
                      </a:r>
                      <a:endParaRPr lang="ru-RU" sz="16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</a:rPr>
                        <a:t>Монтажный чертеж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00"/>
                          </a:solidFill>
                          <a:effectLst/>
                        </a:rPr>
                        <a:t>ЭО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</a:rPr>
                        <a:t>Электрическое освещение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63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</a:rPr>
                        <a:t>МЭ</a:t>
                      </a:r>
                      <a:endParaRPr lang="ru-RU" sz="16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</a:rPr>
                        <a:t>Электромонтажный чертеж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00"/>
                          </a:solidFill>
                          <a:effectLst/>
                        </a:rPr>
                        <a:t>ЭМ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</a:rPr>
                        <a:t>Силовое электрооборудование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970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</a:rPr>
                        <a:t>ТС</a:t>
                      </a:r>
                      <a:endParaRPr lang="ru-RU" sz="16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</a:rPr>
                        <a:t>Тепловые сети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00"/>
                          </a:solidFill>
                          <a:effectLst/>
                        </a:rPr>
                        <a:t>ГС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</a:rPr>
                        <a:t>Газоснабжение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092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</a:rPr>
                        <a:t>КМ</a:t>
                      </a:r>
                      <a:endParaRPr lang="ru-RU" sz="16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</a:rPr>
                        <a:t>Конструкции металлические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00"/>
                          </a:solidFill>
                          <a:effectLst/>
                        </a:rPr>
                        <a:t>ОВ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</a:rPr>
                        <a:t>Отопление и вентиляция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092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</a:rPr>
                        <a:t>ПЗ</a:t>
                      </a:r>
                      <a:endParaRPr lang="ru-RU" sz="16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</a:rPr>
                        <a:t>Пояснительная записка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00"/>
                          </a:solidFill>
                          <a:effectLst/>
                        </a:rPr>
                        <a:t>СС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</a:rPr>
                        <a:t>Связь и сигнализация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092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</a:rPr>
                        <a:t>ВД</a:t>
                      </a:r>
                      <a:endParaRPr lang="ru-RU" sz="16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</a:rPr>
                        <a:t>Ведомость документов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00"/>
                          </a:solidFill>
                          <a:effectLst/>
                        </a:rPr>
                        <a:t>ТБ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</a:rPr>
                        <a:t>Таблицы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970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</a:rPr>
                        <a:t>РР</a:t>
                      </a:r>
                      <a:endParaRPr lang="ru-RU" sz="16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</a:rPr>
                        <a:t>Расчеты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317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-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8385846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261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Форматы ГОСТ 2.301-68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2800" b="1" dirty="0">
                <a:latin typeface="Arial"/>
                <a:ea typeface="Times New Roman"/>
                <a:cs typeface="Times New Roman"/>
              </a:rPr>
              <a:t>Чертежи выполняют на листах определенного формата (размера).</a:t>
            </a:r>
            <a:endParaRPr lang="ru-RU" sz="3600" b="1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2800" b="1" dirty="0">
                <a:latin typeface="Arial"/>
                <a:ea typeface="Times New Roman"/>
                <a:cs typeface="Times New Roman"/>
              </a:rPr>
              <a:t>Форматы листов </a:t>
            </a:r>
            <a:r>
              <a:rPr lang="ru-RU" sz="2800" dirty="0">
                <a:latin typeface="Arial"/>
                <a:ea typeface="Times New Roman"/>
                <a:cs typeface="Times New Roman"/>
              </a:rPr>
              <a:t>определяются размерами внешней рамки чертежа, выполненной тонкой линией.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r>
              <a:rPr lang="ru-RU" sz="2800" dirty="0">
                <a:latin typeface="Arial"/>
                <a:ea typeface="Times New Roman"/>
              </a:rPr>
              <a:t>Согласно ГОСТ 2.301- 68* размеры основных форматов получаются последовательным делением </a:t>
            </a:r>
            <a:r>
              <a:rPr lang="ru-RU" sz="2800" b="1" dirty="0">
                <a:latin typeface="Arial"/>
                <a:ea typeface="Times New Roman"/>
              </a:rPr>
              <a:t>формата А0, </a:t>
            </a:r>
            <a:r>
              <a:rPr lang="ru-RU" sz="2800" dirty="0">
                <a:latin typeface="Arial"/>
                <a:ea typeface="Times New Roman"/>
              </a:rPr>
              <a:t>с размерами сторон 841х1189 мм, площадь которого равна 1 м</a:t>
            </a:r>
            <a:r>
              <a:rPr lang="ru-RU" sz="2800" baseline="30000" dirty="0">
                <a:latin typeface="Arial"/>
                <a:ea typeface="Times New Roman"/>
              </a:rPr>
              <a:t>2</a:t>
            </a:r>
            <a:r>
              <a:rPr lang="ru-RU" sz="2800" dirty="0">
                <a:latin typeface="Arial"/>
                <a:ea typeface="Times New Roman"/>
              </a:rPr>
              <a:t>, на две равные части параллельно меньшей стороне (Рисунок 1.1</a:t>
            </a:r>
            <a:r>
              <a:rPr lang="ru-RU" sz="2800" dirty="0" smtClean="0">
                <a:latin typeface="Arial"/>
                <a:ea typeface="Times New Roman"/>
              </a:rPr>
              <a:t>).</a:t>
            </a:r>
          </a:p>
          <a:p>
            <a:r>
              <a:rPr lang="ru-RU" sz="2800" dirty="0" smtClean="0">
                <a:latin typeface="Arial"/>
                <a:ea typeface="Times New Roman"/>
              </a:rPr>
              <a:t> </a:t>
            </a:r>
            <a:r>
              <a:rPr lang="ru-RU" sz="2800" dirty="0">
                <a:latin typeface="Arial"/>
                <a:ea typeface="Times New Roman"/>
              </a:rPr>
              <a:t>Число в обозначении показывает, сколько раз совершалось это действие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2979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ormati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42675"/>
            <a:ext cx="3382927" cy="427585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724128" y="2060848"/>
            <a:ext cx="264604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b="1" dirty="0" smtClean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Образование </a:t>
            </a:r>
            <a:r>
              <a:rPr lang="ru-RU" b="1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основных форматов</a:t>
            </a:r>
            <a:endParaRPr lang="ru-RU" sz="2000" b="1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669798"/>
              </p:ext>
            </p:extLst>
          </p:nvPr>
        </p:nvGraphicFramePr>
        <p:xfrm>
          <a:off x="682879" y="4653136"/>
          <a:ext cx="7687289" cy="1728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897"/>
                <a:gridCol w="1152128"/>
                <a:gridCol w="1133872"/>
                <a:gridCol w="1152128"/>
                <a:gridCol w="1377906"/>
                <a:gridCol w="998358"/>
              </a:tblGrid>
              <a:tr h="476149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dirty="0">
                          <a:effectLst/>
                        </a:rPr>
                        <a:t>Обозначение и размеры основных форматов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61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200" dirty="0">
                          <a:effectLst/>
                        </a:rPr>
                        <a:t>Обозначение формата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</a:rPr>
                        <a:t>А0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</a:rPr>
                        <a:t>А1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</a:rPr>
                        <a:t>А2</a:t>
                      </a:r>
                      <a:endParaRPr lang="ru-RU" sz="1100" b="1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</a:rPr>
                        <a:t>А3</a:t>
                      </a:r>
                      <a:endParaRPr lang="ru-RU" sz="1100" b="1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</a:rPr>
                        <a:t>А4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</a:tr>
              <a:tr h="7758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200" dirty="0">
                          <a:effectLst/>
                        </a:rPr>
                        <a:t>Размеры сторон формата, мм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b="1" dirty="0">
                          <a:effectLst/>
                        </a:rPr>
                        <a:t>841х1189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b="1" dirty="0">
                          <a:effectLst/>
                        </a:rPr>
                        <a:t>594х841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b="1" dirty="0">
                          <a:effectLst/>
                        </a:rPr>
                        <a:t>420 х594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b="1" dirty="0">
                          <a:effectLst/>
                        </a:rPr>
                        <a:t>297 х420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400" b="1" dirty="0">
                          <a:effectLst/>
                        </a:rPr>
                        <a:t>210 х297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053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Масштабы </a:t>
            </a:r>
            <a:r>
              <a:rPr lang="ru-RU" dirty="0"/>
              <a:t>ГОСТ 2.302-68</a:t>
            </a:r>
            <a:br>
              <a:rPr lang="ru-RU" dirty="0"/>
            </a:b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"/>
          </p:nvPr>
        </p:nvSpPr>
        <p:spPr>
          <a:xfrm>
            <a:off x="457200" y="1481328"/>
            <a:ext cx="8229600" cy="482799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2800" b="1" u="sng" dirty="0" smtClean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Масштабом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sz="2800" b="1" dirty="0">
                <a:solidFill>
                  <a:srgbClr val="434A54"/>
                </a:solidFill>
                <a:latin typeface="Arial"/>
                <a:ea typeface="Times New Roman"/>
                <a:cs typeface="Times New Roman"/>
              </a:rPr>
              <a:t>называется отношение линейных размеров изображения предмета на чертеже к действительным размерам этого предмета.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r>
              <a:rPr lang="ru-RU" sz="2800" b="1" dirty="0">
                <a:solidFill>
                  <a:srgbClr val="434A54"/>
                </a:solidFill>
                <a:latin typeface="Arial"/>
                <a:ea typeface="Times New Roman"/>
              </a:rPr>
              <a:t>Масштаб, указанный в предназначенной для этого графе основной надписи чертежа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</a:rPr>
              <a:t>, должен обозначаться </a:t>
            </a:r>
            <a:endParaRPr lang="ru-RU" sz="2800" dirty="0" smtClean="0">
              <a:solidFill>
                <a:srgbClr val="434A54"/>
              </a:solidFill>
              <a:latin typeface="Arial"/>
              <a:ea typeface="Times New Roman"/>
            </a:endParaRPr>
          </a:p>
          <a:p>
            <a:r>
              <a:rPr lang="ru-RU" sz="2800" dirty="0" smtClean="0">
                <a:solidFill>
                  <a:srgbClr val="434A54"/>
                </a:solidFill>
                <a:latin typeface="Arial"/>
                <a:ea typeface="Times New Roman"/>
              </a:rPr>
              <a:t>по 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</a:rPr>
              <a:t>типу 1:1, 2:1 и т.д., </a:t>
            </a:r>
            <a:endParaRPr lang="ru-RU" sz="2800" dirty="0" smtClean="0">
              <a:solidFill>
                <a:srgbClr val="434A54"/>
              </a:solidFill>
              <a:latin typeface="Arial"/>
              <a:ea typeface="Times New Roman"/>
            </a:endParaRPr>
          </a:p>
          <a:p>
            <a:r>
              <a:rPr lang="ru-RU" sz="2800" dirty="0" smtClean="0">
                <a:solidFill>
                  <a:srgbClr val="434A54"/>
                </a:solidFill>
                <a:latin typeface="Arial"/>
                <a:ea typeface="Times New Roman"/>
              </a:rPr>
              <a:t>а </a:t>
            </a:r>
            <a:r>
              <a:rPr lang="ru-RU" sz="2800" dirty="0">
                <a:solidFill>
                  <a:srgbClr val="434A54"/>
                </a:solidFill>
                <a:latin typeface="Arial"/>
                <a:ea typeface="Times New Roman"/>
              </a:rPr>
              <a:t>в остальных случаях — по типу (1:1), (1:2), (2:1) и т.д.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918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49350" y="3148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149350" y="66055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214322"/>
              </p:ext>
            </p:extLst>
          </p:nvPr>
        </p:nvGraphicFramePr>
        <p:xfrm>
          <a:off x="395538" y="620688"/>
          <a:ext cx="8640961" cy="28021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7011"/>
                <a:gridCol w="836222"/>
                <a:gridCol w="929136"/>
                <a:gridCol w="743308"/>
                <a:gridCol w="929136"/>
                <a:gridCol w="929136"/>
                <a:gridCol w="929136"/>
                <a:gridCol w="1207876"/>
              </a:tblGrid>
              <a:tr h="576064"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Обозначение масштабов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589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Масштабы уменьшения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</a:rPr>
                        <a:t>1:2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</a:rPr>
                        <a:t>1:2,5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</a:rPr>
                        <a:t>1:4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</a:rPr>
                        <a:t>1:5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</a:rPr>
                        <a:t>1:10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</a:rPr>
                        <a:t>1:15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</a:rPr>
                        <a:t>1:25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</a:tr>
              <a:tr h="7200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Натуральная величина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 gridSpan="7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</a:rPr>
                        <a:t>1:1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Масштабы увеличения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</a:rPr>
                        <a:t>2:1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</a:rPr>
                        <a:t>2,5:1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</a:rPr>
                        <a:t>4:1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</a:rPr>
                        <a:t>5:1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</a:rPr>
                        <a:t>10:1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</a:rPr>
                        <a:t>15:1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</a:rPr>
                        <a:t>25:1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210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04248" y="1671466"/>
            <a:ext cx="2242592" cy="114300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Линии чертежа ГОСТ 2.303-68</a:t>
            </a:r>
          </a:p>
        </p:txBody>
      </p:sp>
      <p:pic>
        <p:nvPicPr>
          <p:cNvPr id="4" name="Picture 3" descr="D:\Desktop\аврв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74" y="332656"/>
            <a:ext cx="6653215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767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D:\Desktop\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9689"/>
            <a:ext cx="8352928" cy="646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4964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349</TotalTime>
  <Words>444</Words>
  <Application>Microsoft Office PowerPoint</Application>
  <PresentationFormat>Экран (4:3)</PresentationFormat>
  <Paragraphs>177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Эркер</vt:lpstr>
      <vt:lpstr>Основные сведения по оформлению чертежей</vt:lpstr>
      <vt:lpstr>Стандарты ЕСКД</vt:lpstr>
      <vt:lpstr>Презентация PowerPoint</vt:lpstr>
      <vt:lpstr>Форматы ГОСТ 2.301-68</vt:lpstr>
      <vt:lpstr>Презентация PowerPoint</vt:lpstr>
      <vt:lpstr>Масштабы ГОСТ 2.302-68 </vt:lpstr>
      <vt:lpstr>Презентация PowerPoint</vt:lpstr>
      <vt:lpstr>Линии чертежа ГОСТ 2.303-68</vt:lpstr>
      <vt:lpstr>Презентация PowerPoint</vt:lpstr>
      <vt:lpstr>Презентация PowerPoint</vt:lpstr>
      <vt:lpstr>Презентация PowerPoint</vt:lpstr>
      <vt:lpstr>Шрифты чертёжные ГОСТ 2.304-81</vt:lpstr>
      <vt:lpstr>Презентация PowerPoint</vt:lpstr>
      <vt:lpstr> Параметры шрифта типа Б  с наклоном </vt:lpstr>
      <vt:lpstr>Презентация PowerPoint</vt:lpstr>
      <vt:lpstr>Презентация PowerPoint</vt:lpstr>
      <vt:lpstr>Основные надписи ГОСТ2.104-68</vt:lpstr>
      <vt:lpstr>Презентация PowerPoint</vt:lpstr>
      <vt:lpstr>Презентация PowerPoint</vt:lpstr>
      <vt:lpstr>Форма 1 ГОСТ 1.104-68</vt:lpstr>
      <vt:lpstr>Форма 2 ГОСТ 1.104-68</vt:lpstr>
      <vt:lpstr>Форма 2а ГОСТ 1.104-68</vt:lpstr>
      <vt:lpstr>Обозначение документов</vt:lpstr>
      <vt:lpstr>Обозначения индексов документов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сборочного чертежа и спецификации разъемного соединения.  Библиотеки и справочники</dc:title>
  <dc:creator>1</dc:creator>
  <cp:lastModifiedBy>123</cp:lastModifiedBy>
  <cp:revision>23</cp:revision>
  <dcterms:created xsi:type="dcterms:W3CDTF">2015-10-25T04:47:31Z</dcterms:created>
  <dcterms:modified xsi:type="dcterms:W3CDTF">2023-09-04T07:53:49Z</dcterms:modified>
</cp:coreProperties>
</file>