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90" r:id="rId5"/>
    <p:sldId id="291" r:id="rId6"/>
    <p:sldId id="299" r:id="rId7"/>
    <p:sldId id="292" r:id="rId8"/>
    <p:sldId id="300" r:id="rId9"/>
    <p:sldId id="301" r:id="rId10"/>
    <p:sldId id="262" r:id="rId11"/>
    <p:sldId id="302" r:id="rId12"/>
    <p:sldId id="303" r:id="rId13"/>
    <p:sldId id="304" r:id="rId14"/>
    <p:sldId id="293" r:id="rId15"/>
    <p:sldId id="30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15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1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3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7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8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F192-9B66-47B4-B455-803FC45460AF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77CD5-3489-4E8C-B784-90747A63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83" y="3647576"/>
            <a:ext cx="6592294" cy="2173096"/>
          </a:xfrm>
        </p:spPr>
        <p:txBody>
          <a:bodyPr>
            <a:no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Версальско-Вашингтонская система</a:t>
            </a:r>
            <a:br>
              <a:rPr lang="ru-RU" dirty="0">
                <a:latin typeface="Impact" panose="020B0806030902050204" pitchFamily="34" charset="0"/>
              </a:rPr>
            </a:br>
            <a:r>
              <a:rPr lang="ru-RU" dirty="0">
                <a:latin typeface="Impact" panose="020B0806030902050204" pitchFamily="34" charset="0"/>
              </a:rPr>
              <a:t>международных отношений</a:t>
            </a:r>
            <a:endParaRPr lang="ru-RU" dirty="0">
              <a:solidFill>
                <a:srgbClr val="C00000"/>
              </a:solidFill>
              <a:latin typeface="Romul" panose="04000500000000000000" pitchFamily="82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55791" y="133018"/>
            <a:ext cx="5022293" cy="6496410"/>
            <a:chOff x="5485259" y="-72901"/>
            <a:chExt cx="6424292" cy="6581045"/>
          </a:xfrm>
          <a:blipFill dpi="0" rotWithShape="0">
            <a:blip r:embed="rId2"/>
            <a:srcRect/>
            <a:tile tx="0" ty="0" sx="100000" sy="100000" flip="none" algn="ctr"/>
          </a:blipFill>
        </p:grpSpPr>
        <p:grpSp>
          <p:nvGrpSpPr>
            <p:cNvPr id="5" name="Группа 4"/>
            <p:cNvGrpSpPr/>
            <p:nvPr/>
          </p:nvGrpSpPr>
          <p:grpSpPr>
            <a:xfrm>
              <a:off x="5485259" y="-72901"/>
              <a:ext cx="4698490" cy="6581045"/>
              <a:chOff x="5475099" y="32485"/>
              <a:chExt cx="4698490" cy="6581045"/>
            </a:xfrm>
            <a:grpFill/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5475099" y="32485"/>
                <a:ext cx="1399794" cy="5177138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014210" y="1436392"/>
                <a:ext cx="1458468" cy="5177138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8611997" y="151151"/>
                <a:ext cx="1561592" cy="5177138"/>
              </a:xfrm>
              <a:prstGeom prst="roundRect">
                <a:avLst>
                  <a:gd name="adj" fmla="val 5000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Скругленный прямоугольник 8"/>
            <p:cNvSpPr/>
            <p:nvPr/>
          </p:nvSpPr>
          <p:spPr>
            <a:xfrm>
              <a:off x="10323067" y="1027352"/>
              <a:ext cx="1586484" cy="5177138"/>
            </a:xfrm>
            <a:prstGeom prst="roundRect">
              <a:avLst>
                <a:gd name="adj" fmla="val 500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874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latin typeface="Romul" panose="04000500000000000000" pitchFamily="82" charset="-52"/>
              </a:rPr>
              <a:t>Рапалльское</a:t>
            </a:r>
            <a:r>
              <a:rPr lang="ru-RU" sz="3600" b="1" dirty="0">
                <a:latin typeface="Romul" panose="04000500000000000000" pitchFamily="82" charset="-52"/>
              </a:rPr>
              <a:t> соглашение и признание </a:t>
            </a:r>
            <a:r>
              <a:rPr lang="ru-RU" sz="3600" b="1" dirty="0" smtClean="0">
                <a:latin typeface="Romul" panose="04000500000000000000" pitchFamily="82" charset="-52"/>
              </a:rPr>
              <a:t>СССР</a:t>
            </a:r>
            <a:endParaRPr lang="ru-RU" sz="40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8666" y="1596292"/>
            <a:ext cx="6027205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Версальская система и международные отношения 1920-х годов</a:t>
            </a:r>
            <a:endParaRPr lang="ru-RU" sz="2400" b="1" dirty="0">
              <a:solidFill>
                <a:srgbClr val="C00000"/>
              </a:solidFill>
              <a:latin typeface="-apple-syste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8047" y="1688626"/>
            <a:ext cx="6168666" cy="4893647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-apple-system"/>
              </a:rPr>
              <a:t>Основные события:</a:t>
            </a:r>
            <a:endParaRPr lang="ru-RU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Первая попытка Запада восстановить торговые отношения с Советской Россией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Участники конференции потребовали от РСФСР выплаты долгов царского и Временного правительств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Советская делегация во главе с </a:t>
            </a:r>
            <a:r>
              <a:rPr lang="ru-RU" sz="2400" b="1" dirty="0">
                <a:latin typeface="-apple-system"/>
              </a:rPr>
              <a:t>Г. Чичериным</a:t>
            </a:r>
            <a:r>
              <a:rPr lang="ru-RU" sz="2400" dirty="0">
                <a:latin typeface="-apple-system"/>
              </a:rPr>
              <a:t> выдвинула встречные требования о возмещении ущерба от интервенции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Прямые переговоры с западными странами завершились безрезультатно</a:t>
            </a:r>
            <a:endParaRPr lang="ru-RU" sz="2400" dirty="0"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296" y="2796621"/>
            <a:ext cx="5169401" cy="378565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-apple-system"/>
              </a:rPr>
              <a:t>Версальская система</a:t>
            </a:r>
            <a:r>
              <a:rPr lang="ru-RU" sz="2400" dirty="0">
                <a:latin typeface="-apple-system"/>
              </a:rPr>
              <a:t> охватывала большую часть послевоенного мира, но имела существенные исключения: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-apple-system"/>
              </a:rPr>
              <a:t>Тихоокеанский регион</a:t>
            </a:r>
            <a:r>
              <a:rPr lang="ru-RU" sz="2400" dirty="0">
                <a:latin typeface="-apple-system"/>
              </a:rPr>
              <a:t> остался вне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-apple-system"/>
              </a:rPr>
              <a:t>Россия</a:t>
            </a:r>
            <a:r>
              <a:rPr lang="ru-RU" sz="2400" dirty="0">
                <a:latin typeface="-apple-system"/>
              </a:rPr>
              <a:t> не была включена в систему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-apple-system"/>
              </a:rPr>
              <a:t>Генуэзская конференция (1922)</a:t>
            </a:r>
            <a:endParaRPr lang="ru-RU" sz="2400" b="1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2495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latin typeface="Romul" panose="04000500000000000000" pitchFamily="82" charset="-52"/>
              </a:rPr>
              <a:t>Рапалльское</a:t>
            </a:r>
            <a:r>
              <a:rPr lang="ru-RU" sz="3600" b="1" dirty="0">
                <a:latin typeface="Romul" panose="04000500000000000000" pitchFamily="82" charset="-52"/>
              </a:rPr>
              <a:t> соглашение и признание </a:t>
            </a:r>
            <a:r>
              <a:rPr lang="ru-RU" sz="3600" b="1" dirty="0" smtClean="0">
                <a:latin typeface="Romul" panose="04000500000000000000" pitchFamily="82" charset="-52"/>
              </a:rPr>
              <a:t>СССР</a:t>
            </a:r>
            <a:endParaRPr lang="ru-RU" sz="40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296" y="1688626"/>
            <a:ext cx="5169401" cy="44935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Рапалльский договор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Важные итоги: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Параллельно с Генуэзской конференцией начались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советско-германские переговоры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Договор подписан в 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Рапалло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под Генуей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дипломатических отношений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Отказ от взаимных претензий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взаимовыгодной торговли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2" t="15984" r="26807" b="6908"/>
          <a:stretch/>
        </p:blipFill>
        <p:spPr>
          <a:xfrm>
            <a:off x="5667419" y="2114094"/>
            <a:ext cx="6116536" cy="3642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8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latin typeface="Romul" panose="04000500000000000000" pitchFamily="82" charset="-52"/>
              </a:rPr>
              <a:t>Рапалльское</a:t>
            </a:r>
            <a:r>
              <a:rPr lang="ru-RU" sz="3600" b="1" dirty="0">
                <a:latin typeface="Romul" panose="04000500000000000000" pitchFamily="82" charset="-52"/>
              </a:rPr>
              <a:t> соглашение и признание </a:t>
            </a:r>
            <a:r>
              <a:rPr lang="ru-RU" sz="3600" b="1" dirty="0" smtClean="0">
                <a:latin typeface="Romul" panose="04000500000000000000" pitchFamily="82" charset="-52"/>
              </a:rPr>
              <a:t>СССР</a:t>
            </a:r>
            <a:endParaRPr lang="ru-RU" sz="40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49586" y="1865597"/>
            <a:ext cx="7117127" cy="469359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</a:t>
            </a:r>
            <a:r>
              <a:rPr lang="ru-RU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Рапалльского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договора</a:t>
            </a: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Значение: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Прорыв дипломатической изоляции СССР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Начало широкого международного признания советского государства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период 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1924-1933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 годов СССР признали все ведущие западные державы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Последними отношения с СССР установили 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Этот период стал поворотным в международных отношениях, ознаменовав постепенное преодоление послевоенной конфронтации и начало нового этапа в дипломатии.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1688626"/>
            <a:ext cx="4129802" cy="504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Romul" panose="04000500000000000000" pitchFamily="82" charset="-52"/>
              </a:rPr>
              <a:t>Вашингтонская </a:t>
            </a:r>
            <a:r>
              <a:rPr lang="ru-RU" sz="3600" b="1" dirty="0" smtClean="0">
                <a:latin typeface="Romul" panose="04000500000000000000" pitchFamily="82" charset="-52"/>
              </a:rPr>
              <a:t>конференция</a:t>
            </a:r>
            <a:endParaRPr lang="ru-RU" sz="40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8666" y="1596292"/>
            <a:ext cx="6288759" cy="230832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Основные цели конференции:</a:t>
            </a:r>
            <a:endParaRPr lang="ru-RU" sz="2400" dirty="0">
              <a:solidFill>
                <a:srgbClr val="C00000"/>
              </a:solidFill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Урегулирование международных отношений на Дальнем Востоке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Решение вопросов в бассейне Тихого океана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Ограничение морских вооружений</a:t>
            </a:r>
            <a:endParaRPr lang="ru-RU" sz="2400" dirty="0">
              <a:latin typeface="-apple-syste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666" y="4056419"/>
            <a:ext cx="6288758" cy="2554545"/>
          </a:xfrm>
          <a:prstGeom prst="rect">
            <a:avLst/>
          </a:prstGeom>
          <a:ln w="19050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Морские ограничения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Вашингтонское соглашение 1922 года: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Установлены лимиты на: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линейных кораблей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Размеры кораблей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Вооружение кораблей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авианосцев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тяжёлых крейсеров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0414" y="1596292"/>
            <a:ext cx="4787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прав на флот: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Великобритания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— максимальное количество кораблей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— несколько меньшее количество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Италия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— минимальное количество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1072" b="11314"/>
          <a:stretch/>
        </p:blipFill>
        <p:spPr>
          <a:xfrm flipH="1">
            <a:off x="8913269" y="3588190"/>
            <a:ext cx="3278731" cy="326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Romul" panose="04000500000000000000" pitchFamily="82" charset="-52"/>
              </a:rPr>
              <a:t>Вашингтонская </a:t>
            </a:r>
            <a:r>
              <a:rPr lang="ru-RU" sz="3600" b="1" dirty="0" smtClean="0">
                <a:latin typeface="Romul" panose="04000500000000000000" pitchFamily="82" charset="-52"/>
              </a:rPr>
              <a:t>конференция</a:t>
            </a:r>
            <a:endParaRPr lang="ru-RU" sz="40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8666" y="1596292"/>
            <a:ext cx="11838047" cy="193899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Отношения с Китаем</a:t>
            </a:r>
          </a:p>
          <a:p>
            <a:r>
              <a:rPr lang="ru-RU" sz="2400" b="1" dirty="0">
                <a:latin typeface="-apple-system"/>
              </a:rPr>
              <a:t>Итоги для Китая:</a:t>
            </a:r>
            <a:endParaRPr lang="ru-RU" sz="2400" dirty="0"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Япония вернула Китаю бывшие германские владения на его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Отклонено требование о выводе японских войск из Южной Маньчжурии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Япония получила острова в Тихом океане, ранее принадлежавшие Германии</a:t>
            </a:r>
            <a:endParaRPr lang="ru-RU" sz="2400" dirty="0">
              <a:latin typeface="-apple-system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665" y="3687087"/>
            <a:ext cx="11838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конференции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Важные результаты: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Первое в истории соглашение об ограничении морских вооружений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Официальное закрепление военно-морского превосходства США и Великобритании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Частичное урегулирование противоречий в Тихоокеанском регионе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74" y="79515"/>
            <a:ext cx="11516139" cy="136497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Romul" panose="04000500000000000000" pitchFamily="82" charset="-52"/>
              </a:rPr>
              <a:t>Изменение Версальско-Вашингтонской </a:t>
            </a:r>
            <a:r>
              <a:rPr lang="ru-RU" sz="3200" b="1" dirty="0" smtClean="0">
                <a:latin typeface="Romul" panose="04000500000000000000" pitchFamily="82" charset="-52"/>
              </a:rPr>
              <a:t>системы</a:t>
            </a:r>
            <a:endParaRPr lang="ru-RU" sz="36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530089"/>
            <a:ext cx="1168841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574" y="1444489"/>
            <a:ext cx="11387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Версальско-Вашингтонская система: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Создана после Парижской и Вашингтонской конференций для регулирования международных отношений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для Германии: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разорение и унижение, что привело к росту реваншистских настроений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Недовольство стран: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Италия и Япония считали себя обделёнными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Новые государства Восточной Европы хотели переделить границы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СССР не признавал систему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Проигравшие страны (Австрия, Венгрия, Болгария) были недовольны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Колониальный вопрос: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народы колоний не получили прав на самоопределение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Политика победителей: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позже осознали чрезмерность требований и начали делать уступки побеждённым</a:t>
            </a:r>
            <a:endParaRPr lang="ru-RU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66" y="-13252"/>
            <a:ext cx="12192000" cy="1364974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Romul" panose="04000500000000000000" pitchFamily="82" charset="-52"/>
              </a:rPr>
              <a:t>Основные термины</a:t>
            </a:r>
            <a:endParaRPr lang="ru-RU" sz="5400" dirty="0"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7" y="450574"/>
            <a:ext cx="8441634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297" y="1437811"/>
            <a:ext cx="94355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Аннексия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насильственное присоединение территории другого государства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Доминион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автономное государство в составе Британской империи с британским монархом во главе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Контрибуция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денежные выплаты побеждённого государства победителю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Подмандатные территории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бывшие колонии, переданные под управление победившим странам после Первой мировой войны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Репарации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— материальные компенсации за нанесённый войной ущерб (в отличие от контрибуции — конкретные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3843" y="669235"/>
            <a:ext cx="2091714" cy="5878522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ctr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14" y="100335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Планы послевоенного устройства </a:t>
            </a:r>
            <a:r>
              <a:rPr lang="ru-RU" sz="4400" b="1" dirty="0" smtClean="0">
                <a:latin typeface="Romul" panose="04000500000000000000" pitchFamily="82" charset="-52"/>
              </a:rPr>
              <a:t>мира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1089328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51793" y="1465309"/>
            <a:ext cx="5459895" cy="2824454"/>
          </a:xfrm>
          <a:prstGeom prst="snip1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апреля 1917 года Россия придерживалась принципа мира без аннексий и контрибуций.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Декрета о мире в октябре 1917 года предложила всем странам заключить «демократический мир» на основе отказа от захвата чужих земель и взимания контрибуции.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5910943" y="1465308"/>
            <a:ext cx="5976257" cy="2824455"/>
          </a:xfrm>
          <a:prstGeom prst="snip1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(президент Вильсон)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9388" lvl="1" indent="179388">
              <a:buFont typeface="Arial" panose="020B0604020202020204" pitchFamily="34" charset="0"/>
              <a:buChar char="•"/>
              <a:tabLst>
                <a:tab pos="80963" algn="l"/>
                <a:tab pos="261938" algn="l"/>
              </a:tabLs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Предложил «14 пунктов», включающих свободу торговли и судоходства, сокращение вооружений, изменение границ по национальному принципу, демократическое самоопределение народов.</a:t>
            </a:r>
          </a:p>
          <a:p>
            <a:pPr marL="179388" lvl="1" indent="179388">
              <a:buFont typeface="Arial" panose="020B0604020202020204" pitchFamily="34" charset="0"/>
              <a:buChar char="•"/>
              <a:tabLst>
                <a:tab pos="80963" algn="l"/>
                <a:tab pos="261938" algn="l"/>
              </a:tabLs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Выдвинул идею создания независимой Польши и союза наций для обеспечения политической независимости и территориальной целостности государств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lvl="1" indent="179388">
              <a:buFont typeface="Arial" panose="020B0604020202020204" pitchFamily="34" charset="0"/>
              <a:buChar char="•"/>
              <a:tabLst>
                <a:tab pos="80963" algn="l"/>
                <a:tab pos="261938" algn="l"/>
              </a:tabLst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251793" y="4390098"/>
            <a:ext cx="5459895" cy="2311242"/>
          </a:xfrm>
          <a:prstGeom prst="snip1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Антанта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963" lvl="1" indent="376238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Требовала изменения границ Европы по национальному принципу.</a:t>
            </a:r>
          </a:p>
          <a:p>
            <a:pPr marL="80963" lvl="1" indent="376238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Настаивала на возвращении Эльзаса и Лотарингии Франции, изъятии колоний у Германии и выплате денежной компенсации за разрушения во Франции и Бельгии.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>
            <a:off x="5910943" y="4390097"/>
            <a:ext cx="5976257" cy="2311243"/>
          </a:xfrm>
          <a:prstGeom prst="snip1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 и её союзники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9388" lvl="1" indent="1793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условиям перемирия оставили оккупированные территории, сдали тяжёлое вооружение и передали пленных.</a:t>
            </a:r>
          </a:p>
          <a:p>
            <a:pPr marL="179388" lvl="1" indent="179388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обеспечило выполнение части требований Антанты, но передел Европы за счёт проигравших стран остался незавершённым.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14" y="0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Парижская (Версальская) мирная </a:t>
            </a:r>
            <a:r>
              <a:rPr lang="ru-RU" sz="4400" b="1" dirty="0" smtClean="0">
                <a:latin typeface="Romul" panose="04000500000000000000" pitchFamily="82" charset="-52"/>
              </a:rPr>
              <a:t>конференция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1089328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2570" y="1552970"/>
            <a:ext cx="4888726" cy="48173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Парижская мирная конференция 1919 года</a:t>
            </a:r>
          </a:p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и организация: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проходила в Париже с участием стран Антанты (кроме России)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Ллойд Джордж (Великобритания)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Клемансо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(Франция)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Вильсон (США)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45" y="1552970"/>
            <a:ext cx="6349683" cy="481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3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14" y="0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Парижская (Версальская) мирная конференция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1089328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8296" y="1364974"/>
            <a:ext cx="11592575" cy="237426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из участия: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Советская Россия не была приглашена из-за отсутствия «легитимного правительства»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«Белые правительства» России также не были приглашены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Проигравшие страны не участвовали в обсуждении условий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295" y="3739243"/>
            <a:ext cx="11592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противоречия и позиции: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Колониальный вопрос: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США и Великобритания выступали за самоопределение наций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Планировали создание Лиги Наций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Великобритания не хотела применять принцип самоопределения к своим колониям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Франция и Великобритания стремились расширить свои колониальные владения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14" y="0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Парижская (Версальская) мирная конференция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1089328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8296" y="1364974"/>
            <a:ext cx="11657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Германии: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Клемансо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(Франция):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Требовал максимальных репараций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Настаивал на полном разоружении Германии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Хотел ослабить военную мощь Германии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Д. Ллойд Джордж (Великобритания):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Выступал за умеренные меры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Считал, что Германия должна оставаться противовесом Франции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В. Вильсон (США):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Отстаивал принципы самоопределения народов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конференции: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 острых споров был согласован текст мирного договора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Договор подписан в Версале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Германия была вынуждена принять продиктованные условия победителей</a:t>
            </a:r>
            <a:endParaRPr lang="ru-RU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65" y="170737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Версальская </a:t>
            </a:r>
            <a:r>
              <a:rPr lang="ru-RU" sz="4400" b="1" dirty="0" smtClean="0">
                <a:latin typeface="Romul" panose="04000500000000000000" pitchFamily="82" charset="-52"/>
              </a:rPr>
              <a:t>система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837584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7565" y="1549112"/>
            <a:ext cx="51051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Территориальные изменения: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Франция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получила Эльзас и Лотарингию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Бельгия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Дания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получили небольшие территории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Польша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получила часть немецких земель и выход к Балтийскому морю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Колонии Германии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были разделены между: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Великобританией и её доминионами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Францией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Бельгией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Японией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413" r="3850"/>
          <a:stretch/>
        </p:blipFill>
        <p:spPr>
          <a:xfrm>
            <a:off x="5535385" y="1516823"/>
            <a:ext cx="6302830" cy="520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2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65" y="170737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Версальская </a:t>
            </a:r>
            <a:r>
              <a:rPr lang="ru-RU" sz="4400" b="1" dirty="0" smtClean="0">
                <a:latin typeface="Romul" panose="04000500000000000000" pitchFamily="82" charset="-52"/>
              </a:rPr>
              <a:t>система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837584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7565" y="1549112"/>
            <a:ext cx="11391664" cy="267765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Репарации и военные ограничения:</a:t>
            </a:r>
            <a:endParaRPr lang="ru-RU" sz="2400" dirty="0">
              <a:solidFill>
                <a:srgbClr val="C00000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-apple-system"/>
              </a:rPr>
              <a:t>Размер репараций — </a:t>
            </a:r>
            <a:r>
              <a:rPr lang="ru-RU" sz="2400" b="1" dirty="0">
                <a:latin typeface="-apple-system"/>
              </a:rPr>
              <a:t>132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млрд золотых марок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(более половины — Франции)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Военные ограничения для Германии: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Армия не более 100 тыс. человек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Запрет на военно-морской флот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Запрет на танки, авиацию </a:t>
            </a:r>
            <a:r>
              <a:rPr lang="ru-RU" sz="2400" dirty="0">
                <a:latin typeface="-apple-system"/>
              </a:rPr>
              <a:t>и подводные лодки</a:t>
            </a:r>
            <a:endParaRPr lang="ru-RU" sz="2400" dirty="0"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565" y="4442153"/>
            <a:ext cx="11391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-apple-system"/>
              </a:rPr>
              <a:t>Планы по репарациям:</a:t>
            </a:r>
            <a:endParaRPr lang="ru-RU" sz="2800" dirty="0">
              <a:solidFill>
                <a:srgbClr val="C00000"/>
              </a:solidFill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-apple-system"/>
              </a:rPr>
              <a:t>План </a:t>
            </a:r>
            <a:r>
              <a:rPr lang="ru-RU" sz="2800" b="1" dirty="0" err="1">
                <a:latin typeface="-apple-system"/>
              </a:rPr>
              <a:t>Дауэса</a:t>
            </a:r>
            <a:r>
              <a:rPr lang="ru-RU" sz="2800" dirty="0">
                <a:latin typeface="-apple-system"/>
              </a:rPr>
              <a:t> (1924) — предоставление международного займа для осуществления платежей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latin typeface="-apple-system"/>
              </a:rPr>
              <a:t>План Юнга</a:t>
            </a:r>
            <a:r>
              <a:rPr lang="ru-RU" sz="2800" dirty="0">
                <a:latin typeface="-apple-system"/>
              </a:rPr>
              <a:t> (1929-1930) — дальнейшее снижение платежей</a:t>
            </a:r>
            <a:endParaRPr lang="ru-RU" sz="2800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8840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565" y="170737"/>
            <a:ext cx="10654748" cy="1364974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latin typeface="Romul" panose="04000500000000000000" pitchFamily="82" charset="-52"/>
              </a:rPr>
              <a:t>Версальская </a:t>
            </a:r>
            <a:r>
              <a:rPr lang="ru-RU" sz="4400" b="1" dirty="0" smtClean="0">
                <a:latin typeface="Romul" panose="04000500000000000000" pitchFamily="82" charset="-52"/>
              </a:rPr>
              <a:t>система</a:t>
            </a:r>
            <a:endParaRPr lang="ru-RU" sz="4400" b="1" dirty="0">
              <a:solidFill>
                <a:schemeClr val="tx1"/>
              </a:solidFill>
              <a:latin typeface="Romul" panose="04000500000000000000" pitchFamily="82" charset="-52"/>
            </a:endParaRPr>
          </a:p>
        </p:txBody>
      </p:sp>
      <p:sp>
        <p:nvSpPr>
          <p:cNvPr id="8" name="Двойные фигурные скобки 7"/>
          <p:cNvSpPr/>
          <p:nvPr/>
        </p:nvSpPr>
        <p:spPr>
          <a:xfrm>
            <a:off x="278296" y="450574"/>
            <a:ext cx="8375847" cy="914400"/>
          </a:xfrm>
          <a:prstGeom prst="brace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7565" y="1549112"/>
            <a:ext cx="11391664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-apple-system"/>
              </a:rPr>
              <a:t>Договоры с союзниками Германии:</a:t>
            </a:r>
            <a:endParaRPr lang="ru-RU" sz="2400" dirty="0">
              <a:solidFill>
                <a:srgbClr val="C00000"/>
              </a:solidFill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-apple-system"/>
              </a:rPr>
              <a:t>Австрия</a:t>
            </a:r>
            <a:r>
              <a:rPr lang="ru-RU" sz="2400" dirty="0">
                <a:latin typeface="-apple-system"/>
              </a:rPr>
              <a:t> уступила часть территории Италии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-apple-system"/>
              </a:rPr>
              <a:t>Болгария</a:t>
            </a:r>
            <a:r>
              <a:rPr lang="ru-RU" sz="2400" dirty="0">
                <a:latin typeface="-apple-system"/>
              </a:rPr>
              <a:t> уступила Греции территорию с выходом к Эгейскому морю</a:t>
            </a:r>
            <a:endParaRPr lang="ru-RU" sz="2400" dirty="0">
              <a:latin typeface="-apple-system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565" y="2749441"/>
            <a:ext cx="7293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Лига Наций: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Создана в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1919 году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Отказ от войны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Наказание агрессора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Ежегодные собрания Ассамблеи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 Совета Лиги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 Лиги: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Неэффективность из-за отстаивания интересов только Великобритании и Франции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США в составе организации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большинства колониальных народов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422" y="2932690"/>
            <a:ext cx="4254807" cy="360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3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619</Words>
  <Application>Microsoft Office PowerPoint</Application>
  <PresentationFormat>Широкоэкранный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Impact</vt:lpstr>
      <vt:lpstr>Romul</vt:lpstr>
      <vt:lpstr>Wingdings</vt:lpstr>
      <vt:lpstr>Тема Office</vt:lpstr>
      <vt:lpstr>Версальско-Вашингтонская система международных отношений</vt:lpstr>
      <vt:lpstr>Основные термины</vt:lpstr>
      <vt:lpstr>Планы послевоенного устройства мира</vt:lpstr>
      <vt:lpstr>Парижская (Версальская) мирная конференция</vt:lpstr>
      <vt:lpstr>Парижская (Версальская) мирная конференция</vt:lpstr>
      <vt:lpstr>Парижская (Версальская) мирная конференция</vt:lpstr>
      <vt:lpstr>Версальская система</vt:lpstr>
      <vt:lpstr>Версальская система</vt:lpstr>
      <vt:lpstr>Версальская система</vt:lpstr>
      <vt:lpstr>Рапалльское соглашение и признание СССР</vt:lpstr>
      <vt:lpstr>Рапалльское соглашение и признание СССР</vt:lpstr>
      <vt:lpstr>Рапалльское соглашение и признание СССР</vt:lpstr>
      <vt:lpstr>Вашингтонская конференция</vt:lpstr>
      <vt:lpstr>Вашингтонская конференция</vt:lpstr>
      <vt:lpstr>Изменение Версальско-Вашингтонской системы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</dc:title>
  <dc:creator>makhn</dc:creator>
  <cp:lastModifiedBy>makhn</cp:lastModifiedBy>
  <cp:revision>51</cp:revision>
  <dcterms:created xsi:type="dcterms:W3CDTF">2025-08-25T02:15:20Z</dcterms:created>
  <dcterms:modified xsi:type="dcterms:W3CDTF">2025-09-05T05:43:23Z</dcterms:modified>
</cp:coreProperties>
</file>