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68" r:id="rId13"/>
    <p:sldId id="269" r:id="rId14"/>
    <p:sldId id="258" r:id="rId15"/>
    <p:sldId id="270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0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9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1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9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8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9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5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A7AB4-B956-4F5B-A134-AB47F873908C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1149-FAD1-4E20-A97D-B79186C7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3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8.png"/><Relationship Id="rId4" Type="http://schemas.openxmlformats.org/officeDocument/2006/relationships/image" Target="../media/image44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2.png"/><Relationship Id="rId12" Type="http://schemas.openxmlformats.org/officeDocument/2006/relationships/image" Target="../media/image67.png"/><Relationship Id="rId2" Type="http://schemas.openxmlformats.org/officeDocument/2006/relationships/image" Target="../media/image59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2.png"/><Relationship Id="rId12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0" Type="http://schemas.openxmlformats.org/officeDocument/2006/relationships/image" Target="../media/image74.png"/><Relationship Id="rId4" Type="http://schemas.openxmlformats.org/officeDocument/2006/relationships/image" Target="../media/image61.png"/><Relationship Id="rId9" Type="http://schemas.openxmlformats.org/officeDocument/2006/relationships/image" Target="../media/image73.png"/><Relationship Id="rId1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928992" cy="8640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 и мощность электрического тока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77" y="833677"/>
            <a:ext cx="6912446" cy="404232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03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Лошадиная сила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1563638"/>
            <a:ext cx="3743530" cy="1677102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5855"/>
            <a:ext cx="3345195" cy="1656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9872" y="3766269"/>
                <a:ext cx="2262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 л.с.=746 Вт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766269"/>
                <a:ext cx="2262671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512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9300" y="1332805"/>
                <a:ext cx="1314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150 л.с.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300" y="1332805"/>
                <a:ext cx="131478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8796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35278" y="1332805"/>
                <a:ext cx="1314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245 л.с.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278" y="1332805"/>
                <a:ext cx="1314782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8796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74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8356"/>
            <a:ext cx="8229600" cy="100126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схеме указан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провод,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напряжение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концах которого 12 В.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проводу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подключены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лампочки так, как показано на рисунке. Определите, какая из лампочек будет гореть ярче всего, и какая из лампочек будет гореть тусклее всего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Сопротивления лампочек даны на схеме. Также, найдите ток в несущем проводе.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5444569" y="1729140"/>
            <a:ext cx="3015863" cy="2426786"/>
            <a:chOff x="5444569" y="1729140"/>
            <a:chExt cx="3015863" cy="242678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543157" y="2066294"/>
              <a:ext cx="1080118" cy="427049"/>
              <a:chOff x="971600" y="2967778"/>
              <a:chExt cx="1548118" cy="612084"/>
            </a:xfrm>
          </p:grpSpPr>
          <p:sp>
            <p:nvSpPr>
              <p:cNvPr id="29" name="Овал 28"/>
              <p:cNvSpPr/>
              <p:nvPr/>
            </p:nvSpPr>
            <p:spPr>
              <a:xfrm rot="2700000">
                <a:off x="1439636" y="2967778"/>
                <a:ext cx="612084" cy="612084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971600" y="2967778"/>
                <a:ext cx="1548118" cy="612084"/>
                <a:chOff x="971600" y="2967778"/>
                <a:chExt cx="1548118" cy="612084"/>
              </a:xfrm>
            </p:grpSpPr>
            <p:cxnSp>
              <p:nvCxnSpPr>
                <p:cNvPr id="31" name="Прямая соединительная линия 30"/>
                <p:cNvCxnSpPr>
                  <a:stCxn id="29" idx="0"/>
                  <a:endCxn id="29" idx="4"/>
                </p:cNvCxnSpPr>
                <p:nvPr/>
              </p:nvCxnSpPr>
              <p:spPr>
                <a:xfrm rot="2700000">
                  <a:off x="1745678" y="2967778"/>
                  <a:ext cx="0" cy="61208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>
                  <a:stCxn id="29" idx="2"/>
                  <a:endCxn id="29" idx="6"/>
                </p:cNvCxnSpPr>
                <p:nvPr/>
              </p:nvCxnSpPr>
              <p:spPr>
                <a:xfrm rot="2700000">
                  <a:off x="1439636" y="3273820"/>
                  <a:ext cx="61208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>
                  <a:stCxn id="29" idx="7"/>
                </p:cNvCxnSpPr>
                <p:nvPr/>
              </p:nvCxnSpPr>
              <p:spPr>
                <a:xfrm>
                  <a:off x="2051718" y="3273820"/>
                  <a:ext cx="468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>
                  <a:stCxn id="29" idx="3"/>
                </p:cNvCxnSpPr>
                <p:nvPr/>
              </p:nvCxnSpPr>
              <p:spPr>
                <a:xfrm flipH="1">
                  <a:off x="971600" y="3273820"/>
                  <a:ext cx="46803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Группа 34"/>
            <p:cNvGrpSpPr/>
            <p:nvPr/>
          </p:nvGrpSpPr>
          <p:grpSpPr>
            <a:xfrm>
              <a:off x="6543621" y="2897936"/>
              <a:ext cx="1080118" cy="427049"/>
              <a:chOff x="971600" y="2967778"/>
              <a:chExt cx="1548118" cy="612084"/>
            </a:xfrm>
          </p:grpSpPr>
          <p:sp>
            <p:nvSpPr>
              <p:cNvPr id="36" name="Овал 35"/>
              <p:cNvSpPr/>
              <p:nvPr/>
            </p:nvSpPr>
            <p:spPr>
              <a:xfrm rot="2700000">
                <a:off x="1439636" y="2967778"/>
                <a:ext cx="612084" cy="612084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7" name="Группа 36"/>
              <p:cNvGrpSpPr/>
              <p:nvPr/>
            </p:nvGrpSpPr>
            <p:grpSpPr>
              <a:xfrm>
                <a:off x="971600" y="2967778"/>
                <a:ext cx="1548118" cy="612084"/>
                <a:chOff x="971600" y="2967778"/>
                <a:chExt cx="1548118" cy="612084"/>
              </a:xfrm>
            </p:grpSpPr>
            <p:cxnSp>
              <p:nvCxnSpPr>
                <p:cNvPr id="38" name="Прямая соединительная линия 37"/>
                <p:cNvCxnSpPr>
                  <a:stCxn id="36" idx="0"/>
                  <a:endCxn id="36" idx="4"/>
                </p:cNvCxnSpPr>
                <p:nvPr/>
              </p:nvCxnSpPr>
              <p:spPr>
                <a:xfrm rot="2700000">
                  <a:off x="1745678" y="2967778"/>
                  <a:ext cx="0" cy="61208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>
                  <a:stCxn id="36" idx="2"/>
                  <a:endCxn id="36" idx="6"/>
                </p:cNvCxnSpPr>
                <p:nvPr/>
              </p:nvCxnSpPr>
              <p:spPr>
                <a:xfrm rot="2700000">
                  <a:off x="1439636" y="3273820"/>
                  <a:ext cx="61208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>
                  <a:stCxn id="36" idx="7"/>
                </p:cNvCxnSpPr>
                <p:nvPr/>
              </p:nvCxnSpPr>
              <p:spPr>
                <a:xfrm>
                  <a:off x="2051718" y="3273820"/>
                  <a:ext cx="468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>
                  <a:stCxn id="36" idx="3"/>
                </p:cNvCxnSpPr>
                <p:nvPr/>
              </p:nvCxnSpPr>
              <p:spPr>
                <a:xfrm flipH="1">
                  <a:off x="971600" y="3273820"/>
                  <a:ext cx="46803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Группа 41"/>
            <p:cNvGrpSpPr/>
            <p:nvPr/>
          </p:nvGrpSpPr>
          <p:grpSpPr>
            <a:xfrm>
              <a:off x="6543621" y="3728877"/>
              <a:ext cx="1080118" cy="427049"/>
              <a:chOff x="971600" y="2967778"/>
              <a:chExt cx="1548118" cy="612084"/>
            </a:xfrm>
          </p:grpSpPr>
          <p:sp>
            <p:nvSpPr>
              <p:cNvPr id="43" name="Овал 42"/>
              <p:cNvSpPr/>
              <p:nvPr/>
            </p:nvSpPr>
            <p:spPr>
              <a:xfrm rot="2700000">
                <a:off x="1439636" y="2967778"/>
                <a:ext cx="612084" cy="612084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971600" y="2967778"/>
                <a:ext cx="1548118" cy="612084"/>
                <a:chOff x="971600" y="2967778"/>
                <a:chExt cx="1548118" cy="612084"/>
              </a:xfrm>
            </p:grpSpPr>
            <p:cxnSp>
              <p:nvCxnSpPr>
                <p:cNvPr id="45" name="Прямая соединительная линия 44"/>
                <p:cNvCxnSpPr>
                  <a:stCxn id="43" idx="0"/>
                  <a:endCxn id="43" idx="4"/>
                </p:cNvCxnSpPr>
                <p:nvPr/>
              </p:nvCxnSpPr>
              <p:spPr>
                <a:xfrm rot="2700000">
                  <a:off x="1745678" y="2967778"/>
                  <a:ext cx="0" cy="61208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>
                  <a:stCxn id="43" idx="2"/>
                  <a:endCxn id="43" idx="6"/>
                </p:cNvCxnSpPr>
                <p:nvPr/>
              </p:nvCxnSpPr>
              <p:spPr>
                <a:xfrm rot="2700000">
                  <a:off x="1439636" y="3273820"/>
                  <a:ext cx="61208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>
                  <a:stCxn id="43" idx="7"/>
                </p:cNvCxnSpPr>
                <p:nvPr/>
              </p:nvCxnSpPr>
              <p:spPr>
                <a:xfrm>
                  <a:off x="2051718" y="3273820"/>
                  <a:ext cx="468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>
                  <a:stCxn id="43" idx="3"/>
                </p:cNvCxnSpPr>
                <p:nvPr/>
              </p:nvCxnSpPr>
              <p:spPr>
                <a:xfrm flipH="1">
                  <a:off x="971600" y="3273820"/>
                  <a:ext cx="46803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527551" y="1729140"/>
                  <a:ext cx="114852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=3 </m:t>
                        </m:r>
                        <m:r>
                          <a:rPr lang="ru-RU" sz="1600" b="0" i="1" smtClean="0">
                            <a:latin typeface="Cambria Math"/>
                          </a:rPr>
                          <m:t>Ом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7551" y="1729140"/>
                  <a:ext cx="1148520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55" r="-4255" b="-2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506597" y="2593236"/>
                  <a:ext cx="11532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r>
                          <a:rPr lang="ru-RU" sz="1600" b="0" i="1" smtClean="0">
                            <a:latin typeface="Cambria Math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ru-RU" sz="1600" b="0" i="1" smtClean="0">
                            <a:latin typeface="Cambria Math"/>
                          </a:rPr>
                          <m:t>Ом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97" y="2593236"/>
                  <a:ext cx="115326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r="-4211" b="-214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506597" y="3435846"/>
                  <a:ext cx="11532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r>
                          <a:rPr lang="ru-RU" sz="1600" b="0" i="1" smtClean="0">
                            <a:latin typeface="Cambria Math"/>
                          </a:rPr>
                          <m:t>6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ru-RU" sz="1600" b="0" i="1" smtClean="0">
                            <a:latin typeface="Cambria Math"/>
                          </a:rPr>
                          <m:t>Ом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97" y="3435846"/>
                  <a:ext cx="115326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r="-4211" b="-2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7623275" y="2267936"/>
              <a:ext cx="0" cy="169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444569" y="3117600"/>
              <a:ext cx="10990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551269" y="3117600"/>
              <a:ext cx="90916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6543621" y="2267936"/>
              <a:ext cx="0" cy="169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74386" y="1790758"/>
                <a:ext cx="2807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=12 В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6" y="1790758"/>
                <a:ext cx="280788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43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042311" y="1635646"/>
                <a:ext cx="9617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11" y="1635646"/>
                <a:ext cx="961737" cy="646331"/>
              </a:xfrm>
              <a:prstGeom prst="rect">
                <a:avLst/>
              </a:prstGeom>
              <a:blipFill rotWithShape="1">
                <a:blip r:embed="rId7"/>
                <a:stretch>
                  <a:fillRect r="-8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74385" y="2355726"/>
                <a:ext cx="2646750" cy="710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=48 </m:t>
                      </m:r>
                      <m:r>
                        <a:rPr lang="ru-RU" b="0" i="1" smtClean="0">
                          <a:latin typeface="Cambria Math"/>
                        </a:rPr>
                        <m:t>Вт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5" y="2355726"/>
                <a:ext cx="2646750" cy="710900"/>
              </a:xfrm>
              <a:prstGeom prst="rect">
                <a:avLst/>
              </a:prstGeom>
              <a:blipFill rotWithShape="1">
                <a:blip r:embed="rId8"/>
                <a:stretch>
                  <a:fillRect r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74385" y="3156994"/>
                <a:ext cx="2657394" cy="710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36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Вт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5" y="3156994"/>
                <a:ext cx="2657394" cy="710900"/>
              </a:xfrm>
              <a:prstGeom prst="rect">
                <a:avLst/>
              </a:prstGeom>
              <a:blipFill rotWithShape="1">
                <a:blip r:embed="rId9"/>
                <a:stretch>
                  <a:fillRect r="-2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74385" y="4019679"/>
                <a:ext cx="2657394" cy="712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24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Вт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5" y="4019679"/>
                <a:ext cx="2657394" cy="712311"/>
              </a:xfrm>
              <a:prstGeom prst="rect">
                <a:avLst/>
              </a:prstGeom>
              <a:blipFill rotWithShape="1">
                <a:blip r:embed="rId10"/>
                <a:stretch>
                  <a:fillRect r="-2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0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8356"/>
            <a:ext cx="8229600" cy="100126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схеме указан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провод,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напряжение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концах которого 12 В.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проводу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подключены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лампочки так, как показано на рисунке. Определите, какая из лампочек будет гореть ярче всего, и какая из лампочек будет гореть тусклее всего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Сопротивления лампочек даны на схеме. Также, найдите ток в несущем проводе.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5444569" y="1729140"/>
            <a:ext cx="3015863" cy="2426786"/>
            <a:chOff x="5444569" y="1729140"/>
            <a:chExt cx="3015863" cy="242678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543157" y="2066294"/>
              <a:ext cx="1080118" cy="427049"/>
              <a:chOff x="971600" y="2967778"/>
              <a:chExt cx="1548118" cy="612084"/>
            </a:xfrm>
          </p:grpSpPr>
          <p:sp>
            <p:nvSpPr>
              <p:cNvPr id="29" name="Овал 28"/>
              <p:cNvSpPr/>
              <p:nvPr/>
            </p:nvSpPr>
            <p:spPr>
              <a:xfrm rot="2700000">
                <a:off x="1439636" y="2967778"/>
                <a:ext cx="612084" cy="612084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971600" y="2967778"/>
                <a:ext cx="1548118" cy="612084"/>
                <a:chOff x="971600" y="2967778"/>
                <a:chExt cx="1548118" cy="612084"/>
              </a:xfrm>
            </p:grpSpPr>
            <p:cxnSp>
              <p:nvCxnSpPr>
                <p:cNvPr id="31" name="Прямая соединительная линия 30"/>
                <p:cNvCxnSpPr>
                  <a:stCxn id="29" idx="0"/>
                  <a:endCxn id="29" idx="4"/>
                </p:cNvCxnSpPr>
                <p:nvPr/>
              </p:nvCxnSpPr>
              <p:spPr>
                <a:xfrm rot="2700000">
                  <a:off x="1745678" y="2967778"/>
                  <a:ext cx="0" cy="61208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>
                  <a:stCxn id="29" idx="2"/>
                  <a:endCxn id="29" idx="6"/>
                </p:cNvCxnSpPr>
                <p:nvPr/>
              </p:nvCxnSpPr>
              <p:spPr>
                <a:xfrm rot="2700000">
                  <a:off x="1439636" y="3273820"/>
                  <a:ext cx="61208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>
                  <a:stCxn id="29" idx="7"/>
                </p:cNvCxnSpPr>
                <p:nvPr/>
              </p:nvCxnSpPr>
              <p:spPr>
                <a:xfrm>
                  <a:off x="2051718" y="3273820"/>
                  <a:ext cx="468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>
                  <a:stCxn id="29" idx="3"/>
                </p:cNvCxnSpPr>
                <p:nvPr/>
              </p:nvCxnSpPr>
              <p:spPr>
                <a:xfrm flipH="1">
                  <a:off x="971600" y="3273820"/>
                  <a:ext cx="46803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Группа 34"/>
            <p:cNvGrpSpPr/>
            <p:nvPr/>
          </p:nvGrpSpPr>
          <p:grpSpPr>
            <a:xfrm>
              <a:off x="6543621" y="2897936"/>
              <a:ext cx="1080118" cy="427049"/>
              <a:chOff x="971600" y="2967778"/>
              <a:chExt cx="1548118" cy="612084"/>
            </a:xfrm>
          </p:grpSpPr>
          <p:sp>
            <p:nvSpPr>
              <p:cNvPr id="36" name="Овал 35"/>
              <p:cNvSpPr/>
              <p:nvPr/>
            </p:nvSpPr>
            <p:spPr>
              <a:xfrm rot="2700000">
                <a:off x="1439636" y="2967778"/>
                <a:ext cx="612084" cy="612084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7" name="Группа 36"/>
              <p:cNvGrpSpPr/>
              <p:nvPr/>
            </p:nvGrpSpPr>
            <p:grpSpPr>
              <a:xfrm>
                <a:off x="971600" y="2967778"/>
                <a:ext cx="1548118" cy="612084"/>
                <a:chOff x="971600" y="2967778"/>
                <a:chExt cx="1548118" cy="612084"/>
              </a:xfrm>
            </p:grpSpPr>
            <p:cxnSp>
              <p:nvCxnSpPr>
                <p:cNvPr id="38" name="Прямая соединительная линия 37"/>
                <p:cNvCxnSpPr>
                  <a:stCxn id="36" idx="0"/>
                  <a:endCxn id="36" idx="4"/>
                </p:cNvCxnSpPr>
                <p:nvPr/>
              </p:nvCxnSpPr>
              <p:spPr>
                <a:xfrm rot="2700000">
                  <a:off x="1745678" y="2967778"/>
                  <a:ext cx="0" cy="61208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>
                  <a:stCxn id="36" idx="2"/>
                  <a:endCxn id="36" idx="6"/>
                </p:cNvCxnSpPr>
                <p:nvPr/>
              </p:nvCxnSpPr>
              <p:spPr>
                <a:xfrm rot="2700000">
                  <a:off x="1439636" y="3273820"/>
                  <a:ext cx="61208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>
                  <a:stCxn id="36" idx="7"/>
                </p:cNvCxnSpPr>
                <p:nvPr/>
              </p:nvCxnSpPr>
              <p:spPr>
                <a:xfrm>
                  <a:off x="2051718" y="3273820"/>
                  <a:ext cx="468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>
                  <a:stCxn id="36" idx="3"/>
                </p:cNvCxnSpPr>
                <p:nvPr/>
              </p:nvCxnSpPr>
              <p:spPr>
                <a:xfrm flipH="1">
                  <a:off x="971600" y="3273820"/>
                  <a:ext cx="46803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Группа 41"/>
            <p:cNvGrpSpPr/>
            <p:nvPr/>
          </p:nvGrpSpPr>
          <p:grpSpPr>
            <a:xfrm>
              <a:off x="6543621" y="3728877"/>
              <a:ext cx="1080118" cy="427049"/>
              <a:chOff x="971600" y="2967778"/>
              <a:chExt cx="1548118" cy="612084"/>
            </a:xfrm>
          </p:grpSpPr>
          <p:sp>
            <p:nvSpPr>
              <p:cNvPr id="43" name="Овал 42"/>
              <p:cNvSpPr/>
              <p:nvPr/>
            </p:nvSpPr>
            <p:spPr>
              <a:xfrm rot="2700000">
                <a:off x="1439636" y="2967778"/>
                <a:ext cx="612084" cy="612084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971600" y="2967778"/>
                <a:ext cx="1548118" cy="612084"/>
                <a:chOff x="971600" y="2967778"/>
                <a:chExt cx="1548118" cy="612084"/>
              </a:xfrm>
            </p:grpSpPr>
            <p:cxnSp>
              <p:nvCxnSpPr>
                <p:cNvPr id="45" name="Прямая соединительная линия 44"/>
                <p:cNvCxnSpPr>
                  <a:stCxn id="43" idx="0"/>
                  <a:endCxn id="43" idx="4"/>
                </p:cNvCxnSpPr>
                <p:nvPr/>
              </p:nvCxnSpPr>
              <p:spPr>
                <a:xfrm rot="2700000">
                  <a:off x="1745678" y="2967778"/>
                  <a:ext cx="0" cy="61208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>
                  <a:stCxn id="43" idx="2"/>
                  <a:endCxn id="43" idx="6"/>
                </p:cNvCxnSpPr>
                <p:nvPr/>
              </p:nvCxnSpPr>
              <p:spPr>
                <a:xfrm rot="2700000">
                  <a:off x="1439636" y="3273820"/>
                  <a:ext cx="61208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>
                  <a:stCxn id="43" idx="7"/>
                </p:cNvCxnSpPr>
                <p:nvPr/>
              </p:nvCxnSpPr>
              <p:spPr>
                <a:xfrm>
                  <a:off x="2051718" y="3273820"/>
                  <a:ext cx="468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>
                  <a:stCxn id="43" idx="3"/>
                </p:cNvCxnSpPr>
                <p:nvPr/>
              </p:nvCxnSpPr>
              <p:spPr>
                <a:xfrm flipH="1">
                  <a:off x="971600" y="3273820"/>
                  <a:ext cx="46803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527551" y="1729140"/>
                  <a:ext cx="114852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=3 </m:t>
                        </m:r>
                        <m:r>
                          <a:rPr lang="ru-RU" sz="1600" b="0" i="1" smtClean="0">
                            <a:latin typeface="Cambria Math"/>
                          </a:rPr>
                          <m:t>Ом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7551" y="1729140"/>
                  <a:ext cx="1148520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55" r="-4255" b="-2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506597" y="2593236"/>
                  <a:ext cx="11532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r>
                          <a:rPr lang="ru-RU" sz="1600" b="0" i="1" smtClean="0">
                            <a:latin typeface="Cambria Math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ru-RU" sz="1600" b="0" i="1" smtClean="0">
                            <a:latin typeface="Cambria Math"/>
                          </a:rPr>
                          <m:t>Ом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97" y="2593236"/>
                  <a:ext cx="115326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r="-4211" b="-214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506597" y="3435846"/>
                  <a:ext cx="11532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r>
                          <a:rPr lang="ru-RU" sz="1600" b="0" i="1" smtClean="0">
                            <a:latin typeface="Cambria Math"/>
                          </a:rPr>
                          <m:t>6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ru-RU" sz="1600" b="0" i="1" smtClean="0">
                            <a:latin typeface="Cambria Math"/>
                          </a:rPr>
                          <m:t>Ом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97" y="3435846"/>
                  <a:ext cx="115326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r="-4211" b="-2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7623275" y="2267936"/>
              <a:ext cx="0" cy="169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444569" y="3117600"/>
              <a:ext cx="10990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551269" y="3117600"/>
              <a:ext cx="90916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6543621" y="2267936"/>
              <a:ext cx="0" cy="169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74386" y="1790758"/>
                <a:ext cx="2807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=12 В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6" y="1790758"/>
                <a:ext cx="280788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43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74385" y="2221792"/>
                <a:ext cx="2145203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 </m:t>
                      </m:r>
                      <m:r>
                        <a:rPr lang="ru-RU" b="0" i="1" smtClean="0"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5" y="2221792"/>
                <a:ext cx="2145203" cy="658065"/>
              </a:xfrm>
              <a:prstGeom prst="rect">
                <a:avLst/>
              </a:prstGeom>
              <a:blipFill rotWithShape="1">
                <a:blip r:embed="rId7"/>
                <a:stretch>
                  <a:fillRect r="-3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74384" y="2950463"/>
                <a:ext cx="2155847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4" y="2950463"/>
                <a:ext cx="2155847" cy="658065"/>
              </a:xfrm>
              <a:prstGeom prst="rect">
                <a:avLst/>
              </a:prstGeom>
              <a:blipFill rotWithShape="1">
                <a:blip r:embed="rId8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74384" y="3640466"/>
                <a:ext cx="2155847" cy="65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4" y="3640466"/>
                <a:ext cx="2155847" cy="659476"/>
              </a:xfrm>
              <a:prstGeom prst="rect">
                <a:avLst/>
              </a:prstGeom>
              <a:blipFill rotWithShape="1">
                <a:blip r:embed="rId9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74384" y="4371950"/>
                <a:ext cx="3589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=4+3+2=9 </m:t>
                      </m:r>
                      <m:r>
                        <a:rPr lang="ru-RU" b="0" i="1" smtClean="0"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4" y="4371950"/>
                <a:ext cx="3589124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69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6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8356"/>
            <a:ext cx="8229600" cy="100126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схеме указан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провод,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напряжение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концах которого 12 В.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проводу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подключены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лампочки так, как показано на рисунке. Определите, какая из лампочек будет гореть ярче всего, и какая из лампочек будет гореть тусклее всего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Сопротивления лампочек даны на схеме. Также, найдите ток в несущем проводе.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5444569" y="1729140"/>
            <a:ext cx="3015863" cy="2426786"/>
            <a:chOff x="5444569" y="1729140"/>
            <a:chExt cx="3015863" cy="242678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543157" y="2066294"/>
              <a:ext cx="1080118" cy="427049"/>
              <a:chOff x="971600" y="2967778"/>
              <a:chExt cx="1548118" cy="612084"/>
            </a:xfrm>
          </p:grpSpPr>
          <p:sp>
            <p:nvSpPr>
              <p:cNvPr id="29" name="Овал 28"/>
              <p:cNvSpPr/>
              <p:nvPr/>
            </p:nvSpPr>
            <p:spPr>
              <a:xfrm rot="2700000">
                <a:off x="1439636" y="2967778"/>
                <a:ext cx="612084" cy="612084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971600" y="2967778"/>
                <a:ext cx="1548118" cy="612084"/>
                <a:chOff x="971600" y="2967778"/>
                <a:chExt cx="1548118" cy="612084"/>
              </a:xfrm>
            </p:grpSpPr>
            <p:cxnSp>
              <p:nvCxnSpPr>
                <p:cNvPr id="31" name="Прямая соединительная линия 30"/>
                <p:cNvCxnSpPr>
                  <a:stCxn id="29" idx="0"/>
                  <a:endCxn id="29" idx="4"/>
                </p:cNvCxnSpPr>
                <p:nvPr/>
              </p:nvCxnSpPr>
              <p:spPr>
                <a:xfrm rot="2700000">
                  <a:off x="1745678" y="2967778"/>
                  <a:ext cx="0" cy="61208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>
                  <a:stCxn id="29" idx="2"/>
                  <a:endCxn id="29" idx="6"/>
                </p:cNvCxnSpPr>
                <p:nvPr/>
              </p:nvCxnSpPr>
              <p:spPr>
                <a:xfrm rot="2700000">
                  <a:off x="1439636" y="3273820"/>
                  <a:ext cx="61208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>
                  <a:stCxn id="29" idx="7"/>
                </p:cNvCxnSpPr>
                <p:nvPr/>
              </p:nvCxnSpPr>
              <p:spPr>
                <a:xfrm>
                  <a:off x="2051718" y="3273820"/>
                  <a:ext cx="468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>
                  <a:stCxn id="29" idx="3"/>
                </p:cNvCxnSpPr>
                <p:nvPr/>
              </p:nvCxnSpPr>
              <p:spPr>
                <a:xfrm flipH="1">
                  <a:off x="971600" y="3273820"/>
                  <a:ext cx="46803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Группа 34"/>
            <p:cNvGrpSpPr/>
            <p:nvPr/>
          </p:nvGrpSpPr>
          <p:grpSpPr>
            <a:xfrm>
              <a:off x="6543621" y="2897936"/>
              <a:ext cx="1080118" cy="427049"/>
              <a:chOff x="971600" y="2967778"/>
              <a:chExt cx="1548118" cy="612084"/>
            </a:xfrm>
          </p:grpSpPr>
          <p:sp>
            <p:nvSpPr>
              <p:cNvPr id="36" name="Овал 35"/>
              <p:cNvSpPr/>
              <p:nvPr/>
            </p:nvSpPr>
            <p:spPr>
              <a:xfrm rot="2700000">
                <a:off x="1439636" y="2967778"/>
                <a:ext cx="612084" cy="612084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7" name="Группа 36"/>
              <p:cNvGrpSpPr/>
              <p:nvPr/>
            </p:nvGrpSpPr>
            <p:grpSpPr>
              <a:xfrm>
                <a:off x="971600" y="2967778"/>
                <a:ext cx="1548118" cy="612084"/>
                <a:chOff x="971600" y="2967778"/>
                <a:chExt cx="1548118" cy="612084"/>
              </a:xfrm>
            </p:grpSpPr>
            <p:cxnSp>
              <p:nvCxnSpPr>
                <p:cNvPr id="38" name="Прямая соединительная линия 37"/>
                <p:cNvCxnSpPr>
                  <a:stCxn id="36" idx="0"/>
                  <a:endCxn id="36" idx="4"/>
                </p:cNvCxnSpPr>
                <p:nvPr/>
              </p:nvCxnSpPr>
              <p:spPr>
                <a:xfrm rot="2700000">
                  <a:off x="1745678" y="2967778"/>
                  <a:ext cx="0" cy="61208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>
                  <a:stCxn id="36" idx="2"/>
                  <a:endCxn id="36" idx="6"/>
                </p:cNvCxnSpPr>
                <p:nvPr/>
              </p:nvCxnSpPr>
              <p:spPr>
                <a:xfrm rot="2700000">
                  <a:off x="1439636" y="3273820"/>
                  <a:ext cx="61208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>
                  <a:stCxn id="36" idx="7"/>
                </p:cNvCxnSpPr>
                <p:nvPr/>
              </p:nvCxnSpPr>
              <p:spPr>
                <a:xfrm>
                  <a:off x="2051718" y="3273820"/>
                  <a:ext cx="468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>
                  <a:stCxn id="36" idx="3"/>
                </p:cNvCxnSpPr>
                <p:nvPr/>
              </p:nvCxnSpPr>
              <p:spPr>
                <a:xfrm flipH="1">
                  <a:off x="971600" y="3273820"/>
                  <a:ext cx="46803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Группа 41"/>
            <p:cNvGrpSpPr/>
            <p:nvPr/>
          </p:nvGrpSpPr>
          <p:grpSpPr>
            <a:xfrm>
              <a:off x="6543621" y="3728877"/>
              <a:ext cx="1080118" cy="427049"/>
              <a:chOff x="971600" y="2967778"/>
              <a:chExt cx="1548118" cy="612084"/>
            </a:xfrm>
          </p:grpSpPr>
          <p:sp>
            <p:nvSpPr>
              <p:cNvPr id="43" name="Овал 42"/>
              <p:cNvSpPr/>
              <p:nvPr/>
            </p:nvSpPr>
            <p:spPr>
              <a:xfrm rot="2700000">
                <a:off x="1439636" y="2967778"/>
                <a:ext cx="612084" cy="612084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971600" y="2967778"/>
                <a:ext cx="1548118" cy="612084"/>
                <a:chOff x="971600" y="2967778"/>
                <a:chExt cx="1548118" cy="612084"/>
              </a:xfrm>
            </p:grpSpPr>
            <p:cxnSp>
              <p:nvCxnSpPr>
                <p:cNvPr id="45" name="Прямая соединительная линия 44"/>
                <p:cNvCxnSpPr>
                  <a:stCxn id="43" idx="0"/>
                  <a:endCxn id="43" idx="4"/>
                </p:cNvCxnSpPr>
                <p:nvPr/>
              </p:nvCxnSpPr>
              <p:spPr>
                <a:xfrm rot="2700000">
                  <a:off x="1745678" y="2967778"/>
                  <a:ext cx="0" cy="61208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>
                  <a:stCxn id="43" idx="2"/>
                  <a:endCxn id="43" idx="6"/>
                </p:cNvCxnSpPr>
                <p:nvPr/>
              </p:nvCxnSpPr>
              <p:spPr>
                <a:xfrm rot="2700000">
                  <a:off x="1439636" y="3273820"/>
                  <a:ext cx="61208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>
                  <a:stCxn id="43" idx="7"/>
                </p:cNvCxnSpPr>
                <p:nvPr/>
              </p:nvCxnSpPr>
              <p:spPr>
                <a:xfrm>
                  <a:off x="2051718" y="3273820"/>
                  <a:ext cx="468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>
                  <a:stCxn id="43" idx="3"/>
                </p:cNvCxnSpPr>
                <p:nvPr/>
              </p:nvCxnSpPr>
              <p:spPr>
                <a:xfrm flipH="1">
                  <a:off x="971600" y="3273820"/>
                  <a:ext cx="46803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527551" y="1729140"/>
                  <a:ext cx="114852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=3 </m:t>
                        </m:r>
                        <m:r>
                          <a:rPr lang="ru-RU" sz="1600" b="0" i="1" smtClean="0">
                            <a:latin typeface="Cambria Math"/>
                          </a:rPr>
                          <m:t>Ом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7551" y="1729140"/>
                  <a:ext cx="1148520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55" r="-4255" b="-2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506597" y="2593236"/>
                  <a:ext cx="11532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r>
                          <a:rPr lang="ru-RU" sz="1600" b="0" i="1" smtClean="0">
                            <a:latin typeface="Cambria Math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ru-RU" sz="1600" b="0" i="1" smtClean="0">
                            <a:latin typeface="Cambria Math"/>
                          </a:rPr>
                          <m:t>Ом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97" y="2593236"/>
                  <a:ext cx="115326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r="-4211" b="-214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506597" y="3435846"/>
                  <a:ext cx="11532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r>
                          <a:rPr lang="ru-RU" sz="1600" b="0" i="1" smtClean="0">
                            <a:latin typeface="Cambria Math"/>
                          </a:rPr>
                          <m:t>6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ru-RU" sz="1600" b="0" i="1" smtClean="0">
                            <a:latin typeface="Cambria Math"/>
                          </a:rPr>
                          <m:t>Ом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97" y="3435846"/>
                  <a:ext cx="115326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r="-4211" b="-2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7623275" y="2267936"/>
              <a:ext cx="0" cy="169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444569" y="3117600"/>
              <a:ext cx="10990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551269" y="3117600"/>
              <a:ext cx="90916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6543621" y="2267936"/>
              <a:ext cx="0" cy="169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74386" y="1790758"/>
                <a:ext cx="2807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=12 В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6" y="1790758"/>
                <a:ext cx="280788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43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8000" y="4299942"/>
                <a:ext cx="237654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9 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00" y="4299942"/>
                <a:ext cx="2376548" cy="610936"/>
              </a:xfrm>
              <a:prstGeom prst="rect">
                <a:avLst/>
              </a:prstGeom>
              <a:blipFill rotWithShape="1">
                <a:blip r:embed="rId7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2242716"/>
                <a:ext cx="2048125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42716"/>
                <a:ext cx="2048125" cy="658065"/>
              </a:xfrm>
              <a:prstGeom prst="rect">
                <a:avLst/>
              </a:prstGeom>
              <a:blipFill rotWithShape="1">
                <a:blip r:embed="rId8"/>
                <a:stretch>
                  <a:fillRect r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19994" y="2982367"/>
                <a:ext cx="443448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Ом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94" y="2982367"/>
                <a:ext cx="4434484" cy="612732"/>
              </a:xfrm>
              <a:prstGeom prst="rect">
                <a:avLst/>
              </a:prstGeom>
              <a:blipFill rotWithShape="1">
                <a:blip r:embed="rId9"/>
                <a:stretch>
                  <a:fillRect r="-1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8000" y="3631639"/>
                <a:ext cx="177516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Ом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00" y="3631639"/>
                <a:ext cx="1775166" cy="612732"/>
              </a:xfrm>
              <a:prstGeom prst="rect">
                <a:avLst/>
              </a:prstGeom>
              <a:blipFill rotWithShape="1">
                <a:blip r:embed="rId10"/>
                <a:stretch>
                  <a:fillRect r="-4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4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 рисунке указана схема смешанного подключения резисторов. Найдите работы тока, в резисторах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𝑹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 1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минуту.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741"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Группа 46"/>
          <p:cNvGrpSpPr/>
          <p:nvPr/>
        </p:nvGrpSpPr>
        <p:grpSpPr>
          <a:xfrm>
            <a:off x="4572000" y="1783530"/>
            <a:ext cx="4364567" cy="2084364"/>
            <a:chOff x="4572000" y="1783530"/>
            <a:chExt cx="4364567" cy="2084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436096" y="1783530"/>
                  <a:ext cx="14037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b="0" i="1" smtClean="0">
                            <a:latin typeface="Cambria Math"/>
                          </a:rPr>
                          <m:t>=10 Ом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1783530"/>
                  <a:ext cx="140371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4783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Группа 12"/>
            <p:cNvGrpSpPr/>
            <p:nvPr/>
          </p:nvGrpSpPr>
          <p:grpSpPr>
            <a:xfrm>
              <a:off x="7060855" y="2872071"/>
              <a:ext cx="1875712" cy="314114"/>
              <a:chOff x="3725960" y="3147814"/>
              <a:chExt cx="1692081" cy="270403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4211960" y="3147814"/>
                <a:ext cx="720080" cy="270403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" name="Прямая соединительная линия 33"/>
              <p:cNvCxnSpPr>
                <a:stCxn id="33" idx="3"/>
              </p:cNvCxnSpPr>
              <p:nvPr/>
            </p:nvCxnSpPr>
            <p:spPr>
              <a:xfrm flipV="1">
                <a:off x="4932041" y="3283016"/>
                <a:ext cx="486000" cy="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3725960" y="3283016"/>
                <a:ext cx="486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3"/>
            <p:cNvGrpSpPr/>
            <p:nvPr/>
          </p:nvGrpSpPr>
          <p:grpSpPr>
            <a:xfrm>
              <a:off x="5195447" y="2197973"/>
              <a:ext cx="1875712" cy="314114"/>
              <a:chOff x="3725960" y="3147814"/>
              <a:chExt cx="1692080" cy="270403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4211960" y="3147814"/>
                <a:ext cx="720080" cy="270403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1" name="Прямая соединительная линия 30"/>
              <p:cNvCxnSpPr>
                <a:stCxn id="30" idx="3"/>
              </p:cNvCxnSpPr>
              <p:nvPr/>
            </p:nvCxnSpPr>
            <p:spPr>
              <a:xfrm flipV="1">
                <a:off x="4932040" y="3283015"/>
                <a:ext cx="486000" cy="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3725960" y="3283016"/>
                <a:ext cx="486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067615" y="2337928"/>
              <a:ext cx="0" cy="1382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572000" y="3052125"/>
              <a:ext cx="63176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206092" y="2341804"/>
              <a:ext cx="0" cy="1386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452320" y="2437077"/>
                  <a:ext cx="10393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=2 </m:t>
                        </m:r>
                        <m:r>
                          <a:rPr lang="ru-RU" b="0" i="1" smtClean="0">
                            <a:latin typeface="Cambria Math"/>
                          </a:rPr>
                          <m:t>А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2437077"/>
                  <a:ext cx="103938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7018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436096" y="3146269"/>
                  <a:ext cx="14037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ru-RU" b="0" i="1" smtClean="0">
                            <a:latin typeface="Cambria Math"/>
                          </a:rPr>
                          <m:t>=15 Ом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3146269"/>
                  <a:ext cx="140371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4783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Группа 21"/>
            <p:cNvGrpSpPr/>
            <p:nvPr/>
          </p:nvGrpSpPr>
          <p:grpSpPr>
            <a:xfrm>
              <a:off x="5211614" y="3553780"/>
              <a:ext cx="1875712" cy="314114"/>
              <a:chOff x="3725960" y="3147814"/>
              <a:chExt cx="1692080" cy="270403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4211960" y="3147814"/>
                <a:ext cx="720080" cy="270403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/>
              <p:cNvCxnSpPr>
                <a:stCxn id="27" idx="3"/>
              </p:cNvCxnSpPr>
              <p:nvPr/>
            </p:nvCxnSpPr>
            <p:spPr>
              <a:xfrm flipV="1">
                <a:off x="4932040" y="3283015"/>
                <a:ext cx="486000" cy="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3725960" y="3283016"/>
                <a:ext cx="486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57170" y="3184448"/>
                  <a:ext cx="483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170" y="3184448"/>
                  <a:ext cx="48308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6456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Группа 4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72027" y="1419622"/>
                <a:ext cx="1042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7" y="1419622"/>
                <a:ext cx="1042786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697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72026" y="1828641"/>
                <a:ext cx="1404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6" y="1828641"/>
                <a:ext cx="140455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519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2026" y="2316576"/>
                <a:ext cx="1355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6" y="2316576"/>
                <a:ext cx="135524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538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Овал 49"/>
          <p:cNvSpPr/>
          <p:nvPr/>
        </p:nvSpPr>
        <p:spPr>
          <a:xfrm>
            <a:off x="7004969" y="2970557"/>
            <a:ext cx="117141" cy="11714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147521" y="2970557"/>
            <a:ext cx="117141" cy="11714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691345" y="2867459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345" y="2867459"/>
                <a:ext cx="38568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212392" y="2844464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92" y="2844464"/>
                <a:ext cx="39606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72027" y="2718366"/>
                <a:ext cx="1192185" cy="657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7" y="2718366"/>
                <a:ext cx="1192185" cy="657616"/>
              </a:xfrm>
              <a:prstGeom prst="rect">
                <a:avLst/>
              </a:prstGeom>
              <a:blipFill rotWithShape="1">
                <a:blip r:embed="rId13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72027" y="3398996"/>
                <a:ext cx="1644553" cy="657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7" y="3398996"/>
                <a:ext cx="1644553" cy="657616"/>
              </a:xfrm>
              <a:prstGeom prst="rect">
                <a:avLst/>
              </a:prstGeom>
              <a:blipFill rotWithShape="1">
                <a:blip r:embed="rId14"/>
                <a:stretch>
                  <a:fillRect r="-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2026" y="4056612"/>
                <a:ext cx="2405338" cy="884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=1,2 </m:t>
                      </m:r>
                      <m:r>
                        <a:rPr lang="ru-RU" b="0" i="1" smtClean="0"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6" y="4056612"/>
                <a:ext cx="2405338" cy="884153"/>
              </a:xfrm>
              <a:prstGeom prst="rect">
                <a:avLst/>
              </a:prstGeom>
              <a:blipFill rotWithShape="1">
                <a:blip r:embed="rId15"/>
                <a:stretch>
                  <a:fillRect r="-2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203848" y="4212000"/>
                <a:ext cx="1485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=0,8</m:t>
                      </m:r>
                      <m:r>
                        <a:rPr lang="ru-RU" b="0" i="1" smtClean="0">
                          <a:latin typeface="Cambria Math"/>
                        </a:rPr>
                        <m:t> 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212000"/>
                <a:ext cx="1485535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49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1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0" grpId="0" animBg="1"/>
      <p:bldP spid="51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4572000" y="1783530"/>
            <a:ext cx="4364567" cy="2084364"/>
            <a:chOff x="4572000" y="1783530"/>
            <a:chExt cx="4364567" cy="2084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36096" y="1783530"/>
                  <a:ext cx="14037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b="0" i="1" smtClean="0">
                            <a:latin typeface="Cambria Math"/>
                          </a:rPr>
                          <m:t>=10 Ом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1783530"/>
                  <a:ext cx="140371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4783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Группа 39"/>
            <p:cNvGrpSpPr/>
            <p:nvPr/>
          </p:nvGrpSpPr>
          <p:grpSpPr>
            <a:xfrm>
              <a:off x="7060855" y="2872071"/>
              <a:ext cx="1875712" cy="314114"/>
              <a:chOff x="3725960" y="3147814"/>
              <a:chExt cx="1692081" cy="270403"/>
            </a:xfrm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4211960" y="3147814"/>
                <a:ext cx="720080" cy="270403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7" name="Прямая соединительная линия 66"/>
              <p:cNvCxnSpPr>
                <a:stCxn id="66" idx="3"/>
              </p:cNvCxnSpPr>
              <p:nvPr/>
            </p:nvCxnSpPr>
            <p:spPr>
              <a:xfrm flipV="1">
                <a:off x="4932041" y="3283016"/>
                <a:ext cx="486000" cy="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H="1">
                <a:off x="3725960" y="3283016"/>
                <a:ext cx="486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Группа 40"/>
            <p:cNvGrpSpPr/>
            <p:nvPr/>
          </p:nvGrpSpPr>
          <p:grpSpPr>
            <a:xfrm>
              <a:off x="5195447" y="2197973"/>
              <a:ext cx="1875712" cy="314114"/>
              <a:chOff x="3725960" y="3147814"/>
              <a:chExt cx="1692080" cy="270403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4211960" y="3147814"/>
                <a:ext cx="720080" cy="270403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4" name="Прямая соединительная линия 63"/>
              <p:cNvCxnSpPr>
                <a:stCxn id="63" idx="3"/>
              </p:cNvCxnSpPr>
              <p:nvPr/>
            </p:nvCxnSpPr>
            <p:spPr>
              <a:xfrm flipV="1">
                <a:off x="4932040" y="3283015"/>
                <a:ext cx="486000" cy="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H="1">
                <a:off x="3725960" y="3283016"/>
                <a:ext cx="486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067615" y="2337928"/>
              <a:ext cx="0" cy="1382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4572000" y="3052125"/>
              <a:ext cx="63176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206092" y="2341804"/>
              <a:ext cx="0" cy="1386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452320" y="2437077"/>
                  <a:ext cx="10393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=2 </m:t>
                        </m:r>
                        <m:r>
                          <a:rPr lang="ru-RU" b="0" i="1" smtClean="0">
                            <a:latin typeface="Cambria Math"/>
                          </a:rPr>
                          <m:t>А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2437077"/>
                  <a:ext cx="103938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7018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436096" y="3146269"/>
                  <a:ext cx="14037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ru-RU" b="0" i="1" smtClean="0">
                            <a:latin typeface="Cambria Math"/>
                          </a:rPr>
                          <m:t>=15 Ом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3146269"/>
                  <a:ext cx="140371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4783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Группа 57"/>
            <p:cNvGrpSpPr/>
            <p:nvPr/>
          </p:nvGrpSpPr>
          <p:grpSpPr>
            <a:xfrm>
              <a:off x="5211614" y="3553780"/>
              <a:ext cx="1875712" cy="314114"/>
              <a:chOff x="3725960" y="3147814"/>
              <a:chExt cx="1692080" cy="270403"/>
            </a:xfrm>
          </p:grpSpPr>
          <p:sp>
            <p:nvSpPr>
              <p:cNvPr id="60" name="Прямоугольник 59"/>
              <p:cNvSpPr/>
              <p:nvPr/>
            </p:nvSpPr>
            <p:spPr>
              <a:xfrm>
                <a:off x="4211960" y="3147814"/>
                <a:ext cx="720080" cy="270403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1" name="Прямая соединительная линия 60"/>
              <p:cNvCxnSpPr>
                <a:stCxn id="60" idx="3"/>
              </p:cNvCxnSpPr>
              <p:nvPr/>
            </p:nvCxnSpPr>
            <p:spPr>
              <a:xfrm flipV="1">
                <a:off x="4932040" y="3283015"/>
                <a:ext cx="486000" cy="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H="1">
                <a:off x="3725960" y="3283016"/>
                <a:ext cx="486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757170" y="3184448"/>
                  <a:ext cx="483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170" y="3184448"/>
                  <a:ext cx="48308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6456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 рисунке указана схема смешанного подключения резисторов. Найдите работы тока, в резисторах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𝑹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 1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минуту.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741"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Группа 4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9553" y="1419622"/>
                <a:ext cx="1221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=1,2 </m:t>
                      </m:r>
                      <m:r>
                        <a:rPr lang="ru-RU" b="0" i="1" smtClean="0"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419622"/>
                <a:ext cx="122104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6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39552" y="1936929"/>
                <a:ext cx="1134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𝑅𝑡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36929"/>
                <a:ext cx="113434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64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9552" y="2473843"/>
                <a:ext cx="4244111" cy="385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×10×60=864 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Дж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73843"/>
                <a:ext cx="4244111" cy="385939"/>
              </a:xfrm>
              <a:prstGeom prst="rect">
                <a:avLst/>
              </a:prstGeom>
              <a:blipFill rotWithShape="1">
                <a:blip r:embed="rId10"/>
                <a:stretch>
                  <a:fillRect t="-3175" r="-1437"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Овал 49"/>
          <p:cNvSpPr/>
          <p:nvPr/>
        </p:nvSpPr>
        <p:spPr>
          <a:xfrm>
            <a:off x="7004969" y="2970557"/>
            <a:ext cx="117141" cy="11714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147521" y="2970557"/>
            <a:ext cx="117141" cy="11714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691345" y="2867459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345" y="2867459"/>
                <a:ext cx="38568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212392" y="2844464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92" y="2844464"/>
                <a:ext cx="39606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66359" y="1414005"/>
                <a:ext cx="1221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=0,8</m:t>
                      </m:r>
                      <m:r>
                        <a:rPr lang="ru-RU" b="0" i="1" smtClean="0">
                          <a:latin typeface="Cambria Math"/>
                        </a:rPr>
                        <m:t> 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359" y="1414005"/>
                <a:ext cx="1221039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6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9552" y="3147814"/>
                <a:ext cx="4372351" cy="385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×1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×60=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576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Дж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47814"/>
                <a:ext cx="4372351" cy="385939"/>
              </a:xfrm>
              <a:prstGeom prst="rect">
                <a:avLst/>
              </a:prstGeom>
              <a:blipFill rotWithShape="1">
                <a:blip r:embed="rId14"/>
                <a:stretch>
                  <a:fillRect t="-3125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7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71052"/>
            <a:ext cx="8568952" cy="6205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электрического тока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работа, совершаемая электрическим полем:</a:t>
            </a:r>
          </a:p>
          <a:p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7452" y="1431235"/>
                <a:ext cx="1030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𝑈𝐼𝑡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452" y="1431235"/>
                <a:ext cx="1030923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710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01543" y="1277347"/>
                <a:ext cx="1058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543" y="1277347"/>
                <a:ext cx="1058559" cy="646331"/>
              </a:xfrm>
              <a:prstGeom prst="rect">
                <a:avLst/>
              </a:prstGeom>
              <a:blipFill rotWithShape="1">
                <a:blip r:embed="rId3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73956" y="1430371"/>
                <a:ext cx="1134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𝑅𝑡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56" y="1430371"/>
                <a:ext cx="113434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64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2"/>
          <p:cNvSpPr txBox="1">
            <a:spLocks/>
          </p:cNvSpPr>
          <p:nvPr/>
        </p:nvSpPr>
        <p:spPr>
          <a:xfrm>
            <a:off x="313183" y="2139702"/>
            <a:ext cx="8435281" cy="116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Закон Джоуля-Ленца: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количество теплоты, выделяемой проводником равно произведению квадрата силы тока, сопротивления и времени прохождения тока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 проводнику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6595" y="3003798"/>
                <a:ext cx="1148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𝑅𝑡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595" y="3003798"/>
                <a:ext cx="114845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691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бъект 2"/>
          <p:cNvSpPr txBox="1">
            <a:spLocks/>
          </p:cNvSpPr>
          <p:nvPr/>
        </p:nvSpPr>
        <p:spPr>
          <a:xfrm>
            <a:off x="287524" y="3579862"/>
            <a:ext cx="8568952" cy="620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Мощность электрического тока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отношение работы тока, ко времени прохождения тока:</a:t>
            </a:r>
          </a:p>
          <a:p>
            <a:pPr marL="0" indent="0">
              <a:buNone/>
            </a:pP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27540" y="4201304"/>
                <a:ext cx="941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𝑈𝐼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540" y="4201304"/>
                <a:ext cx="94141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774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91631" y="4047416"/>
                <a:ext cx="9615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631" y="4047416"/>
                <a:ext cx="961545" cy="646331"/>
              </a:xfrm>
              <a:prstGeom prst="rect">
                <a:avLst/>
              </a:prstGeom>
              <a:blipFill rotWithShape="1">
                <a:blip r:embed="rId7"/>
                <a:stretch>
                  <a:fillRect r="-8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64044" y="4200440"/>
                <a:ext cx="1044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044" y="4200440"/>
                <a:ext cx="104426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70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25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build="p"/>
      <p:bldP spid="8" grpId="0"/>
      <p:bldP spid="11" grpId="0" build="p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37780" y="57720"/>
            <a:ext cx="2806933" cy="2669009"/>
            <a:chOff x="2339752" y="1017185"/>
            <a:chExt cx="1865610" cy="177394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65"/>
            <a:stretch/>
          </p:blipFill>
          <p:spPr>
            <a:xfrm>
              <a:off x="2409825" y="1017185"/>
              <a:ext cx="1795537" cy="177394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2339752" y="2139702"/>
              <a:ext cx="144016" cy="137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0" y="2473575"/>
            <a:ext cx="2483870" cy="2402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88" y="2585118"/>
            <a:ext cx="2207117" cy="18305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10" y="611481"/>
            <a:ext cx="2863949" cy="1718369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3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44" y="865762"/>
            <a:ext cx="4189436" cy="336217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3131" r="19100" b="3404"/>
          <a:stretch/>
        </p:blipFill>
        <p:spPr>
          <a:xfrm>
            <a:off x="251520" y="854353"/>
            <a:ext cx="3960440" cy="3373581"/>
          </a:xfrm>
          <a:prstGeom prst="rect">
            <a:avLst/>
          </a:prstGeom>
        </p:spPr>
      </p:pic>
      <p:pic>
        <p:nvPicPr>
          <p:cNvPr id="11" name="Рисунок 10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2" t="55090" r="9446" b="31179"/>
          <a:stretch/>
        </p:blipFill>
        <p:spPr>
          <a:xfrm rot="10800000">
            <a:off x="2169228" y="865763"/>
            <a:ext cx="138338" cy="4617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5" b="99033" l="6169" r="5595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761"/>
          <a:stretch/>
        </p:blipFill>
        <p:spPr>
          <a:xfrm rot="10800000">
            <a:off x="2065033" y="1275114"/>
            <a:ext cx="346727" cy="41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5326"/>
            <a:ext cx="2160240" cy="2846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88" y="1480125"/>
            <a:ext cx="2955980" cy="2216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01302"/>
            <a:ext cx="2327602" cy="197463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63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 электрического тока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142" y="-497304"/>
            <a:ext cx="5484326" cy="6151618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74058" y="1315156"/>
            <a:ext cx="3816424" cy="1089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электрического тока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работа, совершаемая электрическим полем.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16" r="46497" b="76163"/>
          <a:stretch/>
        </p:blipFill>
        <p:spPr>
          <a:xfrm rot="16200000">
            <a:off x="6114350" y="-242389"/>
            <a:ext cx="1847854" cy="5940663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380312" y="2020040"/>
            <a:ext cx="504056" cy="14401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8599986" rev="0"/>
            </a:camera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80312" y="2478404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478404"/>
                <a:ext cx="42832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28571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5458593" y="2422026"/>
            <a:ext cx="216024" cy="216024"/>
            <a:chOff x="2826961" y="2665462"/>
            <a:chExt cx="914400" cy="914400"/>
          </a:xfrm>
        </p:grpSpPr>
        <p:sp>
          <p:nvSpPr>
            <p:cNvPr id="13" name="Овал 1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08104" y="2940069"/>
            <a:ext cx="216024" cy="216024"/>
            <a:chOff x="2826961" y="2665462"/>
            <a:chExt cx="914400" cy="914400"/>
          </a:xfrm>
        </p:grpSpPr>
        <p:sp>
          <p:nvSpPr>
            <p:cNvPr id="16" name="Овал 1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Минус 1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48756" y="2524096"/>
            <a:ext cx="216024" cy="216024"/>
            <a:chOff x="2826961" y="2665462"/>
            <a:chExt cx="914400" cy="914400"/>
          </a:xfrm>
        </p:grpSpPr>
        <p:sp>
          <p:nvSpPr>
            <p:cNvPr id="19" name="Овал 1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732240" y="2768084"/>
            <a:ext cx="216024" cy="216024"/>
            <a:chOff x="2826961" y="2665462"/>
            <a:chExt cx="914400" cy="914400"/>
          </a:xfrm>
        </p:grpSpPr>
        <p:sp>
          <p:nvSpPr>
            <p:cNvPr id="22" name="Овал 2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942322" y="2502500"/>
            <a:ext cx="216024" cy="216024"/>
            <a:chOff x="2826961" y="2665462"/>
            <a:chExt cx="914400" cy="914400"/>
          </a:xfrm>
        </p:grpSpPr>
        <p:sp>
          <p:nvSpPr>
            <p:cNvPr id="25" name="Овал 2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90917" y="2548607"/>
                <a:ext cx="10608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𝑞𝑈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17" y="2548607"/>
                <a:ext cx="1060803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862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16000" y="2517237"/>
                <a:ext cx="9278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𝐼𝑡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00" y="2517237"/>
                <a:ext cx="927883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915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90000" y="3127429"/>
                <a:ext cx="1123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𝑈𝐼𝑡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00" y="3127429"/>
                <a:ext cx="1123000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810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16000" y="2951736"/>
                <a:ext cx="864467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00" y="2951736"/>
                <a:ext cx="864467" cy="666529"/>
              </a:xfrm>
              <a:prstGeom prst="rect">
                <a:avLst/>
              </a:prstGeom>
              <a:blipFill rotWithShape="1">
                <a:blip r:embed="rId9"/>
                <a:stretch>
                  <a:fillRect r="-10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90000" y="3592056"/>
                <a:ext cx="11542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00" y="3592056"/>
                <a:ext cx="1154227" cy="707886"/>
              </a:xfrm>
              <a:prstGeom prst="rect">
                <a:avLst/>
              </a:prstGeom>
              <a:blipFill rotWithShape="1">
                <a:blip r:embed="rId10"/>
                <a:stretch>
                  <a:fillRect r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15816" y="3804681"/>
                <a:ext cx="12379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𝑅𝑡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804681"/>
                <a:ext cx="1237968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788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1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3827E-7 C 0.00503 -0.00309 0.00937 -0.01142 0.01441 -0.01389 C 0.01788 -0.01574 0.025 -0.01729 0.025 -0.01729 C 0.02847 -0.01667 0.03212 -0.01729 0.03559 -0.01544 C 0.03819 -0.01389 0.03993 -0.00371 0.0434 -0.00186 C 0.05608 0.00524 0.08524 0.00432 0.09045 0.00493 C 0.09114 0.0108 0.08924 0.02006 0.09236 0.02222 C 0.10417 0.02993 0.10799 0.02376 0.11441 0.01512 C 0.11476 0.01358 0.11441 0.01018 0.11545 0.01018 C 0.11753 0.01018 0.11632 0.01728 0.11736 0.02037 C 0.11788 0.02191 0.1217 0.02839 0.12309 0.02901 C 0.13698 0.03487 0.15156 0.03426 0.16545 0.04105 C 0.17083 0.0216 0.16771 0.02839 0.17309 0.01882 C 0.1743 0.01296 0.175 0.00864 0.17691 0.00339 C 0.18333 0.00401 0.19462 0.00926 0.20104 0.00339 C 0.20174 -0.00062 0.20312 -0.00433 0.20382 -0.00865 C 0.20555 -0.01945 0.20364 -0.02377 0.20972 -0.02747 C 0.21493 -0.02408 0.21614 -0.0142 0.22031 -0.00865 C 0.2217 -0.00679 0.22344 -0.00679 0.225 -0.00525 C 0.23472 0.00401 0.22708 -0.00031 0.23472 0.00339 C 0.23871 0.00833 0.24149 0.01018 0.24618 0.01172 C 0.26371 0.01049 0.27569 0.00864 0.29132 -0.00186 C 0.29635 -0.01019 0.29878 -0.01019 0.30486 -0.01389 C 0.30851 -0.00957 0.30799 -0.00618 0.31163 -0.00186 C 0.31597 0.01018 0.32205 0.00987 0.32986 0.00339 " pathEditMode="relative" ptsTypes="ffffffffffffffffffffffffA">
                                      <p:cBhvr>
                                        <p:cTn id="4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C 0.00278 -0.00771 0.0066 -0.0108 0.01146 -0.01389 C 0.0191 -0.01327 0.02691 -0.01419 0.03455 -0.01203 C 0.03854 -0.01111 0.04427 -3.33333E-6 0.04427 -3.33333E-6 C 0.04965 -0.00061 0.05521 -0.00031 0.06059 -0.00185 C 0.06424 -0.00278 0.06615 -0.01173 0.06823 -0.01543 C 0.07049 -0.01944 0.07396 -0.02068 0.07691 -0.02222 C 0.0842 -0.0216 0.09167 -0.02191 0.09896 -0.02068 C 0.10556 -0.01944 0.11285 -0.01327 0.11927 -0.01018 C 0.13073 -0.01265 0.13455 -0.01142 0.14323 -0.01728 C 0.16701 -0.01018 0.15469 -0.01265 0.17986 -0.01018 C 0.18351 -0.01111 0.18819 -0.0108 0.19132 -0.01543 C 0.19566 -0.02222 0.19601 -0.03055 0.20191 -0.03426 C 0.21215 -0.0324 0.21146 -0.03271 0.21823 -0.02068 L 0.22396 -0.02068 " pathEditMode="relative" ptsTypes="fffffffffffffAA">
                                      <p:cBhvr>
                                        <p:cTn id="4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937 0.00123 0.01389 0.00463 0.02222 0.00679 C 0.02483 0.01327 0.02864 0.02129 0.03281 0.02407 C 0.03663 0.03395 0.04583 0.03487 0.05191 0.0358 C 0.06614 0.04228 0.07812 0.0287 0.09132 0.02222 C 0.09392 0.0179 0.09653 0.01635 0.09913 0.01203 C 0.1316 0.01512 0.13038 -0.00155 0.13854 0.02747 C 0.13958 0.0358 0.14132 0.04506 0.14531 0.04969 C 0.15226 0.04876 0.15972 0.05061 0.16632 0.04629 C 0.1743 0.04105 0.18212 0.03518 0.19045 0.03086 C 0.19462 0.02592 0.19913 0.0253 0.20382 0.02222 C 0.20868 0.02284 0.21371 0.02129 0.2184 0.02407 C 0.22101 0.02561 0.22153 0.03271 0.22413 0.03426 C 0.225 0.03487 0.22604 0.03518 0.22691 0.0358 C 0.23038 0.03981 0.23229 0.04568 0.23663 0.04629 C 0.24201 0.04722 0.25295 0.04784 0.25295 0.04784 L 0.2684 0.10092 " pathEditMode="relative" ptsTypes="fffffffffffffffAA">
                                      <p:cBhvr>
                                        <p:cTn id="4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44444E-6 C 0.00381 -0.00926 0.00937 -0.01296 0.01527 -0.01698 C 0.01909 -0.02377 0.02273 -0.02315 0.02777 -0.02562 C 0.03072 -0.02438 0.03385 -0.02469 0.03645 -0.02222 C 0.03888 -0.01975 0.04218 -0.01173 0.04218 -0.01173 C 0.04426 -0.00216 0.04739 0.00339 0.05277 0.0071 C 0.06232 0.00648 0.07204 0.00741 0.08159 0.00525 C 0.0868 0.00401 0.09426 -0.02099 0.096 -0.02716 C 0.10138 -0.0463 0.10971 -0.05155 0.121 -0.05463 C 0.12534 -0.05278 0.12846 -0.04846 0.13263 -0.04599 C 0.13662 -0.04074 0.13905 -0.03364 0.14322 -0.02901 C 0.14773 -0.01667 0.15503 -0.0142 0.16249 -0.01019 C 0.16822 -0.01235 0.16492 -0.01019 0.17013 -0.01698 C 0.171 -0.01821 0.17291 -0.02037 0.17291 -0.02037 L 0.17881 -0.02222 " pathEditMode="relative" ptsTypes="fffffffffffffAA">
                                      <p:cBhvr>
                                        <p:cTn id="47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5679E-6 C 0.01076 -0.00401 0.01823 -0.02006 0.02899 -0.02407 C 0.03403 -0.03148 0.03802 -0.03518 0.04427 -0.03765 C 0.05694 -0.05216 0.09705 -0.04105 0.09809 -0.04105 C 0.10677 -0.03765 0.11562 -0.04043 0.12413 -0.03611 C 0.14757 -0.04568 0.13073 -0.04444 0.1684 -0.04444 L 0.1875 -0.0429 " pathEditMode="relative" ptsTypes="fffffAA">
                                      <p:cBhvr>
                                        <p:cTn id="49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2347865" y="-108406"/>
            <a:ext cx="4486308" cy="5032169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41350" y="1595535"/>
            <a:ext cx="2942818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на данном участке не совершается механическая работа, и ток не оказывает химическое действие, то вся работа тока идет на нагревание проводника.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39899" y="1163487"/>
                <a:ext cx="10642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99" y="1163487"/>
                <a:ext cx="1064202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919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Объект 2"/>
          <p:cNvSpPr>
            <a:spLocks noGrp="1"/>
          </p:cNvSpPr>
          <p:nvPr>
            <p:ph idx="1"/>
          </p:nvPr>
        </p:nvSpPr>
        <p:spPr>
          <a:xfrm>
            <a:off x="204100" y="3524074"/>
            <a:ext cx="2520280" cy="939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Джеймс Джоуль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1818 — 1889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Объект 2"/>
          <p:cNvSpPr txBox="1">
            <a:spLocks/>
          </p:cNvSpPr>
          <p:nvPr/>
        </p:nvSpPr>
        <p:spPr>
          <a:xfrm>
            <a:off x="6444208" y="3523857"/>
            <a:ext cx="2520280" cy="939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Эмилий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Ленц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1804 — 1865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t="5616"/>
          <a:stretch/>
        </p:blipFill>
        <p:spPr>
          <a:xfrm>
            <a:off x="516721" y="1075857"/>
            <a:ext cx="1895039" cy="2331715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53" y="1077207"/>
            <a:ext cx="1893600" cy="2332800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83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69" grpId="0" uiExpand="1" build="p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521909" y="-798820"/>
            <a:ext cx="4464496" cy="67411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Закон Джоуля-Ленца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142" y="-497304"/>
            <a:ext cx="5484326" cy="615161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09013" y="3827824"/>
                <a:ext cx="1254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𝑅𝑡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013" y="3827824"/>
                <a:ext cx="1254189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728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49901" y="-798820"/>
            <a:ext cx="4464496" cy="67411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49" y="1887464"/>
            <a:ext cx="1814148" cy="183641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6176" y="1875122"/>
            <a:ext cx="1814148" cy="183641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7214400" y="1854000"/>
            <a:ext cx="2906675" cy="1848756"/>
            <a:chOff x="7209941" y="1851670"/>
            <a:chExt cx="2906675" cy="18487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41" y="1864012"/>
              <a:ext cx="1814148" cy="1836414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302468" y="1851670"/>
              <a:ext cx="1814148" cy="1836414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442038" y="2231326"/>
            <a:ext cx="216024" cy="216024"/>
            <a:chOff x="2826961" y="2665462"/>
            <a:chExt cx="914400" cy="914400"/>
          </a:xfrm>
        </p:grpSpPr>
        <p:sp>
          <p:nvSpPr>
            <p:cNvPr id="41" name="Овал 4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Минус 4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259015" y="2930965"/>
            <a:ext cx="216024" cy="216024"/>
            <a:chOff x="2826961" y="2665462"/>
            <a:chExt cx="914400" cy="914400"/>
          </a:xfrm>
        </p:grpSpPr>
        <p:sp>
          <p:nvSpPr>
            <p:cNvPr id="44" name="Овал 4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Минус 4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267127" y="2237268"/>
            <a:ext cx="216024" cy="216024"/>
            <a:chOff x="2826961" y="2665462"/>
            <a:chExt cx="914400" cy="914400"/>
          </a:xfrm>
        </p:grpSpPr>
        <p:sp>
          <p:nvSpPr>
            <p:cNvPr id="47" name="Овал 4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Минус 4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907087" y="2668692"/>
            <a:ext cx="216024" cy="216024"/>
            <a:chOff x="2826961" y="2665462"/>
            <a:chExt cx="914400" cy="914400"/>
          </a:xfrm>
        </p:grpSpPr>
        <p:sp>
          <p:nvSpPr>
            <p:cNvPr id="50" name="Овал 4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Минус 5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059215" y="2243210"/>
            <a:ext cx="216024" cy="216024"/>
            <a:chOff x="2826961" y="2665462"/>
            <a:chExt cx="914400" cy="914400"/>
          </a:xfrm>
        </p:grpSpPr>
        <p:sp>
          <p:nvSpPr>
            <p:cNvPr id="53" name="Овал 5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Минус 5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447980" y="3038977"/>
            <a:ext cx="216024" cy="216024"/>
            <a:chOff x="2826961" y="2665462"/>
            <a:chExt cx="914400" cy="914400"/>
          </a:xfrm>
        </p:grpSpPr>
        <p:sp>
          <p:nvSpPr>
            <p:cNvPr id="56" name="Овал 5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Минус 5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436096" y="2662749"/>
            <a:ext cx="216024" cy="216024"/>
            <a:chOff x="2826961" y="2665462"/>
            <a:chExt cx="914400" cy="914400"/>
          </a:xfrm>
        </p:grpSpPr>
        <p:sp>
          <p:nvSpPr>
            <p:cNvPr id="59" name="Овал 5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Минус 5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Объект 2"/>
          <p:cNvSpPr txBox="1">
            <a:spLocks/>
          </p:cNvSpPr>
          <p:nvPr/>
        </p:nvSpPr>
        <p:spPr>
          <a:xfrm>
            <a:off x="767157" y="1419622"/>
            <a:ext cx="3660827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 Джоуля-Ленца: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теплоты, выделяемой проводником равно произведению квадрата силы тока, сопротивления и времени прохождения тока по проводнику.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8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8025E-6 C 0.00556 0.0034 0.01111 0.00587 0.01667 0.00926 C 0.02031 0.01914 0.02622 0.02408 0.03021 0.03334 C 0.03941 0.05432 0.0316 0.03673 0.03542 0.05 C 0.03646 0.05371 0.03698 0.05834 0.03854 0.06111 C 0.04028 0.0642 0.04479 0.06852 0.04479 0.06852 C 0.05069 0.06667 0.05677 0.06636 0.0625 0.06296 C 0.06146 0.07377 0.06163 0.08426 0.05625 0.09074 C 0.05365 0.10432 0.05365 0.09815 0.05521 0.10926 C 0.06267 0.10803 0.06736 0.10309 0.07396 0.10556 C 0.07882 0.1142 0.07986 0.11111 0.08125 0.12408 C 0.08559 0.11358 0.08611 0.09722 0.09375 0.09259 C 0.09306 0.08179 0.08924 0.06204 0.09688 0.05741 C 0.1026 0.05988 0.10313 0.06142 0.11042 0.05556 C 0.11163 0.05463 0.11163 0.05155 0.1125 0.05 C 0.11337 0.04846 0.11458 0.04753 0.11563 0.0463 C 0.12483 0.0571 0.11476 0.07994 0.12396 0.09074 C 0.12431 0.09383 0.12413 0.09722 0.125 0.1 C 0.12569 0.10185 0.12726 0.10216 0.12813 0.10371 C 0.13108 0.10957 0.13247 0.11543 0.13438 0.12222 C 0.14861 0.11605 0.13646 0.08334 0.14583 0.06667 C 0.14722 0.05926 0.14792 0.05617 0.15208 0.05371 C 0.1566 0.05432 0.16111 0.05401 0.16563 0.05556 C 0.16858 0.05648 0.16927 0.06142 0.17083 0.06482 C 0.17396 0.0713 0.17587 0.07593 0.18021 0.07963 C 0.18299 0.08735 0.18299 0.0963 0.18542 0.10371 C 0.1875 0.11019 0.19028 0.11266 0.19167 0.12037 C 0.19063 0.12161 0.18976 0.12346 0.18854 0.12408 C 0.18646 0.12531 0.1842 0.12438 0.18229 0.12593 C 0.17986 0.12809 0.17899 0.13364 0.17708 0.13704 C 0.17622 0.14506 0.17483 0.15309 0.17396 0.16111 C 0.17431 0.16543 0.17361 0.17037 0.175 0.17408 C 0.17639 0.17778 0.17917 0.17901 0.18125 0.18148 C 0.18229 0.18272 0.18438 0.18519 0.18438 0.18519 C 0.18924 0.18426 0.19497 0.18642 0.19896 0.18148 C 0.2033 0.17593 0.20347 0.16945 0.20833 0.16667 C 0.21319 0.15803 0.21823 0.14938 0.22396 0.14259 C 0.22656 0.1355 0.23073 0.12871 0.23542 0.12593 C 0.23889 0.10741 0.23316 0.1355 0.23958 0.11482 C 0.24063 0.11142 0.24097 0.10741 0.24167 0.10371 C 0.24201 0.10185 0.24271 0.09815 0.24271 0.09815 C 0.24306 0.08951 0.24167 0.07994 0.24375 0.07222 C 0.24444 0.06945 0.2474 0.07253 0.24896 0.07408 C 0.25226 0.07747 0.2526 0.08642 0.25625 0.09074 C 0.2566 0.09259 0.25625 0.09568 0.25729 0.0963 C 0.25851 0.09692 0.26319 0.08735 0.26354 0.08704 C 0.26719 0.08148 0.27257 0.08087 0.27708 0.07778 C 0.27865 0.06389 0.27969 0.06451 0.2875 0.06667 C 0.29306 0.07346 0.29219 0.08611 0.29688 0.09445 C 0.29913 0.09846 0.30313 0.09722 0.30625 0.09815 C 0.31181 0.09753 0.3184 0.10185 0.32292 0.0963 C 0.32604 0.09229 0.32309 0.08272 0.32396 0.07593 C 0.32483 0.06852 0.33003 0.06667 0.33333 0.06482 C 0.33889 0.05494 0.33611 0.05432 0.34479 0.05185 C 0.34618 0.05247 0.34774 0.05247 0.34896 0.05371 C 0.35503 0.05988 0.35191 0.07253 0.35521 0.08148 C 0.35764 0.08796 0.36372 0.09568 0.36771 0.09815 C 0.36944 0.10463 0.3717 0.10988 0.37292 0.11667 C 0.36267 0.12284 0.35191 0.12716 0.34167 0.13334 C 0.33785 0.15371 0.33559 0.17809 0.34792 0.18889 C 0.3566 0.18735 0.36719 0.1929 0.37396 0.18334 C 0.38385 0.16945 0.36632 0.18642 0.38021 0.17408 C 0.38906 0.15062 0.39792 0.15525 0.41354 0.15185 C 0.41701 0.14784 0.41892 0.14321 0.42292 0.14074 C 0.42813 0.1429 0.43021 0.14815 0.43438 0.15371 C 0.44028 0.15309 0.44618 0.15278 0.45208 0.15185 C 0.45833 0.15062 0.46597 0.1392 0.47188 0.13519 C 0.475 0.13303 0.48611 0.13179 0.4875 0.13148 C 0.48889 0.13087 0.49028 0.13025 0.49167 0.12963 C 0.49375 0.1284 0.49792 0.12593 0.49792 0.12593 C 0.50278 0.11945 0.50764 0.11729 0.51354 0.11482 C 0.51458 0.11358 0.51667 0.11111 0.51667 0.11111 " pathEditMode="relative" ptsTypes="fffffffffffffffffffffffffffffffffffffffffffffffffffffffffffffffffffffffA">
                                      <p:cBhvr>
                                        <p:cTn id="54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877E-6 C 0.00382 0.01018 0.00486 0.01481 0.00729 0.02592 C 0.00833 0.06543 0.00226 0.075 0.02083 0.06666 C 0.02795 0.05802 0.02465 0.0608 0.03021 0.05741 C 0.03264 0.04413 0.02917 0.06018 0.03438 0.04629 C 0.03559 0.0429 0.03628 0.03858 0.0375 0.03518 C 0.03837 0.00525 0.03351 2.09877E-6 0.04583 -0.00556 C 0.04653 -0.00741 0.04705 -0.00926 0.04792 -0.01111 C 0.04878 -0.01327 0.05017 -0.01451 0.05104 -0.01667 C 0.05503 -0.02655 0.05521 -0.03395 0.0625 -0.03704 C 0.06719 -0.06173 0.05365 -0.05278 0.04375 -0.05185 C 0.03958 -0.02994 0.04358 -0.02562 0.04896 -0.01111 C 0.05017 -0.00062 0.05017 0.0071 0.05521 0.01296 C 0.05816 0.02068 0.06076 0.03241 0.06563 0.03518 C 0.06719 0.0392 0.06997 0.04166 0.07083 0.04629 C 0.07257 0.05525 0.05729 0.05617 0.05313 0.05741 C 0.05122 0.06265 0.04861 0.06666 0.05208 0.07407 C 0.0533 0.07654 0.05556 0.07531 0.05729 0.07592 C 0.06424 0.07808 0.07118 0.07963 0.07813 0.08148 C 0.0809 0.08333 0.08438 0.08333 0.08646 0.08704 C 0.08715 0.08827 0.08646 0.09166 0.0875 0.09259 C 0.08993 0.09506 0.09306 0.09506 0.09583 0.09629 C 0.09826 0.09568 0.10087 0.09599 0.10313 0.09444 C 0.1059 0.09228 0.10712 0.08549 0.10833 0.08148 C 0.11059 0.07438 0.11563 0.05185 0.11875 0.04815 C 0.12222 0.04383 0.125 0.04259 0.12917 0.04074 C 0.13733 0.01913 0.11719 0.02654 0.10938 0.02592 C 0.11632 0.02284 0.11771 0.01728 0.12188 0.00741 C 0.12257 0.0037 0.12274 -0.00031 0.12396 -0.00371 C 0.12465 -0.00556 0.12552 -0.0071 0.12604 -0.00926 C 0.12865 -0.02006 0.12726 -0.02377 0.13229 -0.02963 C 0.13524 -0.03735 0.13802 -0.04321 0.13958 -0.05185 C 0.13854 -0.05926 0.13785 -0.0642 0.13542 -0.07037 C 0.13611 -0.07222 0.13628 -0.07562 0.1375 -0.07593 C 0.14601 -0.07716 0.14774 -0.07099 0.15417 -0.06667 C 0.15712 -0.06482 0.16042 -0.0642 0.16354 -0.06296 C 0.16406 -0.06204 0.1684 -0.05371 0.16979 -0.05371 C 0.17344 -0.05371 0.17986 -0.05988 0.18333 -0.06296 C 0.1809 -0.07624 0.17934 -0.07192 0.18438 -0.07778 C 0.18333 -0.0855 0.18177 -0.09136 0.17917 -0.09815 C 0.18194 -0.12284 0.18333 -0.12469 0.19688 -0.12778 C 0.2099 -0.12438 0.21372 -0.11574 0.21771 -0.09445 C 0.21875 -0.0892 0.21979 -0.07593 0.22188 -0.07222 C 0.22535 -0.06605 0.22813 -0.06358 0.23229 -0.05926 C 0.23438 -0.0571 0.23646 -0.05432 0.23854 -0.05185 C 0.23958 -0.05062 0.24167 -0.04815 0.24167 -0.04815 C 0.24253 -0.03457 0.24201 -0.03117 0.24792 -0.02408 C 0.25174 -0.02469 0.25642 -0.02161 0.25938 -0.02593 C 0.26128 -0.02871 0.2592 -0.03488 0.25833 -0.03889 C 0.25608 -0.04969 0.25 -0.05864 0.24479 -0.06482 C 0.24375 -0.07253 0.24253 -0.07655 0.24479 -0.08519 C 0.24531 -0.08735 0.24688 -0.08735 0.24792 -0.08889 C 0.25434 -0.09846 0.2599 -0.10278 0.26771 -0.10741 C 0.27274 -0.11636 0.27604 -0.12006 0.25729 -0.11111 C 0.25365 -0.10926 0.25104 -0.10371 0.24792 -0.1 C 0.24688 -0.09877 0.24479 -0.0963 0.24479 -0.0963 C 0.23819 -0.07871 0.25104 -0.06543 0.25938 -0.06296 C 0.26128 -0.0608 0.26372 -0.05957 0.26563 -0.05741 C 0.27014 -0.05216 0.2724 -0.04229 0.27708 -0.03704 C 0.28368 -0.02963 0.28924 -0.0284 0.29479 -0.01852 C 0.29757 -0.0034 0.30243 0.0108 0.30521 0.02592 C 0.30382 0.0821 0.31181 0.0642 0.28125 0.06852 C 0.27986 0.06883 0.27847 0.06975 0.27708 0.07037 C 0.27413 0.07562 0.27118 0.07901 0.26875 0.08518 C 0.26753 0.09352 0.26667 0.09876 0.27188 0.10185 C 0.27743 0.11636 0.27986 0.1108 0.29167 0.10926 C 0.29757 0.10401 0.30278 0.09907 0.30833 0.09259 C 0.31267 0.08734 0.31337 0.08395 0.31875 0.08148 C 0.32326 0.07623 0.32847 0.07469 0.33333 0.07037 C 0.33715 0.06697 0.33872 0.06173 0.34271 0.05926 C 0.34392 0.05247 0.34444 0.04475 0.34688 0.03889 C 0.35 0.03086 0.35573 0.0287 0.35938 0.02222 C 0.36753 0.00771 0.35712 0.025 0.36667 0.01296 C 0.37153 0.00679 0.37431 0.00062 0.38021 -0.00185 C 0.38368 -0.00124 0.38733 -0.00185 0.39063 2.09877E-6 C 0.39271 0.00123 0.39653 0.00895 0.4 0.01111 C 0.40677 0.00864 0.41858 0.00987 0.42396 0.00185 C 0.4276 -0.0034 0.42778 -0.00864 0.43021 -0.01482 C 0.43472 -0.02685 0.44236 -0.03673 0.44896 -0.04445 C 0.45347 -0.04969 0.45503 -0.05494 0.46042 -0.05741 C 0.46788 -0.06574 0.4717 -0.06975 0.48021 -0.07408 C 0.49306 -0.0892 0.50226 -0.08889 0.51771 -0.08889 " pathEditMode="relative" ptsTypes="fffffffffffffffffffffffffffffffffffffffffffffffffffffffffffffffffffffffffffffffffA">
                                      <p:cBhvr>
                                        <p:cTn id="5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C 0.00104 -0.00556 0.00052 -0.0071 0.00416 -0.00926 C 0.00677 -0.01111 0.0125 -0.01297 0.0125 -0.01297 C 0.01718 -0.01852 0.02378 -0.02284 0.02916 -0.02593 C 0.03125 -0.02222 0.03333 -0.01852 0.03541 -0.01482 C 0.03628 -0.01327 0.04045 -0.02562 0.04062 -0.02593 C 0.04253 -0.02871 0.04687 -0.03334 0.04687 -0.03334 C 0.04791 -0.0429 0.04843 -0.04815 0.05312 -0.05371 C 0.05833 -0.04753 0.06354 -0.02593 0.06562 -0.01482 C 0.0651 -0.00216 0.06718 0.02068 0.05833 0.02592 C 0.05764 0.02839 0.05746 0.03179 0.05625 0.03333 C 0.05486 0.03518 0.05277 0.03426 0.05104 0.03518 C 0.04757 0.03734 0.04375 0.04074 0.04062 0.04444 C 0.03784 0.05154 0.03784 0.05463 0.04271 0.0574 C 0.05208 0.05586 0.05225 0.05833 0.05833 0.05185 C 0.06041 0.04969 0.06458 0.04444 0.06458 0.04444 C 0.06493 0.03827 0.06354 0.03086 0.06562 0.02592 C 0.06684 0.02284 0.06979 0.02685 0.07187 0.02778 C 0.08073 0.03179 0.09132 0.03179 0.09896 0.04074 C 0.10764 0.03673 0.10573 0.02345 0.1 0.01666 C 0.09861 0.01296 0.09757 0.00864 0.09583 0.00555 C 0.09375 0.00185 0.08958 -0.00556 0.08958 -0.00556 C 0.08698 -0.01976 0.09444 -0.02006 0.08333 -0.01667 C 0.07968 -0.01235 0.07743 -0.00926 0.07604 -0.00185 C 0.0776 0.01173 0.0809 0.02469 0.08437 0.03703 C 0.08489 0.03889 0.08472 0.04136 0.08541 0.04259 C 0.08698 0.04537 0.09357 0.05247 0.09583 0.0537 C 0.09722 0.0574 0.09913 0.06049 0.1 0.06481 C 0.10069 0.06852 0.10208 0.07592 0.10208 0.07592 C 0.10173 0.07901 0.10173 0.0821 0.10104 0.08518 C 0.10052 0.08734 0.09913 0.08858 0.09896 0.09074 C 0.09826 0.10061 0.10521 0.12037 0.10937 0.12592 C 0.11146 0.1287 0.11423 0.12994 0.11666 0.13148 C 0.11944 0.13086 0.12239 0.13148 0.125 0.12963 C 0.12968 0.12654 0.12934 0.11327 0.13333 0.1074 C 0.13663 0.10278 0.13993 0.10216 0.14375 0.1 C 0.14583 0.09876 0.15 0.09629 0.15 0.09629 C 0.15764 0.10185 0.15816 0.10154 0.16458 0.11296 C 0.16562 0.11481 0.16736 0.11419 0.16875 0.11481 C 0.17083 0.11605 0.175 0.11852 0.175 0.11852 C 0.18021 0.11759 0.18628 0.12006 0.19062 0.11481 C 0.19843 0.10555 0.18941 0.11173 0.19687 0.1074 C 0.19826 0.1037 0.20521 0.08734 0.20729 0.08518 C 0.2158 0.07592 0.22934 0.07345 0.23854 0.07222 C 0.24097 0.07068 0.24323 0.06944 0.24583 0.06852 C 0.24861 0.06759 0.25416 0.06666 0.25416 0.06666 " pathEditMode="relative" ptsTypes="fffffffffffffffffffffffffffffffffffffffffffffA">
                                      <p:cBhvr>
                                        <p:cTn id="58" dur="1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1 0.03982 C 0.12743 0.0355 0.13107 0.03642 0.13906 0.03797 C 0.14357 0.04321 0.14427 0.05155 0.14948 0.05463 C 0.15798 0.05093 0.15034 0.05649 0.15469 0.04538 C 0.16146 0.0284 0.15989 0.04105 0.16302 0.02686 C 0.16458 0.01945 0.16441 0.00896 0.16823 0.00463 C 0.16944 0.00309 0.17378 0.00278 0.17239 0.00278 C 0.16823 0.00278 0.16406 0.00556 0.15989 0.00649 C 0.15469 0.01112 0.15399 0.01328 0.1526 0.02315 C 0.15295 0.03241 0.14913 0.0463 0.15364 0.05093 C 0.16215 0.05926 0.17309 0.05155 0.18281 0.05278 C 0.18559 0.05309 0.18837 0.05556 0.19114 0.05649 C 0.1908 0.05834 0.19097 0.06081 0.1901 0.06204 C 0.18507 0.06821 0.175 0.06914 0.16927 0.0713 C 0.16771 0.07994 0.16962 0.08982 0.17239 0.09723 C 0.16753 0.11019 0.15903 0.10926 0.15677 0.09352 C 0.15833 0.07963 0.15816 0.08581 0.16406 0.07871 C 0.17031 0.07933 0.17691 0.07717 0.18281 0.08056 C 0.18767 0.08334 0.18646 0.09723 0.19114 0.10093 C 0.20034 0.10834 0.20659 0.10556 0.21823 0.10649 C 0.22066 0.10587 0.22361 0.10741 0.22552 0.10463 C 0.22656 0.10309 0.22465 0.1 0.22344 0.09908 C 0.21996 0.0963 0.2158 0.09692 0.21198 0.09538 C 0.20955 0.08889 0.2092 0.08426 0.21406 0.08056 C 0.21545 0.07963 0.21684 0.07933 0.21823 0.07871 C 0.22031 0.07747 0.22448 0.075 0.22448 0.075 C 0.22743 0.06976 0.23038 0.06636 0.23281 0.06019 C 0.2309 0.04352 0.23333 0.04507 0.23802 0.03241 C 0.23767 0.02933 0.23524 0.02223 0.23698 0.02315 C 0.23941 0.0247 0.23975 0.03056 0.24114 0.03426 C 0.24357 0.04075 0.24548 0.04568 0.24844 0.05093 C 0.25503 0.04692 0.25225 0.03426 0.25573 0.025 C 0.25972 0.01451 0.2625 0.00865 0.26927 0.00463 C 0.26962 0.00278 0.271 0.00062 0.27031 -0.00092 C 0.26944 -0.00308 0.26719 -0.00123 0.26614 -0.00277 C 0.26423 -0.00555 0.26406 -0.01141 0.26198 -0.01388 C 0.26094 -0.01512 0.25989 -0.01635 0.25885 -0.01759 C 0.25746 -0.01697 0.25573 -0.01759 0.25469 -0.01574 C 0.25017 -0.00771 0.25399 0.02161 0.25989 0.02871 C 0.26892 0.02686 0.27239 0.02686 0.27864 0.01575 C 0.28142 -0.0037 0.28142 -0.00586 0.28906 -0.01944 C 0.2908 -0.02253 0.29323 -0.02438 0.29531 -0.02685 C 0.29635 -0.02808 0.29844 -0.03055 0.29844 -0.03055 C 0.30121 -0.02993 0.30416 -0.03024 0.30677 -0.0287 C 0.3092 -0.02716 0.31302 -0.02129 0.31302 -0.02129 C 0.31771 -0.00432 0.3217 -0.00617 0.33073 -0.00092 C 0.3342 -0.00154 0.33784 -0.00092 0.34114 -0.00277 C 0.34392 -0.00432 0.34687 -0.0145 0.34948 -0.01759 C 0.35225 -0.025 0.35764 -0.03086 0.36198 -0.03611 C 0.3658 -0.0466 0.3618 -0.03858 0.37031 -0.04351 C 0.37153 -0.04413 0.37239 -0.04629 0.37344 -0.04722 C 0.37517 -0.04876 0.37691 -0.05 0.37864 -0.05092 C 0.38003 -0.05185 0.38281 -0.05277 0.38281 -0.05277 " pathEditMode="relative" ptsTypes="ffffffffffffffffffffffffffffffffffffffffffffffffffffA">
                                      <p:cBhvr>
                                        <p:cTn id="60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C 0.00746 0.00185 0.00851 0.00216 0.01354 0.01111 C 0.0151 0.02253 0.01875 0.03704 0.02187 0.04815 C 0.02292 0.0605 0.02378 0.0784 0.02812 0.05556 C 0.02899 0.04321 0.02847 0.03303 0.03437 0.02593 C 0.0368 0.02655 0.03941 0.02593 0.04167 0.02778 C 0.04288 0.02871 0.04271 0.03179 0.04375 0.03334 C 0.04462 0.03457 0.04583 0.03426 0.04687 0.03519 C 0.04687 0.03519 0.05469 0.04445 0.05625 0.0463 C 0.05937 0.05 0.0625 0.05371 0.06562 0.05741 C 0.06667 0.05864 0.06875 0.06111 0.06875 0.06111 C 0.07604 0.05988 0.08333 0.05834 0.09062 0.05741 C 0.09236 0.0571 0.08715 0.05803 0.08542 0.05926 C 0.08194 0.06173 0.07917 0.06852 0.07604 0.07222 C 0.07448 0.07624 0.07118 0.07871 0.07083 0.08334 C 0.0684 0.11204 0.07812 0.10772 0.09062 0.10926 C 0.0934 0.11574 0.09653 0.11914 0.09896 0.12593 C 0.09687 0.13889 0.09601 0.14475 0.08854 0.14815 C 0.09167 0.16204 0.09444 0.1608 0.08646 0.16667 C 0.09288 0.17809 0.10156 0.18087 0.11042 0.18334 C 0.11406 0.19198 0.11476 0.19938 0.11667 0.20926 C 0.12535 0.20401 0.12378 0.17809 0.12812 0.16667 C 0.13333 0.1679 0.13889 0.16698 0.14375 0.17037 C 0.14687 0.17253 0.15104 0.18334 0.15104 0.18334 C 0.15417 0.175 0.15208 0.16667 0.15833 0.17037 C 0.16163 0.1821 0.16597 0.19105 0.16771 0.20371 C 0.18073 0.20093 0.17344 0.20062 0.18229 0.18889 C 0.18403 0.17932 0.18732 0.17253 0.19062 0.16482 C 0.19601 0.15247 0.19948 0.14105 0.20833 0.13704 C 0.20972 0.12963 0.21146 0.1284 0.21562 0.12593 C 0.21875 0.12655 0.22187 0.12655 0.225 0.12778 C 0.22899 0.12963 0.22934 0.13642 0.23333 0.13889 C 0.23403 0.14074 0.23455 0.1429 0.23542 0.14445 C 0.23628 0.14599 0.23767 0.1463 0.23854 0.14815 C 0.24114 0.15371 0.24097 0.15988 0.24479 0.16482 C 0.24601 0.16636 0.24757 0.16698 0.24896 0.16852 C 0.25104 0.17068 0.25521 0.17593 0.25521 0.17593 C 0.26337 0.17469 0.26927 0.17161 0.27708 0.17408 C 0.28055 0.17809 0.28368 0.17932 0.2875 0.18148 C 0.30312 0.18025 0.31875 0.17994 0.33437 0.17778 C 0.33889 0.17716 0.34357 0.17099 0.34687 0.16667 C 0.34948 0.16327 0.35417 0.15556 0.35417 0.15556 " pathEditMode="relative" ptsTypes="fffffffffffffffffffffffffffffffffffffffffA">
                                      <p:cBhvr>
                                        <p:cTn id="62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C 0.0073 -0.00432 0.00799 0.0034 0.01459 0.00741 C 0.01668 0.00864 0.02084 0.01111 0.02084 0.01111 C 0.02258 0.0105 0.02483 0.01142 0.02605 0.00926 C 0.02674 0.00803 0.02553 0.00556 0.02501 0.00371 C 0.02327 -0.00278 0.02206 -0.0071 0.01876 -0.01111 C 0.01633 -0.01759 0.01355 -0.02222 0.01876 -0.03148 C 0.01997 -0.03364 0.02223 -0.03024 0.02397 -0.02963 C 0.03108 -0.01697 0.02865 -0.02284 0.0323 -0.01296 C 0.03543 -0.01358 0.03872 -0.01265 0.04168 -0.01481 C 0.04358 -0.01605 0.04393 -0.02345 0.04584 -0.02222 C 0.04845 -0.02068 0.04862 -0.00031 0.05001 0.00371 C 0.05174 0.00895 0.05852 0.0142 0.06147 0.01667 C 0.06598 0.02901 0.07049 0.01636 0.07293 0.02963 C 0.07032 0.04815 0.06997 0.04939 0.07293 0.03334 L 0.07293 0.03334 C 0.07397 0.0321 0.07501 0.03087 0.07605 0.02963 C 0.07779 0.02006 0.0797 0.01451 0.08126 0.00371 C 0.08195 -0.00123 0.08681 0.00124 0.08959 -1.85185E-6 C 0.09827 0.00772 0.09306 0.01729 0.09688 0.02963 C 0.0981 0.03364 0.10018 0.03642 0.10105 0.04074 C 0.10174 0.04445 0.10313 0.05185 0.10313 0.05185 C 0.10591 0.05124 0.10886 0.05185 0.11147 0.05 C 0.11338 0.04877 0.11563 0.04167 0.11668 0.03889 C 0.12466 0.01883 0.12588 -0.00586 0.12813 -0.02963 C 0.13126 -0.01882 0.1297 -0.02469 0.1323 -0.01111 C 0.13265 -0.00926 0.13334 -0.00555 0.13334 -0.00555 C 0.13438 0.02192 0.13126 0.02099 0.13959 0.03334 C 0.14081 0.03488 0.14133 0.03827 0.14272 0.03889 C 0.14602 0.04074 0.14966 0.04013 0.15313 0.04074 C 0.15817 0.05401 0.16563 0.04074 0.17188 0.03704 C 0.17813 0.02871 0.18247 0.03303 0.18855 0.02593 C 0.19133 0.01111 0.19931 0.00278 0.2073 -0.00185 C 0.21025 -0.00957 0.21181 -0.01666 0.21459 -0.02407 C 0.21494 -0.04074 0.21442 -0.0574 0.21563 -0.07407 C 0.21581 -0.07685 0.2172 -0.06913 0.21772 -0.06666 C 0.22067 -0.05339 0.21911 -0.05864 0.22084 -0.04629 C 0.22188 -0.03889 0.22779 -0.02129 0.2323 -0.01852 C 0.23438 -0.01728 0.23855 -0.01481 0.23855 -0.01481 C 0.24098 -0.00185 0.23855 -0.00494 0.24376 -0.00185 C 0.25036 -0.00494 0.25574 -0.01203 0.26043 -0.02037 C 0.26199 -0.02839 0.26928 -0.04074 0.27397 -0.04444 C 0.27605 -0.04599 0.28022 -0.04815 0.28022 -0.04815 C 0.28143 -0.04197 0.28213 -0.0358 0.28334 -0.02963 C 0.28612 -0.03703 0.28803 -0.04537 0.28959 -0.0537 C 0.29063 -0.06636 0.29168 -0.07531 0.29897 -0.07963 C 0.30973 -0.07778 0.31251 -0.07747 0.31772 -0.06111 C 0.3198 -0.05494 0.32397 -0.04259 0.32397 -0.04259 C 0.32293 -0.02469 0.32466 -0.02315 0.31668 -0.01852 C 0.31181 -0.01913 0.30695 -0.01882 0.30209 -0.02037 C 0.29983 -0.02099 0.29567 -0.03055 0.29272 -0.03333 C 0.29081 -0.04352 0.28838 -0.05524 0.2948 -0.06296 C 0.29671 -0.06512 0.29914 -0.06636 0.30105 -0.06852 C 0.31164 -0.06697 0.31529 -0.06512 0.32397 -0.0574 C 0.32761 -0.04784 0.33438 -0.04475 0.34063 -0.04259 C 0.34341 -0.04321 0.34671 -0.04166 0.34897 -0.04444 C 0.3507 -0.0466 0.35036 -0.05185 0.35105 -0.05555 C 0.35227 -0.06203 0.35313 -0.06666 0.35522 -0.07222 C 0.35591 -0.07808 0.35713 -0.08796 0.35938 -0.09259 C 0.36043 -0.09506 0.36233 -0.09599 0.36355 -0.09815 C 0.37171 -0.1145 0.37414 -0.13302 0.38751 -0.13703 C 0.39879 -0.14722 0.41251 -0.14321 0.42397 -0.15185 C 0.42779 -0.15463 0.43178 -0.15771 0.43543 -0.16111 C 0.43716 -0.16296 0.4389 -0.16512 0.44063 -0.16666 C 0.44168 -0.16759 0.44376 -0.16852 0.44376 -0.16852 " pathEditMode="relative" ptsTypes="ffffffffffffffFfffffffffffffffffffffffffffffffffffffffffffffffffA">
                                      <p:cBhvr>
                                        <p:cTn id="64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1605E-6 C 0.01163 -0.00247 0.00677 -0.00092 0.01354 -0.01296 C 0.01441 -0.01975 0.0151 -0.02716 0.01875 -0.03148 C 0.02083 -0.03395 0.025 -0.03889 0.025 -0.03889 C 0.0283 -0.03302 0.0342 -0.02592 0.03854 -0.02222 C 0.04045 -0.02037 0.04479 -0.01852 0.04479 -0.01852 C 0.04653 -0.01913 0.04844 -0.01883 0.05 -0.02037 C 0.05139 -0.0216 0.05174 -0.02531 0.05313 -0.02592 C 0.05712 -0.02778 0.06146 -0.02716 0.06563 -0.02778 C 0.06979 -0.03086 0.07378 -0.03333 0.07813 -0.03518 C 0.0776 -0.04136 0.07847 -0.04938 0.07604 -0.0537 C 0.07222 -0.06049 0.06771 -0.06173 0.06354 -0.06667 C 0.06389 -0.07037 0.06632 -0.08765 0.06771 -0.09074 C 0.0684 -0.09228 0.06979 -0.09197 0.07083 -0.09259 C 0.07257 -0.08333 0.07448 -0.07592 0.07917 -0.07037 C 0.07986 -0.06852 0.08073 -0.06667 0.08125 -0.06481 C 0.08177 -0.06296 0.08142 -0.06049 0.08229 -0.05926 C 0.08403 -0.0571 0.08854 -0.05555 0.08854 -0.05555 C 0.09132 -0.06574 0.09375 -0.07222 0.1 -0.07592 C 0.09861 -0.08364 0.09722 -0.08796 0.09271 -0.09074 C 0.08976 -0.09876 0.09045 -0.10216 0.09479 -0.10741 C 0.10208 -0.1037 0.10052 -0.10586 0.10521 -0.1 C 0.10903 -0.09537 0.11042 -0.08951 0.11458 -0.08704 C 0.12274 -0.07253 0.12118 -0.09259 0.12188 -0.1037 C 0.12257 -0.11481 0.12205 -0.12006 0.12708 -0.12592 C 0.13438 -0.11728 0.12726 -0.12346 0.13125 -0.14259 C 0.13177 -0.14475 0.13247 -0.13858 0.13333 -0.13704 C 0.13854 -0.12654 0.13802 -0.12778 0.14271 -0.12222 C 0.14444 -0.11296 0.14913 -0.10802 0.15208 -0.1 C 0.15243 -0.08889 0.15226 -0.07778 0.15313 -0.06667 C 0.15365 -0.05926 0.16146 -0.05 0.16146 -0.05 C 0.16337 -0.04012 0.16024 -0.03488 0.15625 -0.02778 C 0.16128 -0.02469 0.1658 -0.02778 0.17083 -0.02963 C 0.17899 -0.02469 0.16892 -0.03271 0.175 -0.00741 C 0.17587 -0.00401 0.17847 -0.0037 0.18021 -0.00185 C 0.18333 0.00154 0.18681 0.0034 0.18958 0.00741 C 0.19358 0.01327 0.19479 0.01636 0.2 0.01852 C 0.20035 0.01482 0.20087 -0.00062 0.20417 -0.00555 C 0.20486 -0.00648 0.21111 -0.00895 0.21146 -0.00926 C 0.21979 -0.01358 0.22795 -0.01728 0.23646 -0.02037 C 0.23576 -0.02346 0.23559 -0.02716 0.23438 -0.02963 C 0.23264 -0.03333 0.22934 -0.03271 0.22708 -0.03518 C 0.2224 -0.03981 0.21753 -0.04136 0.2125 -0.04444 C 0.21024 -0.05062 0.20764 -0.05216 0.20625 -0.05926 C 0.20712 -0.07809 0.20573 -0.08673 0.21563 -0.09259 C 0.22813 -0.09043 0.23889 -0.08086 0.25104 -0.07778 C 0.2559 -0.07654 0.26076 -0.07654 0.26563 -0.07592 C 0.26806 -0.06944 0.26875 -0.06481 0.27188 -0.05926 C 0.27344 -0.08055 0.2724 -0.08086 0.28542 -0.07778 C 0.28715 -0.07747 0.28889 -0.07654 0.29063 -0.07592 C 0.29688 -0.06481 0.29948 -0.04413 0.30833 -0.03889 C 0.30972 -0.03951 0.31146 -0.0392 0.3125 -0.04074 C 0.31337 -0.04197 0.31285 -0.04475 0.31354 -0.0463 C 0.31597 -0.05278 0.31684 -0.05185 0.32083 -0.0537 C 0.32569 -0.06018 0.32656 -0.06173 0.33229 -0.05926 C 0.3349 -0.04568 0.33906 -0.02654 0.34583 -0.01852 C 0.34618 -0.01667 0.34583 -0.01234 0.34688 -0.01296 C 0.34983 -0.0142 0.35 -0.02222 0.35104 -0.02592 C 0.35313 -0.03302 0.35903 -0.04969 0.3625 -0.0537 C 0.3684 -0.06913 0.37153 -0.06265 0.38438 -0.06111 C 0.39167 -0.05062 0.39583 -0.04228 0.40521 -0.03889 C 0.41111 -0.03951 0.41701 -0.0392 0.42292 -0.04074 C 0.42708 -0.04197 0.43003 -0.06173 0.43542 -0.06481 C 0.43993 -0.06728 0.44618 -0.06821 0.45104 -0.07037 C 0.45712 -0.07315 0.46267 -0.07747 0.46875 -0.07963 C 0.47431 -0.07901 0.48003 -0.08025 0.48542 -0.07778 C 0.48733 -0.07685 0.48785 -0.07222 0.48958 -0.07037 C 0.49236 -0.06728 0.49566 -0.06512 0.49896 -0.06481 C 0.51528 -0.06265 0.50799 -0.06389 0.52083 -0.06111 C 0.53229 -0.06173 0.54375 -0.06173 0.55521 -0.06296 C 0.56146 -0.06358 0.5651 -0.07747 0.57083 -0.08148 C 0.57361 -0.08642 0.57552 -0.09167 0.57813 -0.0963 " pathEditMode="relative" ptsTypes="fffffffffffffffffffffffffffffffffffffffffffffffffffffffffffffffffffffffA">
                                      <p:cBhvr>
                                        <p:cTn id="66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Мощность электрического тока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142" y="-497304"/>
            <a:ext cx="5484326" cy="6151618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74058" y="1315156"/>
            <a:ext cx="3816424" cy="1089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Мощность электрического тока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отношение работы тока, ко времени прохождения тока: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07195" y="2510349"/>
                <a:ext cx="906594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195" y="2510349"/>
                <a:ext cx="906594" cy="670505"/>
              </a:xfrm>
              <a:prstGeom prst="rect">
                <a:avLst/>
              </a:prstGeom>
              <a:blipFill rotWithShape="1">
                <a:blip r:embed="rId3"/>
                <a:stretch>
                  <a:fillRect r="-10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90000" y="3075806"/>
                <a:ext cx="10469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00" y="3075806"/>
                <a:ext cx="1046953" cy="707886"/>
              </a:xfrm>
              <a:prstGeom prst="rect">
                <a:avLst/>
              </a:prstGeom>
              <a:blipFill rotWithShape="1">
                <a:blip r:embed="rId4"/>
                <a:stretch>
                  <a:fillRect r="-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15816" y="3288431"/>
                <a:ext cx="1138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288431"/>
                <a:ext cx="113877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855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47469" y="2509853"/>
                <a:ext cx="150445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𝑈𝐼𝑡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𝑈𝐼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469" y="2509853"/>
                <a:ext cx="1504451" cy="668516"/>
              </a:xfrm>
              <a:prstGeom prst="rect">
                <a:avLst/>
              </a:prstGeom>
              <a:blipFill rotWithShape="1">
                <a:blip r:embed="rId6"/>
                <a:stretch>
                  <a:fillRect r="-6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9197" y="3814534"/>
                <a:ext cx="2606739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000" b="0" i="1" smtClean="0">
                                  <a:latin typeface="Cambria Math"/>
                                </a:rPr>
                                <m:t>Дж</m:t>
                              </m:r>
                            </m:num>
                            <m:den>
                              <m:r>
                                <a:rPr lang="ru-RU" sz="2000" b="0" i="1" smtClean="0">
                                  <a:latin typeface="Cambria Math"/>
                                </a:rPr>
                                <m:t>с</m:t>
                              </m:r>
                            </m:den>
                          </m:f>
                          <m:r>
                            <a:rPr lang="ru-RU" sz="20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ru-RU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2000" b="0" i="1" smtClean="0">
                              <a:latin typeface="Cambria Math"/>
                            </a:rPr>
                            <m:t>Вт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197" y="3814534"/>
                <a:ext cx="2606739" cy="676788"/>
              </a:xfrm>
              <a:prstGeom prst="rect">
                <a:avLst/>
              </a:prstGeom>
              <a:blipFill rotWithShape="1">
                <a:blip r:embed="rId7"/>
                <a:stretch>
                  <a:fillRect r="-3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93824"/>
            <a:ext cx="2021666" cy="151625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69052" y="915566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1500 Вт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05" y="3194847"/>
            <a:ext cx="2130784" cy="159808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545996" y="2753494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 Вт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62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31" grpId="0"/>
      <p:bldP spid="32" grpId="0"/>
      <p:bldP spid="33" grpId="0"/>
      <p:bldP spid="34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Киловатт-час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r="13589" b="30560"/>
          <a:stretch/>
        </p:blipFill>
        <p:spPr>
          <a:xfrm>
            <a:off x="505233" y="1131590"/>
            <a:ext cx="3922751" cy="2805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8410" y="4115836"/>
                <a:ext cx="34563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/>
                        </a:rPr>
                        <m:t>1 кВт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∙ч=3600000 Дж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10" y="4115836"/>
                <a:ext cx="345639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17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1588"/>
            <a:ext cx="3721527" cy="280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3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1169</Words>
  <Application>Microsoft Office PowerPoint</Application>
  <PresentationFormat>Экран (16:9)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Работа и мощность электрического тока</vt:lpstr>
      <vt:lpstr>Презентация PowerPoint</vt:lpstr>
      <vt:lpstr>Презентация PowerPoint</vt:lpstr>
      <vt:lpstr>Презентация PowerPoint</vt:lpstr>
      <vt:lpstr>Работа электрического тока</vt:lpstr>
      <vt:lpstr>Презентация PowerPoint</vt:lpstr>
      <vt:lpstr>Закон Джоуля-Ленца</vt:lpstr>
      <vt:lpstr>Мощность электрического тока</vt:lpstr>
      <vt:lpstr>Киловатт-час</vt:lpstr>
      <vt:lpstr>Лошадиная сила</vt:lpstr>
      <vt:lpstr>На схеме указан провод, напряжение на концах которого 12 В. К проводу подключены 3 лампочки так, как показано на рисунке. Определите, какая из лампочек будет гореть ярче всего, и какая из лампочек будет гореть тусклее всего. Сопротивления лампочек даны на схеме. Также, найдите ток в несущем проводе.</vt:lpstr>
      <vt:lpstr>На схеме указан провод, напряжение на концах которого 12 В. К проводу подключены 3 лампочки так, как показано на рисунке. Определите, какая из лампочек будет гореть ярче всего, и какая из лампочек будет гореть тусклее всего. Сопротивления лампочек даны на схеме. Также, найдите ток в несущем проводе.</vt:lpstr>
      <vt:lpstr>На схеме указан провод, напряжение на концах которого 12 В. К проводу подключены 3 лампочки так, как показано на рисунке. Определите, какая из лампочек будет гореть ярче всего, и какая из лампочек будет гореть тусклее всего. Сопротивления лампочек даны на схеме. Также, найдите ток в несущем проводе.</vt:lpstr>
      <vt:lpstr>На рисунке указана схема смешанного подключения резисторов. Найдите работы тока, в резисторах R_2 и R_3 за 1 минуту.</vt:lpstr>
      <vt:lpstr>На рисунке указана схема смешанного подключения резисторов. Найдите работы тока, в резисторах R_2 и R_3 за 1 минуту.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и мощность электрического тока</dc:title>
  <dc:creator>User</dc:creator>
  <cp:lastModifiedBy>User</cp:lastModifiedBy>
  <cp:revision>32</cp:revision>
  <dcterms:created xsi:type="dcterms:W3CDTF">2014-09-03T05:57:02Z</dcterms:created>
  <dcterms:modified xsi:type="dcterms:W3CDTF">2014-09-15T06:46:41Z</dcterms:modified>
</cp:coreProperties>
</file>