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59" r:id="rId4"/>
    <p:sldId id="260" r:id="rId5"/>
    <p:sldId id="261" r:id="rId6"/>
    <p:sldId id="257" r:id="rId7"/>
    <p:sldId id="262" r:id="rId8"/>
    <p:sldId id="289" r:id="rId9"/>
    <p:sldId id="285" r:id="rId10"/>
    <p:sldId id="286" r:id="rId11"/>
    <p:sldId id="287" r:id="rId12"/>
    <p:sldId id="288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83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1824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7364B37-4771-4210-82D1-11D3CD052D66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5FC6957-8437-4F1F-A037-DCE78599A98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64B37-4771-4210-82D1-11D3CD052D66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C6957-8437-4F1F-A037-DCE78599A9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64B37-4771-4210-82D1-11D3CD052D66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C6957-8437-4F1F-A037-DCE78599A9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7364B37-4771-4210-82D1-11D3CD052D66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5FC6957-8437-4F1F-A037-DCE78599A98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7364B37-4771-4210-82D1-11D3CD052D66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5FC6957-8437-4F1F-A037-DCE78599A98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64B37-4771-4210-82D1-11D3CD052D66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C6957-8437-4F1F-A037-DCE78599A98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64B37-4771-4210-82D1-11D3CD052D66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C6957-8437-4F1F-A037-DCE78599A98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7364B37-4771-4210-82D1-11D3CD052D66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5FC6957-8437-4F1F-A037-DCE78599A98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64B37-4771-4210-82D1-11D3CD052D66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C6957-8437-4F1F-A037-DCE78599A98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7364B37-4771-4210-82D1-11D3CD052D66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5FC6957-8437-4F1F-A037-DCE78599A98C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7364B37-4771-4210-82D1-11D3CD052D66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5FC6957-8437-4F1F-A037-DCE78599A98C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7364B37-4771-4210-82D1-11D3CD052D66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5FC6957-8437-4F1F-A037-DCE78599A98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4.jpeg"/><Relationship Id="rId7" Type="http://schemas.openxmlformats.org/officeDocument/2006/relationships/image" Target="../media/image18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3598" y="3717032"/>
            <a:ext cx="4438650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482866"/>
            <a:ext cx="7702624" cy="4228522"/>
          </a:xfrm>
        </p:spPr>
        <p:txBody>
          <a:bodyPr>
            <a:normAutofit/>
          </a:bodyPr>
          <a:lstStyle/>
          <a:p>
            <a:pPr algn="ctr"/>
            <a:r>
              <a:rPr lang="ru-RU" sz="4400" cap="all" dirty="0" smtClean="0"/>
              <a:t>Основные этапы развития информационного общества</a:t>
            </a:r>
            <a:endParaRPr lang="ru-RU" sz="4400" cap="all" dirty="0"/>
          </a:p>
        </p:txBody>
      </p:sp>
      <p:pic>
        <p:nvPicPr>
          <p:cNvPr id="1030" name="Picture 6" descr="http://newsvo.ru/sites/default/files/styles/large/public/images/c44501c1974306f25fd1de66f63b876a.jpg?itok=Tt9p-krv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869160"/>
            <a:ext cx="2546809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s0.bloknot-taganrog.ru/thumb/650x0xcut/upload/iblock/df8/world_telecommunication_201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16632"/>
            <a:ext cx="1965820" cy="1309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700" b="1" dirty="0"/>
              <a:t>Меры преодоления инф. кризиса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55576" y="1772816"/>
            <a:ext cx="74168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Wingdings" pitchFamily="2" charset="2"/>
              <a:buChar char="v"/>
            </a:pPr>
            <a:r>
              <a:rPr lang="ru-RU" sz="2400" dirty="0" smtClean="0"/>
              <a:t> Применение </a:t>
            </a:r>
            <a:r>
              <a:rPr lang="ru-RU" sz="2400" dirty="0"/>
              <a:t>новых информационных технологий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sz="2400" dirty="0" smtClean="0"/>
              <a:t>Т.к</a:t>
            </a:r>
            <a:r>
              <a:rPr lang="ru-RU" sz="2400" dirty="0"/>
              <a:t>. информация стоит денег и у нее есть владельцы необходимы экономические и юридические рычаги управления информационной деятельностью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5576" y="4509120"/>
            <a:ext cx="70567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Информационная культура</a:t>
            </a:r>
            <a:r>
              <a:rPr lang="ru-RU" sz="2400" dirty="0"/>
              <a:t>: умение и потребность человека работать с новыми информационными технологиями, а также умение отбирать информацию и оценивать её полезность.</a:t>
            </a:r>
          </a:p>
        </p:txBody>
      </p:sp>
    </p:spTree>
    <p:extLst>
      <p:ext uri="{BB962C8B-B14F-4D97-AF65-F5344CB8AC3E}">
        <p14:creationId xmlns:p14="http://schemas.microsoft.com/office/powerpoint/2010/main" val="2419598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Признаки развитого информационного общества</a:t>
            </a:r>
            <a:r>
              <a:rPr lang="ru-RU" b="1" dirty="0" smtClean="0"/>
              <a:t>: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1988840"/>
            <a:ext cx="75608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ru-RU" sz="2400" dirty="0" smtClean="0"/>
              <a:t> Быстрая </a:t>
            </a:r>
            <a:r>
              <a:rPr lang="ru-RU" sz="2400" dirty="0"/>
              <a:t>связь каждый с каждым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/>
              <a:t> Работа </a:t>
            </a:r>
            <a:r>
              <a:rPr lang="ru-RU" sz="2400" dirty="0"/>
              <a:t>большинства людей связана с обработкой информации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/>
              <a:t>Широкая </a:t>
            </a:r>
            <a:r>
              <a:rPr lang="ru-RU" sz="2400" dirty="0"/>
              <a:t>автоматизация производства на базе компьютерной техники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/>
              <a:t> Массовое </a:t>
            </a:r>
            <a:r>
              <a:rPr lang="ru-RU" sz="2400" dirty="0"/>
              <a:t>использование Интернета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/>
              <a:t> Свобода </a:t>
            </a:r>
            <a:r>
              <a:rPr lang="ru-RU" sz="2400" dirty="0"/>
              <a:t>доступа к информации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Влияние </a:t>
            </a:r>
            <a:r>
              <a:rPr lang="ru-RU" sz="2400" dirty="0"/>
              <a:t>информации на весь уклад жизни человека</a:t>
            </a:r>
          </a:p>
        </p:txBody>
      </p:sp>
    </p:spTree>
    <p:extLst>
      <p:ext uri="{BB962C8B-B14F-4D97-AF65-F5344CB8AC3E}">
        <p14:creationId xmlns:p14="http://schemas.microsoft.com/office/powerpoint/2010/main" val="65333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Проблемы информационного </a:t>
            </a:r>
            <a:r>
              <a:rPr lang="ru-RU" b="1" dirty="0" smtClean="0"/>
              <a:t>общества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39552" y="1916832"/>
            <a:ext cx="748883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ru-RU" sz="2400" dirty="0"/>
              <a:t>Нарушение конфиденциальности личной информации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/>
              <a:t>Распространение недостоверной информации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/>
              <a:t>Психологические проблемы ухода в виртуальную реальность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/>
              <a:t>Информационное неравенство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/>
              <a:t>Рост безработицы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/>
              <a:t>Информационные войны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6433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Этапы развития технических средств и информационных ресурсов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ru-RU" b="1" dirty="0" err="1" smtClean="0"/>
              <a:t>Домеханический</a:t>
            </a:r>
            <a:r>
              <a:rPr lang="ru-RU" b="1" dirty="0" smtClean="0"/>
              <a:t> период </a:t>
            </a:r>
            <a:r>
              <a:rPr lang="ru-RU" dirty="0" smtClean="0"/>
              <a:t>(бусы из раковин, зарубки на доске, связка нитей с узелками, счет на пальцах и камнях, абак, </a:t>
            </a:r>
            <a:r>
              <a:rPr lang="ru-RU" dirty="0" err="1" smtClean="0"/>
              <a:t>суан-пан</a:t>
            </a:r>
            <a:r>
              <a:rPr lang="ru-RU" dirty="0" smtClean="0"/>
              <a:t>, счеты, логарифмическая линейка).</a:t>
            </a:r>
          </a:p>
          <a:p>
            <a:pPr marL="457200" indent="-457200">
              <a:buAutoNum type="arabicPeriod"/>
            </a:pPr>
            <a:endParaRPr lang="ru-RU" b="1" dirty="0" smtClean="0"/>
          </a:p>
          <a:p>
            <a:pPr marL="457200" indent="-457200">
              <a:buAutoNum type="arabicPeriod"/>
            </a:pPr>
            <a:endParaRPr lang="ru-RU" b="1" dirty="0" smtClean="0"/>
          </a:p>
          <a:p>
            <a:pPr marL="457200" indent="-457200">
              <a:buAutoNum type="arabicPeriod"/>
            </a:pPr>
            <a:endParaRPr lang="ru-RU" b="1" dirty="0"/>
          </a:p>
        </p:txBody>
      </p:sp>
      <p:pic>
        <p:nvPicPr>
          <p:cNvPr id="18434" name="Рисунок 1" descr="C:\Users\1\Desktop\rakovin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3084" y="3357562"/>
            <a:ext cx="1930048" cy="1453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4" descr="C:\Users\1\Desktop\dosk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5143512"/>
            <a:ext cx="1428760" cy="1190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Рисунок 5" descr="C:\Users\1\Desktop\uselok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8992" y="3286124"/>
            <a:ext cx="1357322" cy="1504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Рисунок 6" descr="C:\Users\1\Desktop\abak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86050" y="5000636"/>
            <a:ext cx="1980075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Рисунок 7" descr="C:\Users\1\Desktop\suan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29388" y="3143248"/>
            <a:ext cx="2214578" cy="1660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Рисунок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929190" y="3500438"/>
            <a:ext cx="1357322" cy="1799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0" name="Рисунок 8" descr="C:\Users\1\Desktop\logarifm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214942" y="5500702"/>
            <a:ext cx="2928958" cy="678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Этапы развития технических средств и информационных ресурсов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2. Механический период </a:t>
            </a:r>
          </a:p>
          <a:p>
            <a:r>
              <a:rPr lang="ru-RU" dirty="0" smtClean="0"/>
              <a:t>1646 г. «</a:t>
            </a:r>
            <a:r>
              <a:rPr lang="ru-RU" dirty="0" err="1" smtClean="0"/>
              <a:t>Паскалина</a:t>
            </a:r>
            <a:r>
              <a:rPr lang="ru-RU" dirty="0" smtClean="0"/>
              <a:t>», выполняющая сложение и вычитание</a:t>
            </a:r>
          </a:p>
          <a:p>
            <a:r>
              <a:rPr lang="ru-RU" dirty="0" smtClean="0"/>
              <a:t>1671 г. Машина Лейбница могла умножать и делить</a:t>
            </a:r>
            <a:endParaRPr lang="ru-RU" dirty="0"/>
          </a:p>
        </p:txBody>
      </p:sp>
      <p:pic>
        <p:nvPicPr>
          <p:cNvPr id="19458" name="Рисунок 10" descr="C:\Users\1\Desktop\pasc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929066"/>
            <a:ext cx="3030702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Рисунок 12" descr="C:\Users\1\Desktop\leibrech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05525" y="4143380"/>
            <a:ext cx="4756931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Этапы развития технических средств и информационных ресурсов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1847 г. Арифмометр </a:t>
            </a:r>
            <a:r>
              <a:rPr lang="ru-RU" dirty="0" err="1" smtClean="0"/>
              <a:t>Однера</a:t>
            </a:r>
            <a:r>
              <a:rPr lang="ru-RU" dirty="0" smtClean="0"/>
              <a:t> использовался до появления электронных калькуляторов</a:t>
            </a:r>
          </a:p>
          <a:p>
            <a:endParaRPr lang="ru-RU" dirty="0" smtClean="0"/>
          </a:p>
          <a:p>
            <a:r>
              <a:rPr lang="ru-RU" dirty="0" smtClean="0"/>
              <a:t>1802 г. </a:t>
            </a:r>
            <a:r>
              <a:rPr lang="ru-RU" dirty="0" err="1" smtClean="0"/>
              <a:t>Жаккард</a:t>
            </a:r>
            <a:r>
              <a:rPr lang="ru-RU" dirty="0" smtClean="0"/>
              <a:t> создал машину, управляемую введением в нее информацией.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20482" name="Picture 2" descr="arif_1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4071942"/>
            <a:ext cx="2928958" cy="2030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Рисунок 11" descr="C:\Users\1\Desktop\jakar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3643314"/>
            <a:ext cx="2476506" cy="2783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Этапы развития технических средств и информационных ресурсов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3. Электронно-вычислительный период </a:t>
            </a:r>
            <a:r>
              <a:rPr lang="ru-RU" dirty="0" smtClean="0"/>
              <a:t>(аналоговые и электронные вычислительные машины)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 АВМ все математические величины представляются как непрерывные значения каких-либо физических величин. АВМ в основном применяются для решения линейных и дифференциальных уравнений.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 ЭВМ числа представляются в виде последовательности цифр. </a:t>
            </a:r>
          </a:p>
          <a:p>
            <a:pPr marL="0" indent="0"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Этапы развития технических средств и информационных ресурсов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500034" y="2214554"/>
          <a:ext cx="7758139" cy="295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7284"/>
                <a:gridCol w="1425971"/>
                <a:gridCol w="1551628"/>
                <a:gridCol w="1551628"/>
                <a:gridCol w="1551628"/>
              </a:tblGrid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ХАРАКТЕРИСТИКИ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II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III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IV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Годы применения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1946-1960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1960-1964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1964-1970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1970-1980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Основной элемент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Эл. Лампа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Транзистор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ИС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БИС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|Количество ЭВМ в мире (шт.)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Сотни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Тысячи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Десятки тысяч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Миллионы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Размеры ЭВМ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Большие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Значительно меньше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Мини-ЭВМ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микроЭВМ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Быстродействие(усл)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1000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10000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Носитель информации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Перфокарта, перфолента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Магнитная лента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Диск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Гибкий диск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590" marR="33590" marT="0" marB="0" anchor="ctr"/>
                </a:tc>
              </a:tr>
            </a:tbl>
          </a:graphicData>
        </a:graphic>
      </p:graphicFrame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28596" y="1643050"/>
            <a:ext cx="7786742" cy="50006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КРАТКАЯ ХАРАКТЕРИСТИКА ПЕРВЫХ 4 ПОКОЛЕНИЙ ЭВМ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Содержимое 4"/>
          <p:cNvSpPr txBox="1">
            <a:spLocks/>
          </p:cNvSpPr>
          <p:nvPr/>
        </p:nvSpPr>
        <p:spPr>
          <a:xfrm>
            <a:off x="500034" y="5500702"/>
            <a:ext cx="8001056" cy="7143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ru-RU" dirty="0"/>
              <a:t>5-е поколение (с середины 80-х гг.). Началась разработка интеллектуальных </a:t>
            </a:r>
            <a:r>
              <a:rPr lang="ru-RU" dirty="0" smtClean="0"/>
              <a:t>компьютеров</a:t>
            </a:r>
            <a:r>
              <a:rPr lang="ru-RU" dirty="0"/>
              <a:t>, пока не увенчавшаяся успехом. 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Информационные ресурсы общества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Традиционными видами общественных ресурсов являются материальные, сырьевые, (природные), энергетические, трудовые, финансовые ресурсы. Одним из важнейших видов ресурсов современного общества являются </a:t>
            </a:r>
            <a:r>
              <a:rPr lang="ru-RU" i="1" dirty="0" smtClean="0"/>
              <a:t>информационные ресурсы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Информационные ресурсы</a:t>
            </a:r>
            <a:r>
              <a:rPr lang="ru-RU" dirty="0" smtClean="0"/>
              <a:t> — </a:t>
            </a:r>
            <a:r>
              <a:rPr lang="ru-RU" dirty="0"/>
              <a:t>это хранилища и источники общественно значимой информации</a:t>
            </a:r>
            <a:r>
              <a:rPr lang="ru-RU" dirty="0" smtClean="0"/>
              <a:t>.</a:t>
            </a:r>
          </a:p>
          <a:p>
            <a:r>
              <a:rPr lang="ru-RU" b="1" dirty="0"/>
              <a:t>Рынок информационных рес</a:t>
            </a:r>
            <a:r>
              <a:rPr lang="ru-RU" dirty="0"/>
              <a:t>урсов предоставляет потребителю множество информационных товаров и услуг, реализованных с помощью информационных технологий.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Информационные ресурсы общества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 информационным ресурсам также относятся все научно-технические знания, произведения литературы и искусства, множество иной информации общественно-государственной значимости, зафиксированной в любой форме, на любом носителе информации.</a:t>
            </a:r>
          </a:p>
          <a:p>
            <a:pPr>
              <a:buNone/>
            </a:pPr>
            <a:r>
              <a:rPr lang="ru-RU" dirty="0" smtClean="0"/>
              <a:t>Информационные ресурсы общества в настоящее время рассматриваются как стратегические ресурсы, аналогичные по значимости материальным, сырьевым, энергетическим, трудовым и финансовым ресурсам.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Рассматриваемые вопросы: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Этапы развития информационного общества</a:t>
            </a:r>
          </a:p>
          <a:p>
            <a:r>
              <a:rPr lang="ru-RU" sz="3200" dirty="0" smtClean="0"/>
              <a:t>Этапы развития технических средств и информационных ресурсов</a:t>
            </a:r>
          </a:p>
          <a:p>
            <a:r>
              <a:rPr lang="ru-RU" sz="3200" dirty="0" smtClean="0"/>
              <a:t>Информационные ресурсы общества</a:t>
            </a:r>
          </a:p>
        </p:txBody>
      </p:sp>
      <p:pic>
        <p:nvPicPr>
          <p:cNvPr id="4" name="Picture 8" descr="https://sites.google.com/site/myinformacionnoeobsestvo/_/rsrc/1355336151302/config/customLogo.gif?revision=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4869160"/>
            <a:ext cx="6072609" cy="170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Информационные ресурсы общества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КЛАССИФИКАЦИЯ ИНФОРМАЦИОННЫХ РЕСУРСОВ</a:t>
            </a:r>
          </a:p>
          <a:p>
            <a:pPr>
              <a:buNone/>
            </a:pPr>
            <a:r>
              <a:rPr lang="ru-RU" dirty="0" smtClean="0"/>
              <a:t>1. </a:t>
            </a:r>
            <a:r>
              <a:rPr lang="ru-RU" u="sng" dirty="0" smtClean="0"/>
              <a:t>Библиотечные ресурсы. </a:t>
            </a:r>
            <a:r>
              <a:rPr lang="ru-RU" dirty="0" smtClean="0"/>
              <a:t>Огромные информационные ресурсы скрыты в библиотеках. Доминируют традиционные (бумажные) формы их представления, но все больше библиотечных ресурсов в последние годы переводится на цифровую (безбумажную) основу.</a:t>
            </a:r>
          </a:p>
          <a:p>
            <a:pPr>
              <a:buNone/>
            </a:pPr>
            <a:r>
              <a:rPr lang="ru-RU" dirty="0" smtClean="0"/>
              <a:t>2. </a:t>
            </a:r>
            <a:r>
              <a:rPr lang="ru-RU" u="sng" dirty="0" smtClean="0"/>
              <a:t>Архивные ресурсы. </a:t>
            </a:r>
            <a:r>
              <a:rPr lang="ru-RU" dirty="0" smtClean="0"/>
              <a:t>Архивы скрывают материалы (иногда многовековые), связанные с историей и культурой страны. Объемы архивных материалов огромны.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Информационные ресурсы общества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3. </a:t>
            </a:r>
            <a:r>
              <a:rPr lang="ru-RU" u="sng" dirty="0" smtClean="0"/>
              <a:t>Научно-техническая информация. </a:t>
            </a:r>
            <a:r>
              <a:rPr lang="ru-RU" dirty="0" smtClean="0"/>
              <a:t>Во всех развитых странах существуют специализированные системы научно-технической информации. Они включают многочисленные специальные издания, патентные службы и т.д. Информация такого рода часто является дорогостоящим товаром.</a:t>
            </a:r>
          </a:p>
          <a:p>
            <a:pPr>
              <a:buNone/>
            </a:pPr>
            <a:r>
              <a:rPr lang="ru-RU" dirty="0" smtClean="0"/>
              <a:t>4. </a:t>
            </a:r>
            <a:r>
              <a:rPr lang="ru-RU" u="sng" dirty="0" smtClean="0"/>
              <a:t>Правовая информация и информация государственных (властных) культур. </a:t>
            </a:r>
            <a:r>
              <a:rPr lang="ru-RU" dirty="0" smtClean="0"/>
              <a:t>Своды законов, кодексы, нормативные акты, другие виды правовой информации, без которой не может существовать ни одно государство.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Информационные ресурсы общества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5. </a:t>
            </a:r>
            <a:r>
              <a:rPr lang="ru-RU" u="sng" dirty="0" smtClean="0"/>
              <a:t>Отраслевая информация. </a:t>
            </a:r>
            <a:r>
              <a:rPr lang="ru-RU" dirty="0" smtClean="0"/>
              <a:t>Свои отраслевые информационные ресурсы существуют у любой социальной промышленной аграрной и иной сферы общества. Огромны информационные ресурсы оборонной сферы, системы образования и т.д.</a:t>
            </a:r>
          </a:p>
          <a:p>
            <a:pPr>
              <a:buNone/>
            </a:pPr>
            <a:r>
              <a:rPr lang="ru-RU" dirty="0" smtClean="0"/>
              <a:t>6. </a:t>
            </a:r>
            <a:r>
              <a:rPr lang="ru-RU" u="sng" dirty="0" smtClean="0"/>
              <a:t>Финансовая и экономическая информация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7. </a:t>
            </a:r>
            <a:r>
              <a:rPr lang="ru-RU" u="sng" dirty="0" smtClean="0"/>
              <a:t>Информация о природных ресурсах </a:t>
            </a:r>
            <a:r>
              <a:rPr lang="ru-RU" dirty="0" smtClean="0"/>
              <a:t>и т.д.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285992"/>
            <a:ext cx="6286544" cy="178595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Спасибо за внимание 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развития информационного общества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истории развития цивилизации произошло несколько </a:t>
            </a:r>
            <a:r>
              <a:rPr lang="ru-RU" b="1" dirty="0" smtClean="0"/>
              <a:t>информационных революций </a:t>
            </a:r>
            <a:r>
              <a:rPr lang="ru-RU" dirty="0" smtClean="0"/>
              <a:t>– преобразований общественных отношений из-за кардинальных изменений в сфере обработки информации.</a:t>
            </a:r>
          </a:p>
          <a:p>
            <a:pPr marL="457200" indent="-457200">
              <a:buAutoNum type="arabicPeriod"/>
            </a:pPr>
            <a:r>
              <a:rPr lang="ru-RU" b="1" dirty="0" smtClean="0"/>
              <a:t>Изобретение письменности. </a:t>
            </a:r>
            <a:r>
              <a:rPr lang="ru-RU" dirty="0" smtClean="0"/>
              <a:t>Появилась возможность передачи знаний от поколения к поколению.</a:t>
            </a:r>
          </a:p>
          <a:p>
            <a:pPr marL="457200" indent="-457200">
              <a:buAutoNum type="arabicPeriod"/>
            </a:pPr>
            <a:endParaRPr lang="ru-RU" dirty="0" smtClean="0"/>
          </a:p>
        </p:txBody>
      </p:sp>
      <p:pic>
        <p:nvPicPr>
          <p:cNvPr id="14338" name="Picture 2" descr="&amp;Icy;&amp;scy;&amp;tcy;&amp;ocy;&amp;rcy;&amp;icy;&amp;yacy; &amp;vcy;&amp;ocy;&amp;zcy;&amp;ncy;&amp;icy;&amp;kcy;&amp;ncy;&amp;ocy;&amp;vcy;&amp;iecy;&amp;ncy;&amp;icy;&amp;yacy; &amp;pcy;&amp;icy;&amp;scy;&amp;softcy;&amp;mcy;&amp;iecy;&amp;ncy;&amp;ncy;&amp;ocy;&amp;scy;&amp;tcy;&amp;i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4929198"/>
            <a:ext cx="2371725" cy="1343026"/>
          </a:xfrm>
          <a:prstGeom prst="rect">
            <a:avLst/>
          </a:prstGeom>
          <a:noFill/>
        </p:spPr>
      </p:pic>
      <p:pic>
        <p:nvPicPr>
          <p:cNvPr id="14340" name="Picture 4" descr="&amp;Kcy;&amp;acy;&amp;kcy; &amp;pcy;&amp;ocy;&amp;yacy;&amp;vcy;&amp;icy;&amp;lcy;&amp;acy;&amp;scy;&amp;softcy; &amp;pcy;&amp;icy;&amp;scy;&amp;softcy;&amp;mcy;&amp;iecy;&amp;ncy;&amp;ncy;&amp;ocy;&amp;scy;&amp;tcy;&amp;softcy; &amp;ucy; &amp;dcy;&amp;rcy;&amp;iecy;&amp;vcy;&amp;ncy;&amp;icy;&amp;khcy; &amp;scy;&amp;lcy;&amp;acy;&amp;vcy;&amp;yacy;&amp;ncy; &amp;Icy;&amp;scy;&amp;tcy;&amp;ocy;&amp;rcy;&amp;icy;&amp;yacy;, &amp;kcy;&amp;ucy;&amp;lcy;&amp;softcy;&amp;tcy;&amp;ucy;&amp;rcy;&amp;acy; &amp;icy; &amp;tcy;&amp;rcy;&amp;acy;&amp;dcy;&amp;icy;&amp;tscy;&amp;icy;&amp;icy; &amp;Rcy;&amp;yacy;&amp;zcy;&amp;acy;&amp;ncy;&amp;scy;&amp;kcy;&amp;ocy;&amp;gcy;&amp;ocy; &amp;kcy;&amp;rcy;&amp;acy;&amp;yacy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0" y="4500570"/>
            <a:ext cx="3000364" cy="19529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развития информационного общества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2. Изобретение книгопечатания (середина XVI в.) </a:t>
            </a:r>
            <a:r>
              <a:rPr lang="ru-RU" dirty="0" smtClean="0"/>
              <a:t>которое радикально изменило индустриальное общество, культуру, организацию деятельности. </a:t>
            </a:r>
          </a:p>
          <a:p>
            <a:endParaRPr lang="ru-RU" dirty="0"/>
          </a:p>
        </p:txBody>
      </p:sp>
      <p:pic>
        <p:nvPicPr>
          <p:cNvPr id="13314" name="Picture 2" descr="&amp;Scy;&amp;acy;&amp;mcy;&amp;ocy;&amp;dcy;&amp;iecy;&amp;lcy;&amp;softcy;&amp;ncy;&amp;ycy;&amp;iecy; - &amp;Scy;&amp;acy;&amp;mcy;&amp;ocy;&amp;dcy;&amp;iecy;&amp;lcy;&amp;softcy;&amp;ncy;&amp;ycy;&amp;ie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3429000"/>
            <a:ext cx="3871899" cy="31153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развития информационного общества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3. Изобретение электричества (конец XIX в.), </a:t>
            </a:r>
            <a:r>
              <a:rPr lang="ru-RU" dirty="0" smtClean="0"/>
              <a:t>благодаря которому появились телеграф, телефон, радио, позволяющие оперативно передавать и накапливать информацию в любом объеме. </a:t>
            </a:r>
          </a:p>
          <a:p>
            <a:endParaRPr lang="ru-RU" dirty="0"/>
          </a:p>
        </p:txBody>
      </p:sp>
      <p:pic>
        <p:nvPicPr>
          <p:cNvPr id="39938" name="Picture 2" descr="&amp;Ecy;&amp;lcy;&amp;iecy;&amp;kcy;&amp;tcy;&amp;rcy;&amp;icy;&amp;chcy;&amp;iecy;&amp;scy;&amp;tcy;&amp;vcy;&amp;ocy; &amp;icy; &amp;mcy;&amp;acy;&amp;gcy;&amp;ncy;&amp;iecy;&amp;tcy;&amp;icy;&amp;zcy;&amp;m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3357562"/>
            <a:ext cx="3810000" cy="30003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развития информационного общества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4. Изобретение микропроцессорной технологии и появление персонального компьютера (70-е гг. XX в.). </a:t>
            </a:r>
            <a:r>
              <a:rPr lang="ru-RU" dirty="0" smtClean="0"/>
              <a:t>На микропроцессорах и интегральных схемах создаются компьютеры, компьютерные сети, системы передачи данных (информационные коммуникации).</a:t>
            </a:r>
            <a:endParaRPr lang="ru-RU" dirty="0"/>
          </a:p>
        </p:txBody>
      </p:sp>
      <p:pic>
        <p:nvPicPr>
          <p:cNvPr id="16386" name="Picture 2" descr="60 &amp;lcy;&amp;iecy;&amp;tcy; &amp;ncy;&amp;acy;&amp;zcy;&amp;acy;&amp;dcy; &amp;bcy;&amp;ycy;&amp;lcy; &amp;scy;&amp;ocy;&amp;zcy;&amp;dcy;&amp;acy;&amp;ncy; &amp;pcy;&amp;iecy;&amp;rcy;&amp;vcy;&amp;ycy;&amp;jcy; &amp;kcy;&amp;ocy;&amp;mcy;&amp;pcy;&amp;softcy;&amp;yucy;&amp;tcy;&amp;iecy;&amp;rcy; &amp;vcy; &amp;Scy;&amp;Scy;&amp;Scy;&amp;Rcy; &amp;icy; &amp;kcy;&amp;ocy;&amp;ncy;&amp;tcy;&amp;icy;&amp;ncy;&amp;iecy;&amp;ncy;&amp;tcy;&amp;acy;&amp;lcy;&amp;softcy;&amp;ncy;&amp;ocy;&amp;jcy; &amp;IEcy;&amp;vcy;&amp;rcy;&amp;ocy;&amp;pcy;&amp;iecy; Presscenter.r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3821939"/>
            <a:ext cx="3857612" cy="2893209"/>
          </a:xfrm>
          <a:prstGeom prst="rect">
            <a:avLst/>
          </a:prstGeom>
          <a:noFill/>
        </p:spPr>
      </p:pic>
      <p:pic>
        <p:nvPicPr>
          <p:cNvPr id="16388" name="Picture 4" descr="&amp;Icy;&amp;zcy;&amp;ocy;&amp;bcy;&amp;rcy;&amp;iecy;&amp;tcy;&amp;iecy;&amp;ncy;&amp;icy;&amp;iecy; &amp;pcy;&amp;iecy;&amp;rcy;&amp;scy;&amp;ocy;&amp;ncy;&amp;acy;&amp;lcy;&amp;softcy;&amp;ncy;&amp;ocy;&amp;gcy;&amp;ocy; &amp;kcy;&amp;ocy;&amp;mcy;&amp;pcy;&amp;softcy;&amp;yucy;&amp;tcy;&amp;iecy;&amp;rcy;&amp;acy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4357694"/>
            <a:ext cx="3504295" cy="20716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развития информационного общества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Четвертая информационная революция выдвигает на первый план новую отрасль — информационную индустрию, связанную с производством технических средств, методов, технологий для производства новых знаний, что приводит к построению информационного общества.</a:t>
            </a:r>
          </a:p>
          <a:p>
            <a:r>
              <a:rPr lang="ru-RU" b="1" dirty="0" smtClean="0"/>
              <a:t>Информационное общество </a:t>
            </a:r>
            <a:r>
              <a:rPr lang="ru-RU" dirty="0" smtClean="0"/>
              <a:t>— общество, в котором большинство работающих занято производством, хранением, переработкой и реализацией информации, особенно высшей ее формы — знаний.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Этапы развития информационного общества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5. Изобретение интернета и мобильной телефонии.</a:t>
            </a:r>
            <a:endParaRPr lang="ru-RU" dirty="0"/>
          </a:p>
          <a:p>
            <a:endParaRPr lang="ru-RU" dirty="0"/>
          </a:p>
        </p:txBody>
      </p:sp>
      <p:pic>
        <p:nvPicPr>
          <p:cNvPr id="1026" name="Picture 2" descr="C:\Users\User\Desktop\internet-communication-design_24877-4026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492896"/>
            <a:ext cx="6696744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6094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Информационный кризис общества проявляется в следующем</a:t>
            </a:r>
            <a:r>
              <a:rPr lang="ru-RU" dirty="0"/>
              <a:t>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7544" y="1988840"/>
            <a:ext cx="76328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400" dirty="0" smtClean="0"/>
              <a:t>1. Инф</a:t>
            </a:r>
            <a:r>
              <a:rPr lang="ru-RU" sz="2400" dirty="0"/>
              <a:t>. поток превосходит ограниченные возможности человека по восприятию и переработке информации,</a:t>
            </a:r>
          </a:p>
          <a:p>
            <a:pPr lvl="0"/>
            <a:r>
              <a:rPr lang="ru-RU" sz="2400" dirty="0" smtClean="0"/>
              <a:t>2. Возникает </a:t>
            </a:r>
            <a:r>
              <a:rPr lang="ru-RU" sz="2400" dirty="0"/>
              <a:t>большое количество избыточной информации,</a:t>
            </a:r>
          </a:p>
          <a:p>
            <a:r>
              <a:rPr lang="ru-RU" sz="2400" dirty="0" smtClean="0"/>
              <a:t>3. Укрепляются </a:t>
            </a:r>
            <a:r>
              <a:rPr lang="ru-RU" sz="2400" dirty="0"/>
              <a:t>экономические, политические и другие барьеры, которые мешают распространению информации (например:  секретность).</a:t>
            </a:r>
          </a:p>
        </p:txBody>
      </p:sp>
    </p:spTree>
    <p:extLst>
      <p:ext uri="{BB962C8B-B14F-4D97-AF65-F5344CB8AC3E}">
        <p14:creationId xmlns:p14="http://schemas.microsoft.com/office/powerpoint/2010/main" val="3078267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178</TotalTime>
  <Words>936</Words>
  <Application>Microsoft Office PowerPoint</Application>
  <PresentationFormat>Экран (4:3)</PresentationFormat>
  <Paragraphs>117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Эркер</vt:lpstr>
      <vt:lpstr>Основные этапы развития информационного общества</vt:lpstr>
      <vt:lpstr>Рассматриваемые вопросы:</vt:lpstr>
      <vt:lpstr>Этапы развития информационного общества</vt:lpstr>
      <vt:lpstr>Этапы развития информационного общества</vt:lpstr>
      <vt:lpstr>Этапы развития информационного общества</vt:lpstr>
      <vt:lpstr>Этапы развития информационного общества</vt:lpstr>
      <vt:lpstr>Этапы развития информационного общества</vt:lpstr>
      <vt:lpstr>Этапы развития информационного общества</vt:lpstr>
      <vt:lpstr>Информационный кризис общества проявляется в следующем:</vt:lpstr>
      <vt:lpstr>Меры преодоления инф. кризиса </vt:lpstr>
      <vt:lpstr>Признаки развитого информационного общества:</vt:lpstr>
      <vt:lpstr>Проблемы информационного общества</vt:lpstr>
      <vt:lpstr>Этапы развития технических средств и информационных ресурсов</vt:lpstr>
      <vt:lpstr>Этапы развития технических средств и информационных ресурсов</vt:lpstr>
      <vt:lpstr>Этапы развития технических средств и информационных ресурсов</vt:lpstr>
      <vt:lpstr>Этапы развития технических средств и информационных ресурсов</vt:lpstr>
      <vt:lpstr>Этапы развития технических средств и информационных ресурсов</vt:lpstr>
      <vt:lpstr>Информационные ресурсы общества</vt:lpstr>
      <vt:lpstr>Информационные ресурсы общества</vt:lpstr>
      <vt:lpstr>Информационные ресурсы общества</vt:lpstr>
      <vt:lpstr>Информационные ресурсы общества</vt:lpstr>
      <vt:lpstr>Информационные ресурсы общества</vt:lpstr>
      <vt:lpstr>Спасибо за внимание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этапы развития информационного общества, технических средств и информационных ресурсов. Информационные ресурсы общества.</dc:title>
  <dc:creator>Анна</dc:creator>
  <cp:lastModifiedBy>User</cp:lastModifiedBy>
  <cp:revision>21</cp:revision>
  <dcterms:created xsi:type="dcterms:W3CDTF">2014-09-03T17:17:48Z</dcterms:created>
  <dcterms:modified xsi:type="dcterms:W3CDTF">2024-09-09T07:47:55Z</dcterms:modified>
</cp:coreProperties>
</file>