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DCCAE8B-351F-4111-BEB9-04CE5844716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21DEF7F-08E9-4AF8-9E7A-4E575D09DB5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AE8B-351F-4111-BEB9-04CE5844716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DEF7F-08E9-4AF8-9E7A-4E575D09DB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AE8B-351F-4111-BEB9-04CE5844716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DEF7F-08E9-4AF8-9E7A-4E575D09DB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CCAE8B-351F-4111-BEB9-04CE5844716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1DEF7F-08E9-4AF8-9E7A-4E575D09DB5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DCCAE8B-351F-4111-BEB9-04CE5844716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21DEF7F-08E9-4AF8-9E7A-4E575D09DB5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AE8B-351F-4111-BEB9-04CE5844716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DEF7F-08E9-4AF8-9E7A-4E575D09DB5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AE8B-351F-4111-BEB9-04CE5844716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DEF7F-08E9-4AF8-9E7A-4E575D09DB5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CCAE8B-351F-4111-BEB9-04CE5844716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1DEF7F-08E9-4AF8-9E7A-4E575D09DB5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AE8B-351F-4111-BEB9-04CE5844716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DEF7F-08E9-4AF8-9E7A-4E575D09DB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CCAE8B-351F-4111-BEB9-04CE5844716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1DEF7F-08E9-4AF8-9E7A-4E575D09DB56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CCAE8B-351F-4111-BEB9-04CE5844716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1DEF7F-08E9-4AF8-9E7A-4E575D09DB5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DCCAE8B-351F-4111-BEB9-04CE5844716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21DEF7F-08E9-4AF8-9E7A-4E575D09DB5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90872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Строение клетки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92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0304215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1800"/>
                <a:gridCol w="3324200"/>
                <a:gridCol w="3048000"/>
              </a:tblGrid>
              <a:tr h="162793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Органоиды клетки</a:t>
                      </a:r>
                      <a:endParaRPr lang="ru-RU" sz="3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Строение, свойства</a:t>
                      </a:r>
                      <a:endParaRPr lang="ru-RU" sz="40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Функции</a:t>
                      </a:r>
                      <a:endParaRPr lang="ru-RU" sz="3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602124">
                <a:tc rowSpan="2">
                  <a:txBody>
                    <a:bodyPr/>
                    <a:lstStyle/>
                    <a:p>
                      <a:r>
                        <a:rPr lang="ru-RU" sz="3600" dirty="0" smtClean="0"/>
                        <a:t>Мембрана (оболочка)</a:t>
                      </a:r>
                      <a:endParaRPr lang="ru-RU" sz="3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двухмембранная</a:t>
                      </a:r>
                      <a:r>
                        <a:rPr lang="ru-RU" sz="2800" dirty="0" smtClean="0"/>
                        <a:t>:</a:t>
                      </a:r>
                    </a:p>
                    <a:p>
                      <a:r>
                        <a:rPr lang="ru-RU" sz="2800" dirty="0" smtClean="0"/>
                        <a:t>У растений:</a:t>
                      </a:r>
                    </a:p>
                    <a:p>
                      <a:r>
                        <a:rPr lang="ru-RU" sz="2800" dirty="0" smtClean="0"/>
                        <a:t>1)клетчатка</a:t>
                      </a:r>
                    </a:p>
                    <a:p>
                      <a:r>
                        <a:rPr lang="ru-RU" sz="2800" dirty="0" smtClean="0"/>
                        <a:t>2)плазматическая</a:t>
                      </a:r>
                      <a:endParaRPr lang="ru-RU" sz="2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r>
                        <a:rPr lang="ru-RU" sz="2400" dirty="0" smtClean="0"/>
                        <a:t>придает</a:t>
                      </a:r>
                      <a:r>
                        <a:rPr lang="ru-RU" sz="2400" baseline="0" dirty="0" smtClean="0"/>
                        <a:t> форму</a:t>
                      </a:r>
                    </a:p>
                    <a:p>
                      <a:r>
                        <a:rPr lang="ru-RU" sz="2400" baseline="0" dirty="0" smtClean="0"/>
                        <a:t>Обеспечивает избирательную проницаемость, поддерживает водно-солевой баланс</a:t>
                      </a:r>
                      <a:endParaRPr lang="ru-RU" sz="2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627938">
                <a:tc vMerge="1">
                  <a:txBody>
                    <a:bodyPr/>
                    <a:lstStyle/>
                    <a:p>
                      <a:endParaRPr lang="ru-RU" sz="2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 животных:</a:t>
                      </a:r>
                    </a:p>
                    <a:p>
                      <a:r>
                        <a:rPr lang="ru-RU" sz="2800" dirty="0" smtClean="0"/>
                        <a:t>1)</a:t>
                      </a:r>
                      <a:r>
                        <a:rPr lang="ru-RU" sz="2800" dirty="0" err="1" smtClean="0"/>
                        <a:t>гликокаликс</a:t>
                      </a:r>
                      <a:endParaRPr lang="ru-RU" sz="2800" dirty="0" smtClean="0"/>
                    </a:p>
                    <a:p>
                      <a:r>
                        <a:rPr lang="ru-RU" sz="2800" dirty="0" smtClean="0"/>
                        <a:t>2)плазматическая</a:t>
                      </a:r>
                      <a:endParaRPr lang="ru-RU" sz="2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 smtClean="0"/>
                    </a:p>
                    <a:p>
                      <a:r>
                        <a:rPr lang="ru-RU" sz="2400" dirty="0" smtClean="0"/>
                        <a:t>Защитная ф-</a:t>
                      </a:r>
                      <a:r>
                        <a:rPr lang="ru-RU" sz="2400" dirty="0" err="1" smtClean="0"/>
                        <a:t>ция</a:t>
                      </a:r>
                      <a:endParaRPr lang="ru-RU" sz="2400" dirty="0" smtClean="0"/>
                    </a:p>
                    <a:p>
                      <a:endParaRPr lang="ru-RU" sz="2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10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6406166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2323318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</a:rPr>
                        <a:t>Цитоплазма</a:t>
                      </a:r>
                      <a:endParaRPr lang="ru-R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Полужидкая вязкая мелко-зернистая среда, содержащая органоиды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Транспорт веществ, взаимодействие ядра с органоидами 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534682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Эндоплазма-</a:t>
                      </a:r>
                      <a:r>
                        <a:rPr lang="ru-RU" sz="3200" dirty="0" err="1" smtClean="0"/>
                        <a:t>тическая</a:t>
                      </a:r>
                      <a:r>
                        <a:rPr lang="ru-RU" sz="3200" dirty="0" smtClean="0"/>
                        <a:t> сеть</a:t>
                      </a:r>
                    </a:p>
                    <a:p>
                      <a:r>
                        <a:rPr lang="ru-RU" sz="3200" dirty="0" smtClean="0"/>
                        <a:t>(ЭПС)</a:t>
                      </a:r>
                      <a:endParaRPr lang="ru-RU" sz="32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Одномембранная</a:t>
                      </a:r>
                      <a:r>
                        <a:rPr lang="ru-RU" sz="2800" dirty="0" smtClean="0"/>
                        <a:t> структура, состоящая</a:t>
                      </a:r>
                      <a:r>
                        <a:rPr lang="ru-RU" sz="2800" baseline="0" dirty="0" smtClean="0"/>
                        <a:t> из системы канальцев и трубочек, пронизывает всю цитоплазму:</a:t>
                      </a:r>
                    </a:p>
                    <a:p>
                      <a:r>
                        <a:rPr lang="ru-RU" sz="2800" baseline="0" dirty="0" smtClean="0"/>
                        <a:t>1.Гладкая</a:t>
                      </a:r>
                    </a:p>
                    <a:p>
                      <a:r>
                        <a:rPr lang="ru-RU" sz="2800" baseline="0" dirty="0" smtClean="0"/>
                        <a:t>2.Гранулярная </a:t>
                      </a:r>
                      <a:endParaRPr lang="ru-RU" sz="2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r>
                        <a:rPr lang="ru-RU" sz="2800" dirty="0" smtClean="0"/>
                        <a:t>-Синтез жиров</a:t>
                      </a:r>
                    </a:p>
                    <a:p>
                      <a:r>
                        <a:rPr lang="ru-RU" sz="2800" dirty="0" smtClean="0"/>
                        <a:t>-Синтез белков</a:t>
                      </a:r>
                      <a:endParaRPr lang="ru-RU" sz="2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0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8242126"/>
              </p:ext>
            </p:extLst>
          </p:nvPr>
        </p:nvGraphicFramePr>
        <p:xfrm>
          <a:off x="0" y="0"/>
          <a:ext cx="9144000" cy="7998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3212976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</a:rPr>
                        <a:t>Аппарат </a:t>
                      </a:r>
                      <a:r>
                        <a:rPr lang="ru-RU" sz="3200" b="0" dirty="0" err="1" smtClean="0">
                          <a:solidFill>
                            <a:schemeClr val="tx1"/>
                          </a:solidFill>
                        </a:rPr>
                        <a:t>Гольджи</a:t>
                      </a:r>
                      <a:endParaRPr lang="ru-R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dirty="0" err="1" smtClean="0">
                          <a:solidFill>
                            <a:schemeClr val="tx1"/>
                          </a:solidFill>
                        </a:rPr>
                        <a:t>Одномембран-ный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 органоид, состоящий из системы</a:t>
                      </a:r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</a:rPr>
                        <a:t> полостей, цистерн и пузырьков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Образует первичные лизосомы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534682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Лизосомы</a:t>
                      </a:r>
                      <a:endParaRPr lang="ru-RU" sz="32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Одномембран-ные</a:t>
                      </a:r>
                      <a:r>
                        <a:rPr lang="ru-RU" sz="2800" baseline="0" dirty="0" smtClean="0"/>
                        <a:t> округлые тельца до 1мк, содержат пищеварительные ферменты</a:t>
                      </a:r>
                      <a:endParaRPr lang="ru-RU" sz="2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Обеспечивают </a:t>
                      </a:r>
                      <a:r>
                        <a:rPr lang="ru-RU" sz="2800" dirty="0" err="1" smtClean="0"/>
                        <a:t>внутриклеточ-ное</a:t>
                      </a:r>
                      <a:r>
                        <a:rPr lang="ru-RU" sz="2800" dirty="0" smtClean="0"/>
                        <a:t> переваривание </a:t>
                      </a:r>
                    </a:p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28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6665505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816"/>
                <a:gridCol w="3180184"/>
                <a:gridCol w="3048000"/>
              </a:tblGrid>
              <a:tr h="685800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</a:rPr>
                        <a:t>Митохондрии</a:t>
                      </a:r>
                    </a:p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</a:rPr>
                        <a:t>«силовые станции клетки»</a:t>
                      </a:r>
                      <a:endParaRPr lang="ru-R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dirty="0" err="1" smtClean="0">
                          <a:solidFill>
                            <a:schemeClr val="tx1"/>
                          </a:solidFill>
                        </a:rPr>
                        <a:t>Двухмембранный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 органоид продолговатой формы. Наружная мембрана гладкая, внутренняя – </a:t>
                      </a:r>
                      <a:r>
                        <a:rPr lang="ru-RU" sz="2800" b="0" dirty="0" err="1" smtClean="0">
                          <a:solidFill>
                            <a:schemeClr val="tx1"/>
                          </a:solidFill>
                        </a:rPr>
                        <a:t>кристы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, заполнена</a:t>
                      </a:r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</a:rPr>
                        <a:t> матриксом (ДНК, РНК, рибосомы)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Обеспечивает клетку энергией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20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1646885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816"/>
                <a:gridCol w="3180184"/>
                <a:gridCol w="3048000"/>
              </a:tblGrid>
              <a:tr h="685800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</a:rPr>
                        <a:t>Пластиды </a:t>
                      </a:r>
                    </a:p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</a:rPr>
                        <a:t>(у растений)</a:t>
                      </a:r>
                      <a:endParaRPr lang="ru-R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dirty="0" err="1" smtClean="0">
                          <a:solidFill>
                            <a:schemeClr val="tx1"/>
                          </a:solidFill>
                        </a:rPr>
                        <a:t>Двухмембранный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 органоид продолговатой формы. Наружная мембрана гладкая, внутренняя образует</a:t>
                      </a:r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</a:rPr>
                        <a:t> граны, состоящие из </a:t>
                      </a:r>
                      <a:r>
                        <a:rPr lang="ru-RU" sz="2800" b="0" baseline="0" dirty="0" err="1" smtClean="0">
                          <a:solidFill>
                            <a:schemeClr val="tx1"/>
                          </a:solidFill>
                        </a:rPr>
                        <a:t>мембранок-тилакоидов</a:t>
                      </a:r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</a:rPr>
                        <a:t>, окруженных стромой. ДНК, РНК, рибосомы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Фотосинтез.</a:t>
                      </a:r>
                    </a:p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Хлоропласты 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(зеленый);</a:t>
                      </a:r>
                    </a:p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Хромопласты (желтый, красный);</a:t>
                      </a:r>
                    </a:p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Лейкопласты (бесцветный).</a:t>
                      </a:r>
                    </a:p>
                    <a:p>
                      <a:endParaRPr lang="ru-RU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48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35894935"/>
              </p:ext>
            </p:extLst>
          </p:nvPr>
        </p:nvGraphicFramePr>
        <p:xfrm>
          <a:off x="0" y="0"/>
          <a:ext cx="9144000" cy="7747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3212976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</a:rPr>
                        <a:t>рибосомы</a:t>
                      </a:r>
                      <a:endParaRPr lang="ru-R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dirty="0" err="1" smtClean="0">
                          <a:solidFill>
                            <a:schemeClr val="tx1"/>
                          </a:solidFill>
                        </a:rPr>
                        <a:t>Немембранный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 органоид,</a:t>
                      </a:r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</a:rPr>
                        <a:t> состоит из 2х субъединиц</a:t>
                      </a:r>
                    </a:p>
                    <a:p>
                      <a:r>
                        <a:rPr lang="ru-RU" sz="2800" b="0" baseline="0" dirty="0" err="1" smtClean="0">
                          <a:solidFill>
                            <a:schemeClr val="tx1"/>
                          </a:solidFill>
                        </a:rPr>
                        <a:t>РНК+белок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Синтез белков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534682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Клеточный центр </a:t>
                      </a:r>
                    </a:p>
                    <a:p>
                      <a:r>
                        <a:rPr lang="ru-RU" sz="3200" dirty="0" smtClean="0"/>
                        <a:t>(у животных)</a:t>
                      </a:r>
                      <a:endParaRPr lang="ru-RU" sz="32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Состоит из 2х центриолей и центросферы</a:t>
                      </a:r>
                      <a:endParaRPr lang="ru-RU" sz="2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Деление клетки</a:t>
                      </a:r>
                    </a:p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39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7048068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6858000">
                <a:tc>
                  <a:txBody>
                    <a:bodyPr/>
                    <a:lstStyle/>
                    <a:p>
                      <a:r>
                        <a:rPr lang="ru-RU" sz="6000" b="0" dirty="0" smtClean="0">
                          <a:solidFill>
                            <a:schemeClr val="tx1"/>
                          </a:solidFill>
                        </a:rPr>
                        <a:t>Ядро</a:t>
                      </a:r>
                      <a:endParaRPr lang="ru-RU" sz="6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Мембрана 2х- </a:t>
                      </a:r>
                      <a:r>
                        <a:rPr lang="ru-RU" sz="2800" b="0" dirty="0" err="1" smtClean="0">
                          <a:solidFill>
                            <a:schemeClr val="tx1"/>
                          </a:solidFill>
                        </a:rPr>
                        <a:t>слойная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, пористая;</a:t>
                      </a:r>
                    </a:p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Заполнено</a:t>
                      </a:r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</a:rPr>
                        <a:t> кариоплазмой;</a:t>
                      </a:r>
                    </a:p>
                    <a:p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</a:rPr>
                        <a:t>Содержит ядрышки, хромосомы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Регулирует все процессы клетки</a:t>
                      </a:r>
                    </a:p>
                    <a:p>
                      <a:endParaRPr lang="ru-RU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Синтез</a:t>
                      </a:r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</a:rPr>
                        <a:t> РНК</a:t>
                      </a:r>
                    </a:p>
                    <a:p>
                      <a:r>
                        <a:rPr lang="ru-RU" sz="2800" b="0" baseline="0" smtClean="0">
                          <a:solidFill>
                            <a:schemeClr val="tx1"/>
                          </a:solidFill>
                        </a:rPr>
                        <a:t>Наследственная информация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694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167</TotalTime>
  <Words>230</Words>
  <Application>Microsoft Office PowerPoint</Application>
  <PresentationFormat>Экран (4:3)</PresentationFormat>
  <Paragraphs>80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Строение клетки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Строение клетки</dc:title>
  <dc:creator>User</dc:creator>
  <cp:lastModifiedBy>User</cp:lastModifiedBy>
  <cp:revision>9</cp:revision>
  <dcterms:created xsi:type="dcterms:W3CDTF">2020-01-25T07:02:29Z</dcterms:created>
  <dcterms:modified xsi:type="dcterms:W3CDTF">2020-01-28T07:10:40Z</dcterms:modified>
</cp:coreProperties>
</file>