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CAE8B-351F-4111-BEB9-04CE5844716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1DEF7F-08E9-4AF8-9E7A-4E575D09DB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Строение клетки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9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30421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3324200"/>
                <a:gridCol w="3048000"/>
              </a:tblGrid>
              <a:tr h="162793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Органоиды клетки</a:t>
                      </a:r>
                      <a:endParaRPr lang="ru-RU" sz="32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Строение, свойства</a:t>
                      </a:r>
                      <a:endParaRPr lang="ru-RU" sz="40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Функции</a:t>
                      </a:r>
                      <a:endParaRPr lang="ru-RU" sz="3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02124">
                <a:tc rowSpan="2">
                  <a:txBody>
                    <a:bodyPr/>
                    <a:lstStyle/>
                    <a:p>
                      <a:r>
                        <a:rPr lang="ru-RU" sz="3600" dirty="0" smtClean="0"/>
                        <a:t>Мембрана (оболочка)</a:t>
                      </a:r>
                      <a:endParaRPr lang="ru-RU" sz="3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двухмембранная</a:t>
                      </a:r>
                      <a:r>
                        <a:rPr lang="ru-RU" sz="2800" dirty="0" smtClean="0"/>
                        <a:t>:</a:t>
                      </a:r>
                    </a:p>
                    <a:p>
                      <a:r>
                        <a:rPr lang="ru-RU" sz="2800" dirty="0" smtClean="0"/>
                        <a:t>У растений:</a:t>
                      </a:r>
                    </a:p>
                    <a:p>
                      <a:r>
                        <a:rPr lang="ru-RU" sz="2800" dirty="0" smtClean="0"/>
                        <a:t>1)клетчатка</a:t>
                      </a:r>
                    </a:p>
                    <a:p>
                      <a:r>
                        <a:rPr lang="ru-RU" sz="2800" dirty="0" smtClean="0"/>
                        <a:t>2)плазматическая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400" dirty="0" smtClean="0"/>
                        <a:t>придает</a:t>
                      </a:r>
                      <a:r>
                        <a:rPr lang="ru-RU" sz="2400" baseline="0" dirty="0" smtClean="0"/>
                        <a:t> форму</a:t>
                      </a:r>
                    </a:p>
                    <a:p>
                      <a:r>
                        <a:rPr lang="ru-RU" sz="2400" baseline="0" dirty="0" smtClean="0"/>
                        <a:t>Обеспечивает избирательную проницаемость, поддерживает водно-солевой баланс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27938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 животных:</a:t>
                      </a:r>
                    </a:p>
                    <a:p>
                      <a:r>
                        <a:rPr lang="ru-RU" sz="2800" dirty="0" smtClean="0"/>
                        <a:t>1)</a:t>
                      </a:r>
                      <a:r>
                        <a:rPr lang="ru-RU" sz="2800" dirty="0" err="1" smtClean="0"/>
                        <a:t>гликокаликс</a:t>
                      </a:r>
                      <a:endParaRPr lang="ru-RU" sz="2800" dirty="0" smtClean="0"/>
                    </a:p>
                    <a:p>
                      <a:r>
                        <a:rPr lang="ru-RU" sz="2800" dirty="0" smtClean="0"/>
                        <a:t>2)плазматическая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Защитная ф-</a:t>
                      </a:r>
                      <a:r>
                        <a:rPr lang="ru-RU" sz="2400" dirty="0" err="1" smtClean="0"/>
                        <a:t>ция</a:t>
                      </a:r>
                      <a:endParaRPr lang="ru-RU" sz="2400" dirty="0" smtClean="0"/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1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40616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323318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Цитоплазма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Полужидкая вязкая мелко-зернистая среда, содержащая органоиды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Транспорт веществ, взаимодействие ядра с органоидами 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346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Эндоплазма-</a:t>
                      </a:r>
                      <a:r>
                        <a:rPr lang="ru-RU" sz="3200" dirty="0" err="1" smtClean="0"/>
                        <a:t>тическая</a:t>
                      </a:r>
                      <a:r>
                        <a:rPr lang="ru-RU" sz="3200" dirty="0" smtClean="0"/>
                        <a:t> сеть</a:t>
                      </a:r>
                    </a:p>
                    <a:p>
                      <a:r>
                        <a:rPr lang="ru-RU" sz="3200" dirty="0" smtClean="0"/>
                        <a:t>(ЭПС)</a:t>
                      </a:r>
                      <a:endParaRPr lang="ru-RU" sz="3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Одномембранная</a:t>
                      </a:r>
                      <a:r>
                        <a:rPr lang="ru-RU" sz="2800" dirty="0" smtClean="0"/>
                        <a:t> структура, состоящая</a:t>
                      </a:r>
                      <a:r>
                        <a:rPr lang="ru-RU" sz="2800" baseline="0" dirty="0" smtClean="0"/>
                        <a:t> из системы канальцев и трубочек, пронизывает всю цитоплазму:</a:t>
                      </a:r>
                    </a:p>
                    <a:p>
                      <a:r>
                        <a:rPr lang="ru-RU" sz="2800" baseline="0" dirty="0" smtClean="0"/>
                        <a:t>1.Гладкая</a:t>
                      </a:r>
                    </a:p>
                    <a:p>
                      <a:r>
                        <a:rPr lang="ru-RU" sz="2800" baseline="0" dirty="0" smtClean="0"/>
                        <a:t>2.Гранулярная 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-Синтез жиров</a:t>
                      </a:r>
                    </a:p>
                    <a:p>
                      <a:r>
                        <a:rPr lang="ru-RU" sz="2800" dirty="0" smtClean="0"/>
                        <a:t>-Синтез белков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242126"/>
              </p:ext>
            </p:extLst>
          </p:nvPr>
        </p:nvGraphicFramePr>
        <p:xfrm>
          <a:off x="0" y="0"/>
          <a:ext cx="9144000" cy="799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212976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Аппарат </a:t>
                      </a:r>
                      <a:r>
                        <a:rPr lang="ru-RU" sz="3200" b="0" dirty="0" err="1" smtClean="0">
                          <a:solidFill>
                            <a:schemeClr val="tx1"/>
                          </a:solidFill>
                        </a:rPr>
                        <a:t>Гольджи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Одномембран-ный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органоид, состоящий из системы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полостей, цистерн и пузырьков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Образует первичные лизосомы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346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Лизосомы</a:t>
                      </a:r>
                      <a:endParaRPr lang="ru-RU" sz="3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Одномембран-ные</a:t>
                      </a:r>
                      <a:r>
                        <a:rPr lang="ru-RU" sz="2800" baseline="0" dirty="0" smtClean="0"/>
                        <a:t> округлые тельца до 1мк, содержат пищеварительные ферменты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Обеспечивают </a:t>
                      </a:r>
                      <a:r>
                        <a:rPr lang="ru-RU" sz="2800" dirty="0" err="1" smtClean="0"/>
                        <a:t>внутриклеточ-ное</a:t>
                      </a:r>
                      <a:r>
                        <a:rPr lang="ru-RU" sz="2800" dirty="0" smtClean="0"/>
                        <a:t> переваривание 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66550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/>
                <a:gridCol w="3180184"/>
                <a:gridCol w="3048000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Митохондрии</a:t>
                      </a:r>
                    </a:p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«силовые станции клетки»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Двухмембранный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органоид продолговатой формы. Наружная мембрана гладкая, внутренняя –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кристы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, заполнена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матриксом (ДНК, РНК, рибосомы)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Обеспечивает клетку энергией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646885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/>
                <a:gridCol w="3180184"/>
                <a:gridCol w="3048000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Пластиды </a:t>
                      </a:r>
                    </a:p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(у растений)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Двухмембранный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органоид продолговатой формы. Наружная мембрана гладкая, внутренняя образует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граны, состоящие из </a:t>
                      </a:r>
                      <a:r>
                        <a:rPr lang="ru-RU" sz="2800" b="0" baseline="0" dirty="0" err="1" smtClean="0">
                          <a:solidFill>
                            <a:schemeClr val="tx1"/>
                          </a:solidFill>
                        </a:rPr>
                        <a:t>мембранок-тилакоидов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, окруженных стромой. ДНК, РНК, рибосомы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Фотосинтез.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Хлоропласты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(зеленый);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Хромопласты (желтый, красный);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Лейкопласты (бесцветный).</a:t>
                      </a:r>
                    </a:p>
                    <a:p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4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5894935"/>
              </p:ext>
            </p:extLst>
          </p:nvPr>
        </p:nvGraphicFramePr>
        <p:xfrm>
          <a:off x="0" y="0"/>
          <a:ext cx="9144000" cy="774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212976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рибосомы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Немембранный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 органоид,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состоит из 2х субъединиц</a:t>
                      </a:r>
                    </a:p>
                    <a:p>
                      <a:r>
                        <a:rPr lang="ru-RU" sz="2800" b="0" baseline="0" dirty="0" err="1" smtClean="0">
                          <a:solidFill>
                            <a:schemeClr val="tx1"/>
                          </a:solidFill>
                        </a:rPr>
                        <a:t>РНК+белок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Синтез белков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3468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Клеточный центр </a:t>
                      </a:r>
                    </a:p>
                    <a:p>
                      <a:r>
                        <a:rPr lang="ru-RU" sz="3200" dirty="0" smtClean="0"/>
                        <a:t>(у животных)</a:t>
                      </a:r>
                      <a:endParaRPr lang="ru-RU" sz="3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Состоит из 2х центриолей и центросферы</a:t>
                      </a:r>
                      <a:endParaRPr lang="ru-RU" sz="2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Деление клетки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39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048068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6000" b="0" dirty="0" smtClean="0">
                          <a:solidFill>
                            <a:schemeClr val="tx1"/>
                          </a:solidFill>
                        </a:rPr>
                        <a:t>Ядро</a:t>
                      </a:r>
                      <a:endParaRPr lang="ru-RU" sz="6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Мембрана 2х- </a:t>
                      </a:r>
                      <a:r>
                        <a:rPr lang="ru-RU" sz="2800" b="0" dirty="0" err="1" smtClean="0">
                          <a:solidFill>
                            <a:schemeClr val="tx1"/>
                          </a:solidFill>
                        </a:rPr>
                        <a:t>слойная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, пористая;</a:t>
                      </a: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Заполнено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кариоплазмой;</a:t>
                      </a:r>
                    </a:p>
                    <a:p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Содержит ядрышки, хромосомы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Регулирует все процессы клетки</a:t>
                      </a:r>
                    </a:p>
                    <a:p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Синтез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</a:rPr>
                        <a:t> РНК</a:t>
                      </a:r>
                    </a:p>
                    <a:p>
                      <a:r>
                        <a:rPr lang="ru-RU" sz="2800" b="0" baseline="0" smtClean="0">
                          <a:solidFill>
                            <a:schemeClr val="tx1"/>
                          </a:solidFill>
                        </a:rPr>
                        <a:t>Наследственная информация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9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230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Строение клетки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клетки</dc:title>
  <dc:creator>User</dc:creator>
  <cp:lastModifiedBy>User</cp:lastModifiedBy>
  <cp:revision>9</cp:revision>
  <dcterms:created xsi:type="dcterms:W3CDTF">2020-01-25T07:02:29Z</dcterms:created>
  <dcterms:modified xsi:type="dcterms:W3CDTF">2020-01-28T07:10:40Z</dcterms:modified>
</cp:coreProperties>
</file>