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78" r:id="rId6"/>
    <p:sldId id="277" r:id="rId7"/>
    <p:sldId id="264" r:id="rId8"/>
    <p:sldId id="265" r:id="rId9"/>
    <p:sldId id="257" r:id="rId10"/>
    <p:sldId id="266" r:id="rId11"/>
    <p:sldId id="267" r:id="rId12"/>
    <p:sldId id="268" r:id="rId13"/>
    <p:sldId id="279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8" autoAdjust="0"/>
    <p:restoredTop sz="95226" autoAdjust="0"/>
  </p:normalViewPr>
  <p:slideViewPr>
    <p:cSldViewPr snapToGrid="0">
      <p:cViewPr>
        <p:scale>
          <a:sx n="66" d="100"/>
          <a:sy n="66" d="100"/>
        </p:scale>
        <p:origin x="-876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16E5C-22D4-47D8-8DF9-F4C8F6EA3324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D1B889-A05A-4D77-9FA9-C1FB94F9BDB0}">
      <dgm:prSet phldrT="[Текст]"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1. Анализ поставленных целей и задач</a:t>
          </a:r>
          <a:endParaRPr lang="ru-RU" sz="2000" dirty="0"/>
        </a:p>
      </dgm:t>
    </dgm:pt>
    <dgm:pt modelId="{F47DF4CA-63D5-44E1-8B90-8F72F8150608}" type="parTrans" cxnId="{2BEABE2B-DB47-4431-AF72-3415144DB271}">
      <dgm:prSet/>
      <dgm:spPr/>
      <dgm:t>
        <a:bodyPr/>
        <a:lstStyle/>
        <a:p>
          <a:endParaRPr lang="ru-RU"/>
        </a:p>
      </dgm:t>
    </dgm:pt>
    <dgm:pt modelId="{141BF064-7F8D-49DA-B71E-F923D10CA02C}" type="sibTrans" cxnId="{2BEABE2B-DB47-4431-AF72-3415144DB271}">
      <dgm:prSet/>
      <dgm:spPr/>
      <dgm:t>
        <a:bodyPr/>
        <a:lstStyle/>
        <a:p>
          <a:endParaRPr lang="ru-RU"/>
        </a:p>
      </dgm:t>
    </dgm:pt>
    <dgm:pt modelId="{2F27D962-D12F-4668-A391-9081577B1CDB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2. Оценка целевой аудитории и каналов коммуникации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E20F45-B231-4F4F-918C-23B4F35E8E38}" type="parTrans" cxnId="{9B80BBAE-9EFC-47E6-9294-C8F14D078732}">
      <dgm:prSet/>
      <dgm:spPr/>
      <dgm:t>
        <a:bodyPr/>
        <a:lstStyle/>
        <a:p>
          <a:endParaRPr lang="ru-RU"/>
        </a:p>
      </dgm:t>
    </dgm:pt>
    <dgm:pt modelId="{65B6B215-806B-42B5-BA0E-38B534CF7787}" type="sibTrans" cxnId="{9B80BBAE-9EFC-47E6-9294-C8F14D078732}">
      <dgm:prSet/>
      <dgm:spPr/>
      <dgm:t>
        <a:bodyPr/>
        <a:lstStyle/>
        <a:p>
          <a:endParaRPr lang="ru-RU"/>
        </a:p>
      </dgm:t>
    </dgm:pt>
    <dgm:pt modelId="{2961DF6B-6ACD-4C3A-9A78-CF5C4C8A1574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3. Финансовое обоснование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F13CB-6FF3-4DC3-9BD4-D38AB02450B2}" type="parTrans" cxnId="{BC97C111-8589-428D-8D27-491D4671DE60}">
      <dgm:prSet/>
      <dgm:spPr/>
      <dgm:t>
        <a:bodyPr/>
        <a:lstStyle/>
        <a:p>
          <a:endParaRPr lang="ru-RU"/>
        </a:p>
      </dgm:t>
    </dgm:pt>
    <dgm:pt modelId="{61CB4C56-AA1E-46A6-B4F6-FB3D9B928FE8}" type="sibTrans" cxnId="{BC97C111-8589-428D-8D27-491D4671DE60}">
      <dgm:prSet/>
      <dgm:spPr/>
      <dgm:t>
        <a:bodyPr/>
        <a:lstStyle/>
        <a:p>
          <a:endParaRPr lang="ru-RU"/>
        </a:p>
      </dgm:t>
    </dgm:pt>
    <dgm:pt modelId="{A66AA3A1-BDCE-4C40-ADAA-A93D7EB08F2F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4. Анализ ресурсов и возможностей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4ACB0-4F2A-476B-B2F5-3D003D60C72F}" type="parTrans" cxnId="{BE28859D-CDF9-4806-8B59-D06AF277DDA1}">
      <dgm:prSet/>
      <dgm:spPr/>
      <dgm:t>
        <a:bodyPr/>
        <a:lstStyle/>
        <a:p>
          <a:endParaRPr lang="ru-RU"/>
        </a:p>
      </dgm:t>
    </dgm:pt>
    <dgm:pt modelId="{E76D070E-42E9-44F2-82F3-D4F36EB2C991}" type="sibTrans" cxnId="{BE28859D-CDF9-4806-8B59-D06AF277DDA1}">
      <dgm:prSet/>
      <dgm:spPr/>
      <dgm:t>
        <a:bodyPr/>
        <a:lstStyle/>
        <a:p>
          <a:endParaRPr lang="ru-RU"/>
        </a:p>
      </dgm:t>
    </dgm:pt>
    <dgm:pt modelId="{BC30EA24-467A-42F6-ABFB-C77283A37D3A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5. Оценка рисков и внешних факторов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A91CAE-F5A7-4565-AB75-E38BAD3F7DB3}" type="parTrans" cxnId="{5E3C8023-2721-461C-B3CC-27404FE530DA}">
      <dgm:prSet/>
      <dgm:spPr/>
      <dgm:t>
        <a:bodyPr/>
        <a:lstStyle/>
        <a:p>
          <a:endParaRPr lang="ru-RU"/>
        </a:p>
      </dgm:t>
    </dgm:pt>
    <dgm:pt modelId="{8D3114D7-70D0-4CEF-A08B-7A347DE5DF37}" type="sibTrans" cxnId="{5E3C8023-2721-461C-B3CC-27404FE530DA}">
      <dgm:prSet/>
      <dgm:spPr/>
      <dgm:t>
        <a:bodyPr/>
        <a:lstStyle/>
        <a:p>
          <a:endParaRPr lang="ru-RU"/>
        </a:p>
      </dgm:t>
    </dgm:pt>
    <dgm:pt modelId="{C157FDE2-C407-432C-BE7C-CCF882AE79E2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6. Результаты предварительных исследований и тестов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6EB2CF-9A1B-4B01-958F-B348BA65167B}" type="parTrans" cxnId="{93297761-958D-4B51-B35F-284597E0BC74}">
      <dgm:prSet/>
      <dgm:spPr/>
      <dgm:t>
        <a:bodyPr/>
        <a:lstStyle/>
        <a:p>
          <a:endParaRPr lang="ru-RU"/>
        </a:p>
      </dgm:t>
    </dgm:pt>
    <dgm:pt modelId="{123069FC-3A53-47D6-A2F2-7766965CA840}" type="sibTrans" cxnId="{93297761-958D-4B51-B35F-284597E0BC74}">
      <dgm:prSet/>
      <dgm:spPr/>
      <dgm:t>
        <a:bodyPr/>
        <a:lstStyle/>
        <a:p>
          <a:endParaRPr lang="ru-RU"/>
        </a:p>
      </dgm:t>
    </dgm:pt>
    <dgm:pt modelId="{BB2E8392-F365-45FC-9656-2D47DA36E031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7. Внутреннее согласование и утверждение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C5E22-F2CD-4FAA-9345-EFC2B768FBE8}" type="parTrans" cxnId="{83294169-6789-4C82-A0DB-0733315F352A}">
      <dgm:prSet/>
      <dgm:spPr/>
      <dgm:t>
        <a:bodyPr/>
        <a:lstStyle/>
        <a:p>
          <a:endParaRPr lang="ru-RU"/>
        </a:p>
      </dgm:t>
    </dgm:pt>
    <dgm:pt modelId="{90D7EF88-6907-488D-A254-22AD7AAF1B95}" type="sibTrans" cxnId="{83294169-6789-4C82-A0DB-0733315F352A}">
      <dgm:prSet/>
      <dgm:spPr/>
      <dgm:t>
        <a:bodyPr/>
        <a:lstStyle/>
        <a:p>
          <a:endParaRPr lang="ru-RU"/>
        </a:p>
      </dgm:t>
    </dgm:pt>
    <dgm:pt modelId="{011C7CB3-43F7-4D60-8C05-1FB29BEA2A40}" type="pres">
      <dgm:prSet presAssocID="{24016E5C-22D4-47D8-8DF9-F4C8F6EA332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D6930B-CE5C-43A7-99EB-E39B561FDCA5}" type="pres">
      <dgm:prSet presAssocID="{07D1B889-A05A-4D77-9FA9-C1FB94F9BDB0}" presName="node" presStyleLbl="node1" presStyleIdx="0" presStyleCnt="7" custScaleX="250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0DA44-EFBA-4E3E-8E60-C00B0D4316D7}" type="pres">
      <dgm:prSet presAssocID="{141BF064-7F8D-49DA-B71E-F923D10CA02C}" presName="sibTrans" presStyleLbl="sibTrans2D1" presStyleIdx="0" presStyleCnt="6"/>
      <dgm:spPr/>
      <dgm:t>
        <a:bodyPr/>
        <a:lstStyle/>
        <a:p>
          <a:endParaRPr lang="ru-RU"/>
        </a:p>
      </dgm:t>
    </dgm:pt>
    <dgm:pt modelId="{CF060DE9-BCAF-4B1C-9369-3E52B9DA32A6}" type="pres">
      <dgm:prSet presAssocID="{141BF064-7F8D-49DA-B71E-F923D10CA02C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F43746D8-3DE5-4E98-846B-C6AB9157A735}" type="pres">
      <dgm:prSet presAssocID="{2F27D962-D12F-4668-A391-9081577B1CDB}" presName="node" presStyleLbl="node1" presStyleIdx="1" presStyleCnt="7" custScaleX="250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8A02A-1EB2-44B9-ABCD-10F1AF2FA288}" type="pres">
      <dgm:prSet presAssocID="{65B6B215-806B-42B5-BA0E-38B534CF7787}" presName="sibTrans" presStyleLbl="sibTrans2D1" presStyleIdx="1" presStyleCnt="6"/>
      <dgm:spPr/>
      <dgm:t>
        <a:bodyPr/>
        <a:lstStyle/>
        <a:p>
          <a:endParaRPr lang="ru-RU"/>
        </a:p>
      </dgm:t>
    </dgm:pt>
    <dgm:pt modelId="{E2B3CECE-ADBC-4EB2-B80E-16C233DCE25B}" type="pres">
      <dgm:prSet presAssocID="{65B6B215-806B-42B5-BA0E-38B534CF7787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83C40776-9CF5-4BA3-A4A5-07C3A7AED2C1}" type="pres">
      <dgm:prSet presAssocID="{2961DF6B-6ACD-4C3A-9A78-CF5C4C8A1574}" presName="node" presStyleLbl="node1" presStyleIdx="2" presStyleCnt="7" custScaleX="250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D7032-83C6-4D4F-A787-15CFE0CAFC8F}" type="pres">
      <dgm:prSet presAssocID="{61CB4C56-AA1E-46A6-B4F6-FB3D9B928FE8}" presName="sibTrans" presStyleLbl="sibTrans2D1" presStyleIdx="2" presStyleCnt="6"/>
      <dgm:spPr/>
      <dgm:t>
        <a:bodyPr/>
        <a:lstStyle/>
        <a:p>
          <a:endParaRPr lang="ru-RU"/>
        </a:p>
      </dgm:t>
    </dgm:pt>
    <dgm:pt modelId="{AF82B808-8A52-4A3B-A3F0-E5AFB22563F9}" type="pres">
      <dgm:prSet presAssocID="{61CB4C56-AA1E-46A6-B4F6-FB3D9B928FE8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E1C414AC-548F-4C5B-BF47-43B140613050}" type="pres">
      <dgm:prSet presAssocID="{A66AA3A1-BDCE-4C40-ADAA-A93D7EB08F2F}" presName="node" presStyleLbl="node1" presStyleIdx="3" presStyleCnt="7" custScaleX="250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A2D79-8DEE-4BBC-A50C-5AA1618DE08A}" type="pres">
      <dgm:prSet presAssocID="{E76D070E-42E9-44F2-82F3-D4F36EB2C991}" presName="sibTrans" presStyleLbl="sibTrans2D1" presStyleIdx="3" presStyleCnt="6"/>
      <dgm:spPr/>
      <dgm:t>
        <a:bodyPr/>
        <a:lstStyle/>
        <a:p>
          <a:endParaRPr lang="ru-RU"/>
        </a:p>
      </dgm:t>
    </dgm:pt>
    <dgm:pt modelId="{4039F6AA-95F1-4B6E-B52F-C7A7C3809DA8}" type="pres">
      <dgm:prSet presAssocID="{E76D070E-42E9-44F2-82F3-D4F36EB2C991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A3C1B84F-F6E5-434E-B107-A6B26E05D973}" type="pres">
      <dgm:prSet presAssocID="{BC30EA24-467A-42F6-ABFB-C77283A37D3A}" presName="node" presStyleLbl="node1" presStyleIdx="4" presStyleCnt="7" custScaleX="250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3B52C-8FAE-4BA9-9168-02959AA67BDB}" type="pres">
      <dgm:prSet presAssocID="{8D3114D7-70D0-4CEF-A08B-7A347DE5DF37}" presName="sibTrans" presStyleLbl="sibTrans2D1" presStyleIdx="4" presStyleCnt="6"/>
      <dgm:spPr/>
      <dgm:t>
        <a:bodyPr/>
        <a:lstStyle/>
        <a:p>
          <a:endParaRPr lang="ru-RU"/>
        </a:p>
      </dgm:t>
    </dgm:pt>
    <dgm:pt modelId="{B6703105-68A3-4E09-A1E5-CD507E05AE9C}" type="pres">
      <dgm:prSet presAssocID="{8D3114D7-70D0-4CEF-A08B-7A347DE5DF37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847B3563-EC52-4688-9DC3-749FE5ADEBBE}" type="pres">
      <dgm:prSet presAssocID="{C157FDE2-C407-432C-BE7C-CCF882AE79E2}" presName="node" presStyleLbl="node1" presStyleIdx="5" presStyleCnt="7" custScaleX="250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D3520-0EAD-4B17-B4EC-8CBD7CA8AD30}" type="pres">
      <dgm:prSet presAssocID="{123069FC-3A53-47D6-A2F2-7766965CA840}" presName="sibTrans" presStyleLbl="sibTrans2D1" presStyleIdx="5" presStyleCnt="6"/>
      <dgm:spPr/>
      <dgm:t>
        <a:bodyPr/>
        <a:lstStyle/>
        <a:p>
          <a:endParaRPr lang="ru-RU"/>
        </a:p>
      </dgm:t>
    </dgm:pt>
    <dgm:pt modelId="{E819744A-D919-4C49-BA40-1EED5FBA1943}" type="pres">
      <dgm:prSet presAssocID="{123069FC-3A53-47D6-A2F2-7766965CA840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FD1E34A8-7D4A-42FC-B187-FA81C3C3EDF9}" type="pres">
      <dgm:prSet presAssocID="{BB2E8392-F365-45FC-9656-2D47DA36E031}" presName="node" presStyleLbl="node1" presStyleIdx="6" presStyleCnt="7" custScaleX="250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01870F-B796-4987-84E4-7D87B874628B}" type="presOf" srcId="{65B6B215-806B-42B5-BA0E-38B534CF7787}" destId="{E2B3CECE-ADBC-4EB2-B80E-16C233DCE25B}" srcOrd="1" destOrd="0" presId="urn:microsoft.com/office/officeart/2005/8/layout/process2"/>
    <dgm:cxn modelId="{93297761-958D-4B51-B35F-284597E0BC74}" srcId="{24016E5C-22D4-47D8-8DF9-F4C8F6EA3324}" destId="{C157FDE2-C407-432C-BE7C-CCF882AE79E2}" srcOrd="5" destOrd="0" parTransId="{E56EB2CF-9A1B-4B01-958F-B348BA65167B}" sibTransId="{123069FC-3A53-47D6-A2F2-7766965CA840}"/>
    <dgm:cxn modelId="{5E3DEC01-6B54-44FF-AD9C-215743EC10C1}" type="presOf" srcId="{141BF064-7F8D-49DA-B71E-F923D10CA02C}" destId="{E070DA44-EFBA-4E3E-8E60-C00B0D4316D7}" srcOrd="0" destOrd="0" presId="urn:microsoft.com/office/officeart/2005/8/layout/process2"/>
    <dgm:cxn modelId="{56F0D21E-5F59-4C73-B4EF-F686F48ABE4F}" type="presOf" srcId="{123069FC-3A53-47D6-A2F2-7766965CA840}" destId="{C9DD3520-0EAD-4B17-B4EC-8CBD7CA8AD30}" srcOrd="0" destOrd="0" presId="urn:microsoft.com/office/officeart/2005/8/layout/process2"/>
    <dgm:cxn modelId="{47183474-A0CB-4692-BEE1-27FF401FD1B0}" type="presOf" srcId="{123069FC-3A53-47D6-A2F2-7766965CA840}" destId="{E819744A-D919-4C49-BA40-1EED5FBA1943}" srcOrd="1" destOrd="0" presId="urn:microsoft.com/office/officeart/2005/8/layout/process2"/>
    <dgm:cxn modelId="{4C359FD4-4CA9-47A7-BC03-15FC85992005}" type="presOf" srcId="{24016E5C-22D4-47D8-8DF9-F4C8F6EA3324}" destId="{011C7CB3-43F7-4D60-8C05-1FB29BEA2A40}" srcOrd="0" destOrd="0" presId="urn:microsoft.com/office/officeart/2005/8/layout/process2"/>
    <dgm:cxn modelId="{BE0E367C-2414-4824-B812-87E7E27F0B9A}" type="presOf" srcId="{E76D070E-42E9-44F2-82F3-D4F36EB2C991}" destId="{4039F6AA-95F1-4B6E-B52F-C7A7C3809DA8}" srcOrd="1" destOrd="0" presId="urn:microsoft.com/office/officeart/2005/8/layout/process2"/>
    <dgm:cxn modelId="{9958C34A-1ABD-4BD6-829B-4FD17C4B99F4}" type="presOf" srcId="{E76D070E-42E9-44F2-82F3-D4F36EB2C991}" destId="{E96A2D79-8DEE-4BBC-A50C-5AA1618DE08A}" srcOrd="0" destOrd="0" presId="urn:microsoft.com/office/officeart/2005/8/layout/process2"/>
    <dgm:cxn modelId="{9B80BBAE-9EFC-47E6-9294-C8F14D078732}" srcId="{24016E5C-22D4-47D8-8DF9-F4C8F6EA3324}" destId="{2F27D962-D12F-4668-A391-9081577B1CDB}" srcOrd="1" destOrd="0" parTransId="{ECE20F45-B231-4F4F-918C-23B4F35E8E38}" sibTransId="{65B6B215-806B-42B5-BA0E-38B534CF7787}"/>
    <dgm:cxn modelId="{BC97C111-8589-428D-8D27-491D4671DE60}" srcId="{24016E5C-22D4-47D8-8DF9-F4C8F6EA3324}" destId="{2961DF6B-6ACD-4C3A-9A78-CF5C4C8A1574}" srcOrd="2" destOrd="0" parTransId="{7BBF13CB-6FF3-4DC3-9BD4-D38AB02450B2}" sibTransId="{61CB4C56-AA1E-46A6-B4F6-FB3D9B928FE8}"/>
    <dgm:cxn modelId="{8CB82358-E2F0-4898-8404-3C6C58E367A9}" type="presOf" srcId="{65B6B215-806B-42B5-BA0E-38B534CF7787}" destId="{0868A02A-1EB2-44B9-ABCD-10F1AF2FA288}" srcOrd="0" destOrd="0" presId="urn:microsoft.com/office/officeart/2005/8/layout/process2"/>
    <dgm:cxn modelId="{1C47A7A8-7E37-4C74-BE6E-BCBF5EE43CDC}" type="presOf" srcId="{2961DF6B-6ACD-4C3A-9A78-CF5C4C8A1574}" destId="{83C40776-9CF5-4BA3-A4A5-07C3A7AED2C1}" srcOrd="0" destOrd="0" presId="urn:microsoft.com/office/officeart/2005/8/layout/process2"/>
    <dgm:cxn modelId="{027FB7F2-D125-4B6E-BB87-11A49C36C9C1}" type="presOf" srcId="{141BF064-7F8D-49DA-B71E-F923D10CA02C}" destId="{CF060DE9-BCAF-4B1C-9369-3E52B9DA32A6}" srcOrd="1" destOrd="0" presId="urn:microsoft.com/office/officeart/2005/8/layout/process2"/>
    <dgm:cxn modelId="{9944A86E-46B5-494A-90C0-CD6ABA24BE19}" type="presOf" srcId="{61CB4C56-AA1E-46A6-B4F6-FB3D9B928FE8}" destId="{7B7D7032-83C6-4D4F-A787-15CFE0CAFC8F}" srcOrd="0" destOrd="0" presId="urn:microsoft.com/office/officeart/2005/8/layout/process2"/>
    <dgm:cxn modelId="{39541FA6-6978-45D3-9C30-FA07DEF10112}" type="presOf" srcId="{C157FDE2-C407-432C-BE7C-CCF882AE79E2}" destId="{847B3563-EC52-4688-9DC3-749FE5ADEBBE}" srcOrd="0" destOrd="0" presId="urn:microsoft.com/office/officeart/2005/8/layout/process2"/>
    <dgm:cxn modelId="{82358253-5AFA-4A73-A0F0-8F4CB95DA46B}" type="presOf" srcId="{BC30EA24-467A-42F6-ABFB-C77283A37D3A}" destId="{A3C1B84F-F6E5-434E-B107-A6B26E05D973}" srcOrd="0" destOrd="0" presId="urn:microsoft.com/office/officeart/2005/8/layout/process2"/>
    <dgm:cxn modelId="{9A3638FD-A41F-48FB-9153-0CFE42D76783}" type="presOf" srcId="{BB2E8392-F365-45FC-9656-2D47DA36E031}" destId="{FD1E34A8-7D4A-42FC-B187-FA81C3C3EDF9}" srcOrd="0" destOrd="0" presId="urn:microsoft.com/office/officeart/2005/8/layout/process2"/>
    <dgm:cxn modelId="{88B1E080-71AE-49CC-AF95-2B7B56C3FD70}" type="presOf" srcId="{8D3114D7-70D0-4CEF-A08B-7A347DE5DF37}" destId="{B6703105-68A3-4E09-A1E5-CD507E05AE9C}" srcOrd="1" destOrd="0" presId="urn:microsoft.com/office/officeart/2005/8/layout/process2"/>
    <dgm:cxn modelId="{61DBBEB6-6A21-4869-9E30-D8376FC39874}" type="presOf" srcId="{A66AA3A1-BDCE-4C40-ADAA-A93D7EB08F2F}" destId="{E1C414AC-548F-4C5B-BF47-43B140613050}" srcOrd="0" destOrd="0" presId="urn:microsoft.com/office/officeart/2005/8/layout/process2"/>
    <dgm:cxn modelId="{B0D87E8E-9B82-44BB-8618-DA8AED78A40B}" type="presOf" srcId="{8D3114D7-70D0-4CEF-A08B-7A347DE5DF37}" destId="{BA13B52C-8FAE-4BA9-9168-02959AA67BDB}" srcOrd="0" destOrd="0" presId="urn:microsoft.com/office/officeart/2005/8/layout/process2"/>
    <dgm:cxn modelId="{BE28859D-CDF9-4806-8B59-D06AF277DDA1}" srcId="{24016E5C-22D4-47D8-8DF9-F4C8F6EA3324}" destId="{A66AA3A1-BDCE-4C40-ADAA-A93D7EB08F2F}" srcOrd="3" destOrd="0" parTransId="{0B34ACB0-4F2A-476B-B2F5-3D003D60C72F}" sibTransId="{E76D070E-42E9-44F2-82F3-D4F36EB2C991}"/>
    <dgm:cxn modelId="{83294169-6789-4C82-A0DB-0733315F352A}" srcId="{24016E5C-22D4-47D8-8DF9-F4C8F6EA3324}" destId="{BB2E8392-F365-45FC-9656-2D47DA36E031}" srcOrd="6" destOrd="0" parTransId="{08CC5E22-F2CD-4FAA-9345-EFC2B768FBE8}" sibTransId="{90D7EF88-6907-488D-A254-22AD7AAF1B95}"/>
    <dgm:cxn modelId="{0C0FEB1C-74C1-43E1-9D2C-A009CF866289}" type="presOf" srcId="{2F27D962-D12F-4668-A391-9081577B1CDB}" destId="{F43746D8-3DE5-4E98-846B-C6AB9157A735}" srcOrd="0" destOrd="0" presId="urn:microsoft.com/office/officeart/2005/8/layout/process2"/>
    <dgm:cxn modelId="{FC6F8CD5-8B76-4274-84E3-EDAA0EFFC68A}" type="presOf" srcId="{61CB4C56-AA1E-46A6-B4F6-FB3D9B928FE8}" destId="{AF82B808-8A52-4A3B-A3F0-E5AFB22563F9}" srcOrd="1" destOrd="0" presId="urn:microsoft.com/office/officeart/2005/8/layout/process2"/>
    <dgm:cxn modelId="{52B741DE-1003-4828-952F-92F4C5953EB6}" type="presOf" srcId="{07D1B889-A05A-4D77-9FA9-C1FB94F9BDB0}" destId="{96D6930B-CE5C-43A7-99EB-E39B561FDCA5}" srcOrd="0" destOrd="0" presId="urn:microsoft.com/office/officeart/2005/8/layout/process2"/>
    <dgm:cxn modelId="{2BEABE2B-DB47-4431-AF72-3415144DB271}" srcId="{24016E5C-22D4-47D8-8DF9-F4C8F6EA3324}" destId="{07D1B889-A05A-4D77-9FA9-C1FB94F9BDB0}" srcOrd="0" destOrd="0" parTransId="{F47DF4CA-63D5-44E1-8B90-8F72F8150608}" sibTransId="{141BF064-7F8D-49DA-B71E-F923D10CA02C}"/>
    <dgm:cxn modelId="{5E3C8023-2721-461C-B3CC-27404FE530DA}" srcId="{24016E5C-22D4-47D8-8DF9-F4C8F6EA3324}" destId="{BC30EA24-467A-42F6-ABFB-C77283A37D3A}" srcOrd="4" destOrd="0" parTransId="{E6A91CAE-F5A7-4565-AB75-E38BAD3F7DB3}" sibTransId="{8D3114D7-70D0-4CEF-A08B-7A347DE5DF37}"/>
    <dgm:cxn modelId="{06A46E6A-DA60-4B48-BF6D-5F0F7B0897DA}" type="presParOf" srcId="{011C7CB3-43F7-4D60-8C05-1FB29BEA2A40}" destId="{96D6930B-CE5C-43A7-99EB-E39B561FDCA5}" srcOrd="0" destOrd="0" presId="urn:microsoft.com/office/officeart/2005/8/layout/process2"/>
    <dgm:cxn modelId="{21EBE349-D8E5-4CB4-B70A-A8856CC2F2CD}" type="presParOf" srcId="{011C7CB3-43F7-4D60-8C05-1FB29BEA2A40}" destId="{E070DA44-EFBA-4E3E-8E60-C00B0D4316D7}" srcOrd="1" destOrd="0" presId="urn:microsoft.com/office/officeart/2005/8/layout/process2"/>
    <dgm:cxn modelId="{9C262AB4-4337-4CBB-A93B-50B61797A71C}" type="presParOf" srcId="{E070DA44-EFBA-4E3E-8E60-C00B0D4316D7}" destId="{CF060DE9-BCAF-4B1C-9369-3E52B9DA32A6}" srcOrd="0" destOrd="0" presId="urn:microsoft.com/office/officeart/2005/8/layout/process2"/>
    <dgm:cxn modelId="{28791468-FDC8-4406-A3C0-95F94851D44A}" type="presParOf" srcId="{011C7CB3-43F7-4D60-8C05-1FB29BEA2A40}" destId="{F43746D8-3DE5-4E98-846B-C6AB9157A735}" srcOrd="2" destOrd="0" presId="urn:microsoft.com/office/officeart/2005/8/layout/process2"/>
    <dgm:cxn modelId="{F94A2EAA-638B-4D27-B712-A12491DA5500}" type="presParOf" srcId="{011C7CB3-43F7-4D60-8C05-1FB29BEA2A40}" destId="{0868A02A-1EB2-44B9-ABCD-10F1AF2FA288}" srcOrd="3" destOrd="0" presId="urn:microsoft.com/office/officeart/2005/8/layout/process2"/>
    <dgm:cxn modelId="{4F8BFBB1-B5E3-4149-A46D-B6E9DEFE5456}" type="presParOf" srcId="{0868A02A-1EB2-44B9-ABCD-10F1AF2FA288}" destId="{E2B3CECE-ADBC-4EB2-B80E-16C233DCE25B}" srcOrd="0" destOrd="0" presId="urn:microsoft.com/office/officeart/2005/8/layout/process2"/>
    <dgm:cxn modelId="{DEB9CB73-F67A-441B-B8D5-B1563E6E62C2}" type="presParOf" srcId="{011C7CB3-43F7-4D60-8C05-1FB29BEA2A40}" destId="{83C40776-9CF5-4BA3-A4A5-07C3A7AED2C1}" srcOrd="4" destOrd="0" presId="urn:microsoft.com/office/officeart/2005/8/layout/process2"/>
    <dgm:cxn modelId="{B63B4C6C-A277-4A26-A4B1-66DF3EBFEF41}" type="presParOf" srcId="{011C7CB3-43F7-4D60-8C05-1FB29BEA2A40}" destId="{7B7D7032-83C6-4D4F-A787-15CFE0CAFC8F}" srcOrd="5" destOrd="0" presId="urn:microsoft.com/office/officeart/2005/8/layout/process2"/>
    <dgm:cxn modelId="{91531236-ECA1-4475-8B27-92F4AA7AD3B4}" type="presParOf" srcId="{7B7D7032-83C6-4D4F-A787-15CFE0CAFC8F}" destId="{AF82B808-8A52-4A3B-A3F0-E5AFB22563F9}" srcOrd="0" destOrd="0" presId="urn:microsoft.com/office/officeart/2005/8/layout/process2"/>
    <dgm:cxn modelId="{FBB384C8-AF3F-4C71-AF31-DC6D3E154AC5}" type="presParOf" srcId="{011C7CB3-43F7-4D60-8C05-1FB29BEA2A40}" destId="{E1C414AC-548F-4C5B-BF47-43B140613050}" srcOrd="6" destOrd="0" presId="urn:microsoft.com/office/officeart/2005/8/layout/process2"/>
    <dgm:cxn modelId="{729E3152-3A67-40A2-B32E-4121DB06B017}" type="presParOf" srcId="{011C7CB3-43F7-4D60-8C05-1FB29BEA2A40}" destId="{E96A2D79-8DEE-4BBC-A50C-5AA1618DE08A}" srcOrd="7" destOrd="0" presId="urn:microsoft.com/office/officeart/2005/8/layout/process2"/>
    <dgm:cxn modelId="{96F91605-62EA-4B91-B462-6996E5EE035D}" type="presParOf" srcId="{E96A2D79-8DEE-4BBC-A50C-5AA1618DE08A}" destId="{4039F6AA-95F1-4B6E-B52F-C7A7C3809DA8}" srcOrd="0" destOrd="0" presId="urn:microsoft.com/office/officeart/2005/8/layout/process2"/>
    <dgm:cxn modelId="{0DEAEEE3-28CB-4EF1-B68B-DA064751A443}" type="presParOf" srcId="{011C7CB3-43F7-4D60-8C05-1FB29BEA2A40}" destId="{A3C1B84F-F6E5-434E-B107-A6B26E05D973}" srcOrd="8" destOrd="0" presId="urn:microsoft.com/office/officeart/2005/8/layout/process2"/>
    <dgm:cxn modelId="{81BD6ADA-4FA1-4755-A36A-4F9FA9484385}" type="presParOf" srcId="{011C7CB3-43F7-4D60-8C05-1FB29BEA2A40}" destId="{BA13B52C-8FAE-4BA9-9168-02959AA67BDB}" srcOrd="9" destOrd="0" presId="urn:microsoft.com/office/officeart/2005/8/layout/process2"/>
    <dgm:cxn modelId="{81EEF3E2-EB00-4D0F-A661-A907902A2801}" type="presParOf" srcId="{BA13B52C-8FAE-4BA9-9168-02959AA67BDB}" destId="{B6703105-68A3-4E09-A1E5-CD507E05AE9C}" srcOrd="0" destOrd="0" presId="urn:microsoft.com/office/officeart/2005/8/layout/process2"/>
    <dgm:cxn modelId="{1D86A570-5AC5-4CB0-9B62-2B26CDA3BC64}" type="presParOf" srcId="{011C7CB3-43F7-4D60-8C05-1FB29BEA2A40}" destId="{847B3563-EC52-4688-9DC3-749FE5ADEBBE}" srcOrd="10" destOrd="0" presId="urn:microsoft.com/office/officeart/2005/8/layout/process2"/>
    <dgm:cxn modelId="{84135822-18FF-409F-8D5B-A07DA8CBEB80}" type="presParOf" srcId="{011C7CB3-43F7-4D60-8C05-1FB29BEA2A40}" destId="{C9DD3520-0EAD-4B17-B4EC-8CBD7CA8AD30}" srcOrd="11" destOrd="0" presId="urn:microsoft.com/office/officeart/2005/8/layout/process2"/>
    <dgm:cxn modelId="{8849F6BD-8D8D-424C-890E-B17D720C5C85}" type="presParOf" srcId="{C9DD3520-0EAD-4B17-B4EC-8CBD7CA8AD30}" destId="{E819744A-D919-4C49-BA40-1EED5FBA1943}" srcOrd="0" destOrd="0" presId="urn:microsoft.com/office/officeart/2005/8/layout/process2"/>
    <dgm:cxn modelId="{78FA9053-67B4-442D-91F2-644F62B110D8}" type="presParOf" srcId="{011C7CB3-43F7-4D60-8C05-1FB29BEA2A40}" destId="{FD1E34A8-7D4A-42FC-B187-FA81C3C3EDF9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6930B-CE5C-43A7-99EB-E39B561FDCA5}">
      <dsp:nvSpPr>
        <dsp:cNvPr id="0" name=""/>
        <dsp:cNvSpPr/>
      </dsp:nvSpPr>
      <dsp:spPr>
        <a:xfrm>
          <a:off x="115748" y="3284"/>
          <a:ext cx="5378108" cy="5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1. Анализ поставленных целей и задач</a:t>
          </a:r>
          <a:endParaRPr lang="ru-RU" sz="2000" kern="1200" dirty="0"/>
        </a:p>
      </dsp:txBody>
      <dsp:txXfrm>
        <a:off x="131493" y="19029"/>
        <a:ext cx="5346618" cy="506075"/>
      </dsp:txXfrm>
    </dsp:sp>
    <dsp:sp modelId="{E070DA44-EFBA-4E3E-8E60-C00B0D4316D7}">
      <dsp:nvSpPr>
        <dsp:cNvPr id="0" name=""/>
        <dsp:cNvSpPr/>
      </dsp:nvSpPr>
      <dsp:spPr>
        <a:xfrm rot="5400000">
          <a:off x="2704008" y="554289"/>
          <a:ext cx="201587" cy="241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2732231" y="574447"/>
        <a:ext cx="145142" cy="141111"/>
      </dsp:txXfrm>
    </dsp:sp>
    <dsp:sp modelId="{F43746D8-3DE5-4E98-846B-C6AB9157A735}">
      <dsp:nvSpPr>
        <dsp:cNvPr id="0" name=""/>
        <dsp:cNvSpPr/>
      </dsp:nvSpPr>
      <dsp:spPr>
        <a:xfrm>
          <a:off x="115748" y="809632"/>
          <a:ext cx="5378108" cy="5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2. Оценка целевой аудитории и каналов коммуникации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93" y="825377"/>
        <a:ext cx="5346618" cy="506075"/>
      </dsp:txXfrm>
    </dsp:sp>
    <dsp:sp modelId="{0868A02A-1EB2-44B9-ABCD-10F1AF2FA288}">
      <dsp:nvSpPr>
        <dsp:cNvPr id="0" name=""/>
        <dsp:cNvSpPr/>
      </dsp:nvSpPr>
      <dsp:spPr>
        <a:xfrm rot="5400000">
          <a:off x="2704008" y="1360637"/>
          <a:ext cx="201587" cy="241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2732231" y="1380795"/>
        <a:ext cx="145142" cy="141111"/>
      </dsp:txXfrm>
    </dsp:sp>
    <dsp:sp modelId="{83C40776-9CF5-4BA3-A4A5-07C3A7AED2C1}">
      <dsp:nvSpPr>
        <dsp:cNvPr id="0" name=""/>
        <dsp:cNvSpPr/>
      </dsp:nvSpPr>
      <dsp:spPr>
        <a:xfrm>
          <a:off x="115748" y="1615981"/>
          <a:ext cx="5378108" cy="5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3. Финансовое обоснование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93" y="1631726"/>
        <a:ext cx="5346618" cy="506075"/>
      </dsp:txXfrm>
    </dsp:sp>
    <dsp:sp modelId="{7B7D7032-83C6-4D4F-A787-15CFE0CAFC8F}">
      <dsp:nvSpPr>
        <dsp:cNvPr id="0" name=""/>
        <dsp:cNvSpPr/>
      </dsp:nvSpPr>
      <dsp:spPr>
        <a:xfrm rot="5400000">
          <a:off x="2704008" y="2166986"/>
          <a:ext cx="201587" cy="241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2732231" y="2187144"/>
        <a:ext cx="145142" cy="141111"/>
      </dsp:txXfrm>
    </dsp:sp>
    <dsp:sp modelId="{E1C414AC-548F-4C5B-BF47-43B140613050}">
      <dsp:nvSpPr>
        <dsp:cNvPr id="0" name=""/>
        <dsp:cNvSpPr/>
      </dsp:nvSpPr>
      <dsp:spPr>
        <a:xfrm>
          <a:off x="115748" y="2422330"/>
          <a:ext cx="5378108" cy="5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4. Анализ ресурсов и возможностей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93" y="2438075"/>
        <a:ext cx="5346618" cy="506075"/>
      </dsp:txXfrm>
    </dsp:sp>
    <dsp:sp modelId="{E96A2D79-8DEE-4BBC-A50C-5AA1618DE08A}">
      <dsp:nvSpPr>
        <dsp:cNvPr id="0" name=""/>
        <dsp:cNvSpPr/>
      </dsp:nvSpPr>
      <dsp:spPr>
        <a:xfrm rot="5400000">
          <a:off x="2704008" y="2973335"/>
          <a:ext cx="201587" cy="241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2732231" y="2993493"/>
        <a:ext cx="145142" cy="141111"/>
      </dsp:txXfrm>
    </dsp:sp>
    <dsp:sp modelId="{A3C1B84F-F6E5-434E-B107-A6B26E05D973}">
      <dsp:nvSpPr>
        <dsp:cNvPr id="0" name=""/>
        <dsp:cNvSpPr/>
      </dsp:nvSpPr>
      <dsp:spPr>
        <a:xfrm>
          <a:off x="115748" y="3228678"/>
          <a:ext cx="5378108" cy="5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5. Оценка рисков и внешних факторов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93" y="3244423"/>
        <a:ext cx="5346618" cy="506075"/>
      </dsp:txXfrm>
    </dsp:sp>
    <dsp:sp modelId="{BA13B52C-8FAE-4BA9-9168-02959AA67BDB}">
      <dsp:nvSpPr>
        <dsp:cNvPr id="0" name=""/>
        <dsp:cNvSpPr/>
      </dsp:nvSpPr>
      <dsp:spPr>
        <a:xfrm rot="5400000">
          <a:off x="2704008" y="3779683"/>
          <a:ext cx="201587" cy="241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2732231" y="3799841"/>
        <a:ext cx="145142" cy="141111"/>
      </dsp:txXfrm>
    </dsp:sp>
    <dsp:sp modelId="{847B3563-EC52-4688-9DC3-749FE5ADEBBE}">
      <dsp:nvSpPr>
        <dsp:cNvPr id="0" name=""/>
        <dsp:cNvSpPr/>
      </dsp:nvSpPr>
      <dsp:spPr>
        <a:xfrm>
          <a:off x="115748" y="4035027"/>
          <a:ext cx="5378108" cy="5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6. Результаты предварительных исследований и тестов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93" y="4050772"/>
        <a:ext cx="5346618" cy="506075"/>
      </dsp:txXfrm>
    </dsp:sp>
    <dsp:sp modelId="{C9DD3520-0EAD-4B17-B4EC-8CBD7CA8AD30}">
      <dsp:nvSpPr>
        <dsp:cNvPr id="0" name=""/>
        <dsp:cNvSpPr/>
      </dsp:nvSpPr>
      <dsp:spPr>
        <a:xfrm rot="5400000">
          <a:off x="2704008" y="4586032"/>
          <a:ext cx="201587" cy="241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2732231" y="4606190"/>
        <a:ext cx="145142" cy="141111"/>
      </dsp:txXfrm>
    </dsp:sp>
    <dsp:sp modelId="{FD1E34A8-7D4A-42FC-B187-FA81C3C3EDF9}">
      <dsp:nvSpPr>
        <dsp:cNvPr id="0" name=""/>
        <dsp:cNvSpPr/>
      </dsp:nvSpPr>
      <dsp:spPr>
        <a:xfrm>
          <a:off x="115748" y="4841375"/>
          <a:ext cx="5378108" cy="5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7. Внутреннее согласование и утверждение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93" y="4857120"/>
        <a:ext cx="5346618" cy="506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38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2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0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4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90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4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4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0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8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5C89812-62CB-479F-AC49-8585C2CB1CE2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4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59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5C89812-62CB-479F-AC49-8585C2CB1CE2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47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F3D9C6-DCC8-44C5-BF83-B587C9ADE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032" y="4375354"/>
            <a:ext cx="9144000" cy="1574237"/>
          </a:xfrm>
        </p:spPr>
        <p:txBody>
          <a:bodyPr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893FCC8-0BCF-4FC9-8147-2A09DA3FC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9032" y="2589571"/>
            <a:ext cx="9144000" cy="1678858"/>
          </a:xfrm>
        </p:spPr>
        <p:txBody>
          <a:bodyPr anchor="ctr"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 особенности рекламных и коммуникационных кампаний и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41017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65CCED-9AAC-41F9-A617-478EC965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аналитического этапа рекламной и коммуникационной кампании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1ED406-D423-410E-ADAF-130F9A43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583266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этап разработки рекламной и коммуникационной кампании направлен на сбор, обработку и анализ информации, необходимой для планирования и проведения кампании. Задачи этого этапа зависят от типа кампании и включают исследование целевой аудитории, анализ конкурентов, оценку эффективности и корректировку стратегии.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DC61DE1-BD5C-45C8-8B3F-48A8917D0C1C}"/>
              </a:ext>
            </a:extLst>
          </p:cNvPr>
          <p:cNvSpPr/>
          <p:nvPr/>
        </p:nvSpPr>
        <p:spPr>
          <a:xfrm>
            <a:off x="624840" y="3840479"/>
            <a:ext cx="5318760" cy="2730917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целевой аудитории.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Персонализировать рекламные сообщения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 наиболее эффективные каналы распространения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A/B-тестирование 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эффективности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Корректировка стратегии. 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35B8965-7976-47EC-A22B-7BE7EFCC3BF6}"/>
              </a:ext>
            </a:extLst>
          </p:cNvPr>
          <p:cNvSpPr/>
          <p:nvPr/>
        </p:nvSpPr>
        <p:spPr>
          <a:xfrm>
            <a:off x="6248400" y="3840479"/>
            <a:ext cx="5318760" cy="2730917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текущего положения компании на рынке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целевой аудитории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Выбор инструментов взаимодействия с аудиторией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контент-политики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системы оценки эффективности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C5C4AB1-E58B-4237-B90A-4B66CA26305D}"/>
              </a:ext>
            </a:extLst>
          </p:cNvPr>
          <p:cNvSpPr/>
          <p:nvPr/>
        </p:nvSpPr>
        <p:spPr>
          <a:xfrm>
            <a:off x="624840" y="3185160"/>
            <a:ext cx="5318760" cy="50292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Рекламная кампания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0CE7AA2-66A8-4255-B153-632AAE75CBC9}"/>
              </a:ext>
            </a:extLst>
          </p:cNvPr>
          <p:cNvSpPr/>
          <p:nvPr/>
        </p:nvSpPr>
        <p:spPr>
          <a:xfrm>
            <a:off x="6248400" y="3185160"/>
            <a:ext cx="5318760" cy="50292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Коммуникационная кампания</a:t>
            </a:r>
          </a:p>
        </p:txBody>
      </p:sp>
    </p:spTree>
    <p:extLst>
      <p:ext uri="{BB962C8B-B14F-4D97-AF65-F5344CB8AC3E}">
        <p14:creationId xmlns:p14="http://schemas.microsoft.com/office/powerpoint/2010/main" val="59225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0CD1AF1-5B32-4297-BE13-43E3B6BB9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897466"/>
            <a:ext cx="4937760" cy="73628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документы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ED5A970-85D5-4983-9635-E60F47FBE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854200"/>
            <a:ext cx="4539845" cy="4106334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информация, собранная специально для конкретного исследования. 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получают непосредственно исследователи путём опроса потребителей, наблюдения, экспериментов и других методов.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A7AECA5-E3C0-457B-A744-A691387E0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897466"/>
            <a:ext cx="4937760" cy="73628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 документы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030C6B6-A890-47BE-B7E6-6DE35DB4A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1854200"/>
            <a:ext cx="4937760" cy="4106334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ранее собранные и опубликованные материалы, которые используются повторно для анализа или решения текущих исследовательских задач.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данные часто берутся из открытых источников, таких как государственные отчёты, публикации СМИ, аналитические обзоры и специализированные базы данных.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5BF4BFA-51B1-46EB-8890-37DB7B8DF5AF}"/>
              </a:ext>
            </a:extLst>
          </p:cNvPr>
          <p:cNvCxnSpPr>
            <a:cxnSpLocks/>
          </p:cNvCxnSpPr>
          <p:nvPr/>
        </p:nvCxnSpPr>
        <p:spPr>
          <a:xfrm flipV="1">
            <a:off x="5945275" y="321547"/>
            <a:ext cx="0" cy="60290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5A59C5A5-DE1D-4494-A350-ACF18721FD78}"/>
              </a:ext>
            </a:extLst>
          </p:cNvPr>
          <p:cNvCxnSpPr>
            <a:cxnSpLocks/>
          </p:cNvCxnSpPr>
          <p:nvPr/>
        </p:nvCxnSpPr>
        <p:spPr>
          <a:xfrm>
            <a:off x="932823" y="1729992"/>
            <a:ext cx="104921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187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65CCED-9AAC-41F9-A617-478EC965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проведение прикладных исследований: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1ED406-D423-410E-ADAF-130F9A43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737360"/>
            <a:ext cx="11247120" cy="4612640"/>
          </a:xfrm>
        </p:spPr>
        <p:txBody>
          <a:bodyPr anchor="ctr">
            <a:normAutofit fontScale="92500"/>
          </a:bodyPr>
          <a:lstStyle/>
          <a:p>
            <a:pPr marL="182563" indent="-182563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Социологические исследования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 отдельных характеристиках и предпочтениях групп населения, о поведении, об анализе данных и систематическом сборе информации.</a:t>
            </a:r>
          </a:p>
          <a:p>
            <a:pPr marL="182563" indent="-182563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-анализ (с обработкой и комментариями).</a:t>
            </a:r>
          </a:p>
          <a:p>
            <a:pPr marL="182563" indent="-182563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Конкурентный анализ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исследование конкурентов с целью определения их сильных и слабых сторон, рыночных позиций, стратегий и ресурсов. </a:t>
            </a:r>
          </a:p>
          <a:p>
            <a:pPr marL="182563" indent="-182563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постоянное отслеживание ключевых показателей, событий и трендов в конкретной сфере или отрасли.</a:t>
            </a:r>
          </a:p>
          <a:p>
            <a:pPr marL="182563" indent="-182563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Контент-анализ средств массовой коммуникации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систематического анализа текстов, изображений и видеоматериалов в СМИ и социальных сетях (позволяет выявлять основные темы, настроения, частотность и тенденции в медиа-пространстве).</a:t>
            </a:r>
          </a:p>
          <a:p>
            <a:pPr marL="182563" indent="-182563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реализованных кейсов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исследование конкретных проектов или ситуаций с целью выявления успешных практик, ошибок и уроков. </a:t>
            </a:r>
          </a:p>
        </p:txBody>
      </p:sp>
    </p:spTree>
    <p:extLst>
      <p:ext uri="{BB962C8B-B14F-4D97-AF65-F5344CB8AC3E}">
        <p14:creationId xmlns:p14="http://schemas.microsoft.com/office/powerpoint/2010/main" val="4062353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0F6FCB-5031-4D13-ABA5-386676E2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24448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–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7C74FB8-A698-4867-A59B-875EE03AC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1693" y="2411604"/>
            <a:ext cx="3305908" cy="41399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 помогают: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использовать сильные стороны для максимизации возможностей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использовать слабые стороны для минимизации угроз (потерь)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минимизировать слабые стороны, используя возможности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минимизировать слабости и избежать угроз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="" xmlns:a16="http://schemas.microsoft.com/office/drawing/2014/main" id="{E46A4E9D-2FDF-4B4C-AD21-5B766F8856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24" y="850846"/>
            <a:ext cx="8070800" cy="515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24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65CCED-9AAC-41F9-A617-478EC965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0237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результатов исследований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1ED406-D423-410E-ADAF-130F9A43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386840"/>
            <a:ext cx="11247120" cy="4963160"/>
          </a:xfrm>
        </p:spPr>
        <p:txBody>
          <a:bodyPr anchor="t"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методы обработки результатов:</a:t>
            </a:r>
          </a:p>
          <a:p>
            <a:pPr marL="182563" indent="-182563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ключевых показателей эффективности (KPI). Фактические значения метрик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продажи, ROI) сравнивают с плановыми показателями, которые ставили на старте кампании.</a:t>
            </a:r>
          </a:p>
          <a:p>
            <a:pPr marL="182563" indent="-182563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динамики — как менялись показатели день ко дню, неделя к неделе. Ищут причины резких скачков или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проседаний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графиках.</a:t>
            </a:r>
          </a:p>
          <a:p>
            <a:pPr marL="182563" indent="-182563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лучших и худших значений, периодов, кампаний. Например, если целью было увеличить продажи на 30%, а по факту получили только +10%, нужно разобраться, почему не удалось достичь плана.</a:t>
            </a:r>
          </a:p>
          <a:p>
            <a:pPr marL="182563" indent="-182563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рекомендаций по оптимизации на основе анализа. Это может включать изменения в целевой аудитории, корректировку бюджета, модификацию рекламных сообщений или испытание новых рекламных платформ.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анализа — рекламные кабинеты, системы веб-аналитики, CRM-системы. </a:t>
            </a:r>
          </a:p>
        </p:txBody>
      </p:sp>
    </p:spTree>
    <p:extLst>
      <p:ext uri="{BB962C8B-B14F-4D97-AF65-F5344CB8AC3E}">
        <p14:creationId xmlns:p14="http://schemas.microsoft.com/office/powerpoint/2010/main" val="829425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65CCED-9AAC-41F9-A617-478EC965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заказчику или руководителю: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1ED406-D423-410E-ADAF-130F9A43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737360"/>
            <a:ext cx="11247120" cy="4612640"/>
          </a:xfrm>
        </p:spPr>
        <p:txBody>
          <a:bodyPr anchor="t">
            <a:normAutofit/>
          </a:bodyPr>
          <a:lstStyle/>
          <a:p>
            <a:pPr marL="0" indent="0" algn="just">
              <a:spcBef>
                <a:spcPts val="200"/>
              </a:spcBef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презентации результатов исследований рекламных и коммуникационных кампаний можно использовать следующие аспекты:</a:t>
            </a:r>
          </a:p>
          <a:p>
            <a:pPr marL="441325" indent="-4413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рынка рекламы.</a:t>
            </a:r>
          </a:p>
          <a:p>
            <a:pPr marL="441325" indent="-4413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коммуникации.</a:t>
            </a:r>
          </a:p>
          <a:p>
            <a:pPr marL="441325" indent="-4413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различных методов.</a:t>
            </a:r>
          </a:p>
          <a:p>
            <a:pPr marL="441325" indent="-4413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взаимодействия с аудиторией.</a:t>
            </a:r>
          </a:p>
          <a:p>
            <a:pPr marL="441325" indent="-4413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результатов.</a:t>
            </a:r>
          </a:p>
          <a:p>
            <a:pPr marL="441325" indent="-4413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оптимизации стратегий. </a:t>
            </a:r>
          </a:p>
          <a:p>
            <a:pPr marL="441325" indent="-4413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Будущие тенденции в рекламе. </a:t>
            </a:r>
          </a:p>
        </p:txBody>
      </p:sp>
    </p:spTree>
    <p:extLst>
      <p:ext uri="{BB962C8B-B14F-4D97-AF65-F5344CB8AC3E}">
        <p14:creationId xmlns:p14="http://schemas.microsoft.com/office/powerpoint/2010/main" val="1637584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65CCED-9AAC-41F9-A617-478EC965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6739"/>
            <a:ext cx="10058400" cy="662521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запуске рекламной кампании: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1ED406-D423-410E-ADAF-130F9A43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8" y="1377387"/>
            <a:ext cx="5335671" cy="4972613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запуске рекламной кампании — это важный этап, на котором оцениваются все подготовительные материалы и результаты анализа, а также определяется целесообразность и стратегическая целесообразность проведения кампании.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решение - если все критерии выполнены, есть достаточные основания и ресурсы — принимается решение о запуске кампании. В противном случае требуется доработка или корректировка плана.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8AE05F18-C37A-4032-95D1-0FB5BFC28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01914"/>
              </p:ext>
            </p:extLst>
          </p:nvPr>
        </p:nvGraphicFramePr>
        <p:xfrm>
          <a:off x="386081" y="856528"/>
          <a:ext cx="5609605" cy="538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599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C503EDF-E800-4A5C-A056-C655F637D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2332" y="980570"/>
            <a:ext cx="3278075" cy="7362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Рекламные кампании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3984DF4-6724-4BAB-8B8B-3F7143A1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2332" y="1762948"/>
            <a:ext cx="3278075" cy="43838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 спланированный ряд маркетинговых действий, направленных на продвижение продукта, услуги или бренда с использованием различных рекламных каналов. Это совокупность мероприятий, с целью привлечения внимания целевой аудитории и стимулирование её к действиям, таким как покупка продукта или использование услуги. 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="" xmlns:a16="http://schemas.microsoft.com/office/drawing/2014/main" id="{A73F5997-E3DE-441A-AF3A-97B1E359E491}"/>
              </a:ext>
            </a:extLst>
          </p:cNvPr>
          <p:cNvSpPr txBox="1">
            <a:spLocks/>
          </p:cNvSpPr>
          <p:nvPr/>
        </p:nvSpPr>
        <p:spPr>
          <a:xfrm>
            <a:off x="4523520" y="980570"/>
            <a:ext cx="3278075" cy="7362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="" xmlns:a16="http://schemas.microsoft.com/office/drawing/2014/main" id="{80C366D5-306E-4620-96B5-F55E4CA1CA1E}"/>
              </a:ext>
            </a:extLst>
          </p:cNvPr>
          <p:cNvSpPr txBox="1">
            <a:spLocks/>
          </p:cNvSpPr>
          <p:nvPr/>
        </p:nvSpPr>
        <p:spPr>
          <a:xfrm>
            <a:off x="4523520" y="1762948"/>
            <a:ext cx="3278075" cy="43838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комплекс мероприятий, направленных на формирование и укрепление позитивного имиджа бренда или личности.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PR-кампания ориентирована на создание имиджа, тогда как рекламные кампании фокусируются на продажах.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FB980398-B8A4-4566-A7C6-CBE50CBBF415}"/>
              </a:ext>
            </a:extLst>
          </p:cNvPr>
          <p:cNvSpPr txBox="1">
            <a:spLocks/>
          </p:cNvSpPr>
          <p:nvPr/>
        </p:nvSpPr>
        <p:spPr>
          <a:xfrm>
            <a:off x="7934708" y="980570"/>
            <a:ext cx="3395901" cy="7362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Коммуникационные кампании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="" xmlns:a16="http://schemas.microsoft.com/office/drawing/2014/main" id="{2550F735-2679-4C36-BB8A-B08299551CCB}"/>
              </a:ext>
            </a:extLst>
          </p:cNvPr>
          <p:cNvSpPr txBox="1">
            <a:spLocks/>
          </p:cNvSpPr>
          <p:nvPr/>
        </p:nvSpPr>
        <p:spPr>
          <a:xfrm>
            <a:off x="7934708" y="1762948"/>
            <a:ext cx="3395901" cy="43838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комплексный набор действий, направленных на распространение конкретного сообщения среди целевой аудитории. Основная цель — изменить знания, отношение, поведение или мнение аудитории в отношении определённой темы. </a:t>
            </a:r>
          </a:p>
        </p:txBody>
      </p:sp>
    </p:spTree>
    <p:extLst>
      <p:ext uri="{BB962C8B-B14F-4D97-AF65-F5344CB8AC3E}">
        <p14:creationId xmlns:p14="http://schemas.microsoft.com/office/powerpoint/2010/main" val="321989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0CD1AF1-5B32-4297-BE13-43E3B6BB9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060" y="897466"/>
            <a:ext cx="5554980" cy="736282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Рекламная программа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ED5A970-85D5-4983-9635-E60F47FBE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2" y="1736481"/>
            <a:ext cx="5554980" cy="4473819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различные инструменты и стратегии, направленные на продвижение товаров и услуг.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типы рекламных программ:</a:t>
            </a:r>
          </a:p>
          <a:p>
            <a:pPr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Дисплейная реклама. Основывается на визуальных баннерах и объявлениях, размещаемых на веб-сайтах.</a:t>
            </a:r>
          </a:p>
          <a:p>
            <a:pPr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Поисковая реклама. Объявления, которые показываются в результатах поисковых систем по определённым запросам.</a:t>
            </a:r>
          </a:p>
          <a:p>
            <a:pPr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в социальных сетях. Размещается на платформах, таких как Facebook,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VK.</a:t>
            </a:r>
          </a:p>
          <a:p>
            <a:pPr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-маркетинг. Промо-материалы, которые отправляются на электронные почты пользователей.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A7AECA5-E3C0-457B-A744-A691387E0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19" y="897466"/>
            <a:ext cx="5242555" cy="736282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Коммуникационная программа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030C6B6-A890-47BE-B7E6-6DE35DB4A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19" y="1736481"/>
            <a:ext cx="4937758" cy="4473819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набор программ и приложений, предназначенных для организации взаимодействия между пользователями в цифровой среде.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виды коммуникационного ПО:</a:t>
            </a:r>
          </a:p>
          <a:p>
            <a:pPr marL="174625" indent="-1746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для голосовых и видеозвонков </a:t>
            </a:r>
          </a:p>
          <a:p>
            <a:pPr marL="174625" indent="-1746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обмена текстовыми сообщениями </a:t>
            </a:r>
          </a:p>
          <a:p>
            <a:pPr marL="174625" indent="-1746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для обмена файлами </a:t>
            </a:r>
          </a:p>
          <a:p>
            <a:pPr marL="174625" indent="-1746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5BF4BFA-51B1-46EB-8890-37DB7B8DF5AF}"/>
              </a:ext>
            </a:extLst>
          </p:cNvPr>
          <p:cNvCxnSpPr>
            <a:cxnSpLocks/>
          </p:cNvCxnSpPr>
          <p:nvPr/>
        </p:nvCxnSpPr>
        <p:spPr>
          <a:xfrm flipV="1">
            <a:off x="6096000" y="897466"/>
            <a:ext cx="0" cy="531283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59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EC6F9-2C50-4D5C-B963-B5206D12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6700"/>
            <a:ext cx="10058400" cy="472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 средства маркетинговых коммуникаций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673F91-203A-4106-AFFA-F8BD2614D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778934"/>
            <a:ext cx="11277600" cy="988906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Маркетинговые коммуникации — это совокупность инструментов и методов, используемых компанией для информирования, убеждения и напоминания целевой аудитории о своих продуктах или услугах с целью стимулирования продаж и формирования положительного имиджа.  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E9E231C2-E40A-407C-94D4-A2672866C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179844"/>
              </p:ext>
            </p:extLst>
          </p:nvPr>
        </p:nvGraphicFramePr>
        <p:xfrm>
          <a:off x="266700" y="1767840"/>
          <a:ext cx="11658600" cy="4587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1972">
                  <a:extLst>
                    <a:ext uri="{9D8B030D-6E8A-4147-A177-3AD203B41FA5}">
                      <a16:colId xmlns="" xmlns:a16="http://schemas.microsoft.com/office/drawing/2014/main" val="2348233161"/>
                    </a:ext>
                  </a:extLst>
                </a:gridCol>
                <a:gridCol w="1926336">
                  <a:extLst>
                    <a:ext uri="{9D8B030D-6E8A-4147-A177-3AD203B41FA5}">
                      <a16:colId xmlns="" xmlns:a16="http://schemas.microsoft.com/office/drawing/2014/main" val="3348256668"/>
                    </a:ext>
                  </a:extLst>
                </a:gridCol>
                <a:gridCol w="1987296">
                  <a:extLst>
                    <a:ext uri="{9D8B030D-6E8A-4147-A177-3AD203B41FA5}">
                      <a16:colId xmlns="" xmlns:a16="http://schemas.microsoft.com/office/drawing/2014/main" val="1673650442"/>
                    </a:ext>
                  </a:extLst>
                </a:gridCol>
                <a:gridCol w="3121152">
                  <a:extLst>
                    <a:ext uri="{9D8B030D-6E8A-4147-A177-3AD203B41FA5}">
                      <a16:colId xmlns="" xmlns:a16="http://schemas.microsoft.com/office/drawing/2014/main" val="1050638840"/>
                    </a:ext>
                  </a:extLst>
                </a:gridCol>
                <a:gridCol w="2561844">
                  <a:extLst>
                    <a:ext uri="{9D8B030D-6E8A-4147-A177-3AD203B41FA5}">
                      <a16:colId xmlns="" xmlns:a16="http://schemas.microsoft.com/office/drawing/2014/main" val="3365256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Промоакции и стимулирование сбыта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 и связи с общественностью 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Массовые коммуникации в интернете 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маркетинговых коммуникаций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19455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 indent="-8572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Телевизионная, радиореклама</a:t>
                      </a:r>
                    </a:p>
                    <a:p>
                      <a:pPr marL="85725" indent="-8572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Интернет-реклама (баннеры, контекстная реклама, соцсети)</a:t>
                      </a:r>
                    </a:p>
                    <a:p>
                      <a:pPr marL="85725" indent="-8572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Наружная реклама (билборды, транспаранты)</a:t>
                      </a:r>
                    </a:p>
                    <a:p>
                      <a:pPr marL="85725" indent="-8572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Печатная реклама (журналы, газеты, брошюры)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Купоны, скидки, подарки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и дегустации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Тест-драйвы и демонстрации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Личные продажи  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 через менеджеров и консультантов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Встречи, презентации, консультации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Публикации в СМИ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мероприятий и корпоративных событий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общественностью и лидерами мнений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сети (Facebook, </a:t>
                      </a:r>
                      <a:r>
                        <a:rPr lang="ru-RU" sz="17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Instagram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VK и др.)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Контент-маркетинг (статьи, блоги, видео)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-рассылки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Вебинары, онлайн-конференции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Персонализированные коммуникации  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Мобильные сообщения, </a:t>
                      </a:r>
                      <a:r>
                        <a:rPr lang="ru-RU" sz="17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-уведомления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Персонализированные предложения и рекомендации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Рекламные платформы (телевидение, радио, интернет)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сети и мессенджеры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Печатные издания и наружные щиты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и выставки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рассылки и CRM-системы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Видеопродукция и презентации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Веб-сайты и </a:t>
                      </a:r>
                      <a:r>
                        <a:rPr lang="ru-RU" sz="17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лендинги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6920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32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C19A54E-B73E-477E-9472-6CA19FBFACE9}"/>
              </a:ext>
            </a:extLst>
          </p:cNvPr>
          <p:cNvSpPr/>
          <p:nvPr/>
        </p:nvSpPr>
        <p:spPr>
          <a:xfrm>
            <a:off x="1630680" y="2240280"/>
            <a:ext cx="187452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бюджета маркетинговых коммуникаций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7F85A61-21C2-467C-9B4D-822BF0EF0036}"/>
              </a:ext>
            </a:extLst>
          </p:cNvPr>
          <p:cNvSpPr/>
          <p:nvPr/>
        </p:nvSpPr>
        <p:spPr>
          <a:xfrm>
            <a:off x="3962400" y="2240280"/>
            <a:ext cx="158496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решений о средствах продвижения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424A592-0CF9-4952-8AD1-B5E50E0641BE}"/>
              </a:ext>
            </a:extLst>
          </p:cNvPr>
          <p:cNvSpPr/>
          <p:nvPr/>
        </p:nvSpPr>
        <p:spPr>
          <a:xfrm>
            <a:off x="10332720" y="2240280"/>
            <a:ext cx="158496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информации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1EA16140-E9E1-4C98-A0D4-2133A602B729}"/>
              </a:ext>
            </a:extLst>
          </p:cNvPr>
          <p:cNvSpPr/>
          <p:nvPr/>
        </p:nvSpPr>
        <p:spPr>
          <a:xfrm>
            <a:off x="7665720" y="2240280"/>
            <a:ext cx="2057400" cy="1752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реализации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3EAF9D0-A617-4609-84E3-88EB89DDB2BB}"/>
              </a:ext>
            </a:extLst>
          </p:cNvPr>
          <p:cNvSpPr/>
          <p:nvPr/>
        </p:nvSpPr>
        <p:spPr>
          <a:xfrm>
            <a:off x="5608320" y="449580"/>
            <a:ext cx="2057400" cy="1356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информационных сообщений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0198208-D58C-4533-9099-586B7E4D26CB}"/>
              </a:ext>
            </a:extLst>
          </p:cNvPr>
          <p:cNvSpPr/>
          <p:nvPr/>
        </p:nvSpPr>
        <p:spPr>
          <a:xfrm>
            <a:off x="5608320" y="4373880"/>
            <a:ext cx="2057400" cy="1356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каналов передачи сообщений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9A4D41A-BCE1-4D6D-BEDE-08BCF188E0A4}"/>
              </a:ext>
            </a:extLst>
          </p:cNvPr>
          <p:cNvSpPr/>
          <p:nvPr/>
        </p:nvSpPr>
        <p:spPr>
          <a:xfrm>
            <a:off x="762000" y="449580"/>
            <a:ext cx="2057400" cy="1356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целей коммуникации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ACF1664-3644-405F-A5F2-98D6F1D54430}"/>
              </a:ext>
            </a:extLst>
          </p:cNvPr>
          <p:cNvSpPr/>
          <p:nvPr/>
        </p:nvSpPr>
        <p:spPr>
          <a:xfrm>
            <a:off x="762000" y="4373880"/>
            <a:ext cx="2057400" cy="1356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 анализ целевой аудитории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C4D5FBB9-D305-4C67-9B21-2E3D748C8964}"/>
              </a:ext>
            </a:extLst>
          </p:cNvPr>
          <p:cNvCxnSpPr>
            <a:stCxn id="2" idx="3"/>
            <a:endCxn id="3" idx="1"/>
          </p:cNvCxnSpPr>
          <p:nvPr/>
        </p:nvCxnSpPr>
        <p:spPr>
          <a:xfrm>
            <a:off x="3505200" y="3116580"/>
            <a:ext cx="457200" cy="0"/>
          </a:xfrm>
          <a:prstGeom prst="straightConnector1">
            <a:avLst/>
          </a:prstGeom>
          <a:ln w="381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922DE77C-93D1-4BED-8355-A08EE683986E}"/>
              </a:ext>
            </a:extLst>
          </p:cNvPr>
          <p:cNvCxnSpPr>
            <a:cxnSpLocks/>
            <a:stCxn id="3" idx="3"/>
            <a:endCxn id="5" idx="2"/>
          </p:cNvCxnSpPr>
          <p:nvPr/>
        </p:nvCxnSpPr>
        <p:spPr>
          <a:xfrm>
            <a:off x="5547360" y="3116580"/>
            <a:ext cx="2118360" cy="0"/>
          </a:xfrm>
          <a:prstGeom prst="straightConnector1">
            <a:avLst/>
          </a:prstGeom>
          <a:ln w="381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88898BBA-CCD6-4547-85CC-3A0FBFFEC510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9723120" y="3116580"/>
            <a:ext cx="609600" cy="0"/>
          </a:xfrm>
          <a:prstGeom prst="straightConnector1">
            <a:avLst/>
          </a:prstGeom>
          <a:ln w="381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3D5FC4CD-DCF4-4FCC-BFE0-1E4369006A59}"/>
              </a:ext>
            </a:extLst>
          </p:cNvPr>
          <p:cNvCxnSpPr>
            <a:cxnSpLocks/>
          </p:cNvCxnSpPr>
          <p:nvPr/>
        </p:nvCxnSpPr>
        <p:spPr>
          <a:xfrm>
            <a:off x="337820" y="3116580"/>
            <a:ext cx="683260" cy="0"/>
          </a:xfrm>
          <a:prstGeom prst="straightConnector1">
            <a:avLst/>
          </a:prstGeom>
          <a:ln w="381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13E7B89C-3479-4F40-BE22-C9621590EA6A}"/>
              </a:ext>
            </a:extLst>
          </p:cNvPr>
          <p:cNvCxnSpPr>
            <a:cxnSpLocks/>
          </p:cNvCxnSpPr>
          <p:nvPr/>
        </p:nvCxnSpPr>
        <p:spPr>
          <a:xfrm>
            <a:off x="1021080" y="3116580"/>
            <a:ext cx="609600" cy="0"/>
          </a:xfrm>
          <a:prstGeom prst="straightConnector1">
            <a:avLst/>
          </a:prstGeom>
          <a:ln w="381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20A75200-D6B1-4856-ABA6-70BC4FB8857D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1125200" y="3992880"/>
            <a:ext cx="0" cy="19683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3923EDC0-5E99-472F-9490-67FF1FFBC183}"/>
              </a:ext>
            </a:extLst>
          </p:cNvPr>
          <p:cNvCxnSpPr>
            <a:cxnSpLocks/>
          </p:cNvCxnSpPr>
          <p:nvPr/>
        </p:nvCxnSpPr>
        <p:spPr>
          <a:xfrm>
            <a:off x="1021080" y="1805940"/>
            <a:ext cx="0" cy="25679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A55C2FC4-5B1F-4355-9BE6-F51CA6C2817D}"/>
              </a:ext>
            </a:extLst>
          </p:cNvPr>
          <p:cNvCxnSpPr>
            <a:cxnSpLocks/>
          </p:cNvCxnSpPr>
          <p:nvPr/>
        </p:nvCxnSpPr>
        <p:spPr>
          <a:xfrm>
            <a:off x="337820" y="3116580"/>
            <a:ext cx="0" cy="28664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17409BB6-8C57-4FB9-AE2B-3B1F8E78A427}"/>
              </a:ext>
            </a:extLst>
          </p:cNvPr>
          <p:cNvCxnSpPr>
            <a:cxnSpLocks/>
          </p:cNvCxnSpPr>
          <p:nvPr/>
        </p:nvCxnSpPr>
        <p:spPr>
          <a:xfrm flipH="1">
            <a:off x="337820" y="5961236"/>
            <a:ext cx="107873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FDB05C91-26B6-4BF9-B103-7F2C6EF7EEBF}"/>
              </a:ext>
            </a:extLst>
          </p:cNvPr>
          <p:cNvCxnSpPr>
            <a:cxnSpLocks/>
          </p:cNvCxnSpPr>
          <p:nvPr/>
        </p:nvCxnSpPr>
        <p:spPr>
          <a:xfrm>
            <a:off x="6494780" y="1805940"/>
            <a:ext cx="0" cy="25679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3A5B49B-26E5-4AFB-A358-A91AA0656F2C}"/>
              </a:ext>
            </a:extLst>
          </p:cNvPr>
          <p:cNvSpPr txBox="1"/>
          <p:nvPr/>
        </p:nvSpPr>
        <p:spPr>
          <a:xfrm>
            <a:off x="512216" y="6375870"/>
            <a:ext cx="11234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- Принципиальная схема системы маркетинговых коммуникаций</a:t>
            </a:r>
          </a:p>
        </p:txBody>
      </p:sp>
    </p:spTree>
    <p:extLst>
      <p:ext uri="{BB962C8B-B14F-4D97-AF65-F5344CB8AC3E}">
        <p14:creationId xmlns:p14="http://schemas.microsoft.com/office/powerpoint/2010/main" val="251906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29F529-0245-4050-AA4C-DCE5B315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45" y="2175010"/>
            <a:ext cx="3200400" cy="2286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 - Каналы маркетинговых коммуникаций</a:t>
            </a:r>
          </a:p>
        </p:txBody>
      </p:sp>
      <p:pic>
        <p:nvPicPr>
          <p:cNvPr id="1026" name="Picture 2" descr="Каналы маркетинговых коммуникаций">
            <a:extLst>
              <a:ext uri="{FF2B5EF4-FFF2-40B4-BE49-F238E27FC236}">
                <a16:creationId xmlns="" xmlns:a16="http://schemas.microsoft.com/office/drawing/2014/main" id="{8DAF634F-3103-455E-87AE-F5648C4B42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03" y="30799"/>
            <a:ext cx="6970630" cy="68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4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EC6F9-2C50-4D5C-B963-B5206D12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86603"/>
            <a:ext cx="11570208" cy="1450757"/>
          </a:xfrm>
        </p:spPr>
        <p:txBody>
          <a:bodyPr anchor="ctr">
            <a:norm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Интегрированные маркетинговые коммуникации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(ИМК) 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системный подход к организации коммуникационных процессов, при котором бренд передаёт чёткие и согласованные сообщения целевой аудитории через разнообразные каналы связи.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673F91-203A-4106-AFFA-F8BD2614D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45734"/>
            <a:ext cx="11484864" cy="432341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ИМК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создать целостное впечатление о бренде, чтобы каждая точка контакта с клиентом дополняла общую картину. Некоторые задачи: 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узнаваемость бренда — сообщения доносят разными способами через множество каналов.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лояльность клиентов — если сообщения продуманы, а дополняют друг друга, у клиента появляются интерес и доверие.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Выделяются стратегии: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интенсивного потребления — повышение вторичного спроса, увеличение частоты покупок и объёмов потребления.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экстенсивного развития — увеличение первичного спроса, выход на новые рынки или ориентация на новые сегменты целевой аудитории.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Конкурентная стратегия — компания проводит мониторинг конкурентов на рынке, а затем выстраивает стратегию с учётом сильных и слабых сторон.</a:t>
            </a:r>
          </a:p>
        </p:txBody>
      </p:sp>
    </p:spTree>
    <p:extLst>
      <p:ext uri="{BB962C8B-B14F-4D97-AF65-F5344CB8AC3E}">
        <p14:creationId xmlns:p14="http://schemas.microsoft.com/office/powerpoint/2010/main" val="359060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EC6F9-2C50-4D5C-B963-B5206D12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55" y="286603"/>
            <a:ext cx="10769600" cy="1349157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этапов разработки рекламных и коммуникационных кампаний и программ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63986C0B-642D-464B-B6C9-6A79FB80A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128937"/>
              </p:ext>
            </p:extLst>
          </p:nvPr>
        </p:nvGraphicFramePr>
        <p:xfrm>
          <a:off x="441897" y="1635760"/>
          <a:ext cx="11445304" cy="449072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802539">
                  <a:extLst>
                    <a:ext uri="{9D8B030D-6E8A-4147-A177-3AD203B41FA5}">
                      <a16:colId xmlns="" xmlns:a16="http://schemas.microsoft.com/office/drawing/2014/main" val="4221349228"/>
                    </a:ext>
                  </a:extLst>
                </a:gridCol>
                <a:gridCol w="2011793">
                  <a:extLst>
                    <a:ext uri="{9D8B030D-6E8A-4147-A177-3AD203B41FA5}">
                      <a16:colId xmlns="" xmlns:a16="http://schemas.microsoft.com/office/drawing/2014/main" val="4053249585"/>
                    </a:ext>
                  </a:extLst>
                </a:gridCol>
                <a:gridCol w="1753148">
                  <a:extLst>
                    <a:ext uri="{9D8B030D-6E8A-4147-A177-3AD203B41FA5}">
                      <a16:colId xmlns="" xmlns:a16="http://schemas.microsoft.com/office/drawing/2014/main" val="1239701451"/>
                    </a:ext>
                  </a:extLst>
                </a:gridCol>
                <a:gridCol w="1771430">
                  <a:extLst>
                    <a:ext uri="{9D8B030D-6E8A-4147-A177-3AD203B41FA5}">
                      <a16:colId xmlns="" xmlns:a16="http://schemas.microsoft.com/office/drawing/2014/main" val="3645310139"/>
                    </a:ext>
                  </a:extLst>
                </a:gridCol>
                <a:gridCol w="2198651">
                  <a:extLst>
                    <a:ext uri="{9D8B030D-6E8A-4147-A177-3AD203B41FA5}">
                      <a16:colId xmlns="" xmlns:a16="http://schemas.microsoft.com/office/drawing/2014/main" val="2231833297"/>
                    </a:ext>
                  </a:extLst>
                </a:gridCol>
                <a:gridCol w="1907743">
                  <a:extLst>
                    <a:ext uri="{9D8B030D-6E8A-4147-A177-3AD203B41FA5}">
                      <a16:colId xmlns="" xmlns:a16="http://schemas.microsoft.com/office/drawing/2014/main" val="2937433781"/>
                    </a:ext>
                  </a:extLst>
                </a:gridCol>
              </a:tblGrid>
              <a:tr h="1002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Анализ ситуации и постановка целей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Формулирование стратегий и концепции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Планирование и подготовка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Реализация и запуск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Мониторинг и оценка эффективности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Завершение и отчетность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0903830"/>
                  </a:ext>
                </a:extLst>
              </a:tr>
              <a:tr h="32039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Исследование рынка и целевой аудитории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Анализ конкурентов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Определение целей кампании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FontTx/>
                        <a:buChar char="-"/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ключевого сообщения</a:t>
                      </a:r>
                    </a:p>
                    <a:p>
                      <a:pPr marL="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FontTx/>
                        <a:buChar char="-"/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коммун-</a:t>
                      </a:r>
                      <a:r>
                        <a:rPr lang="ru-RU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ых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каналов и средств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Разработка креативной концепции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Разработка медиаплана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Создание контента и материалов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Подготовка ресурсов и логистики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FontTx/>
                        <a:buChar char="-"/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Запуск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FontTx/>
                        <a:buNone/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коммун-</a:t>
                      </a:r>
                      <a:r>
                        <a:rPr lang="ru-RU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ых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Координация и контроль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Сбор данных и анализ результатов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Оценка достижения целей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Корректировка и оптимизация:  внесение изменений для повышения эффективности.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Подготовка итоговых отчетов:  анализ результатов и выводы. 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Анализ ROI и опыта:  выявление успешных практик и ошибок для будущих кампаний.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9838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88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F3D9C6-DCC8-44C5-BF83-B587C9ADE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032" y="4375354"/>
            <a:ext cx="9144000" cy="1574237"/>
          </a:xfrm>
        </p:spPr>
        <p:txBody>
          <a:bodyPr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893FCC8-0BCF-4FC9-8147-2A09DA3FC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9032" y="2589571"/>
            <a:ext cx="9144000" cy="1678858"/>
          </a:xfrm>
        </p:spPr>
        <p:txBody>
          <a:bodyPr anchor="ctr"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этап рекламной и коммуникационной кампании</a:t>
            </a:r>
          </a:p>
        </p:txBody>
      </p:sp>
    </p:spTree>
    <p:extLst>
      <p:ext uri="{BB962C8B-B14F-4D97-AF65-F5344CB8AC3E}">
        <p14:creationId xmlns:p14="http://schemas.microsoft.com/office/powerpoint/2010/main" val="188695323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250</TotalTime>
  <Words>1349</Words>
  <Application>Microsoft Office PowerPoint</Application>
  <PresentationFormat>Произвольный</PresentationFormat>
  <Paragraphs>164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Ретро</vt:lpstr>
      <vt:lpstr>Тема 1</vt:lpstr>
      <vt:lpstr>Презентация PowerPoint</vt:lpstr>
      <vt:lpstr>Презентация PowerPoint</vt:lpstr>
      <vt:lpstr>Состав и средства маркетинговых коммуникаций</vt:lpstr>
      <vt:lpstr>Презентация PowerPoint</vt:lpstr>
      <vt:lpstr>Рисунок  - Каналы маркетинговых коммуникаций</vt:lpstr>
      <vt:lpstr>Интегрированные маркетинговые коммуникации (ИМК)  — это системный подход к организации коммуникационных процессов, при котором бренд передаёт чёткие и согласованные сообщения целевой аудитории через разнообразные каналы связи. </vt:lpstr>
      <vt:lpstr>Характеристика этапов разработки рекламных и коммуникационных кампаний и программ</vt:lpstr>
      <vt:lpstr>Тема 2</vt:lpstr>
      <vt:lpstr>Основные задачи аналитического этапа рекламной и коммуникационной кампании</vt:lpstr>
      <vt:lpstr>Презентация PowerPoint</vt:lpstr>
      <vt:lpstr>Разработка и проведение прикладных исследований:</vt:lpstr>
      <vt:lpstr>Рисунок –  SWOT-анализ</vt:lpstr>
      <vt:lpstr>Обработка результатов исследований</vt:lpstr>
      <vt:lpstr>Презентация заказчику или руководителю:</vt:lpstr>
      <vt:lpstr>Принятие решения о запуске рекламной кампании: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Админ</dc:creator>
  <cp:lastModifiedBy>User</cp:lastModifiedBy>
  <cp:revision>34</cp:revision>
  <dcterms:created xsi:type="dcterms:W3CDTF">2025-10-17T15:40:00Z</dcterms:created>
  <dcterms:modified xsi:type="dcterms:W3CDTF">2025-10-18T07:12:15Z</dcterms:modified>
</cp:coreProperties>
</file>