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BA0F-4789-41DB-BB70-431121725B47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FA55-B431-4C6A-9702-9E324F12D92C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BA0F-4789-41DB-BB70-431121725B47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FA55-B431-4C6A-9702-9E324F12D9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BA0F-4789-41DB-BB70-431121725B47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FA55-B431-4C6A-9702-9E324F12D9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BA0F-4789-41DB-BB70-431121725B47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FA55-B431-4C6A-9702-9E324F12D9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BA0F-4789-41DB-BB70-431121725B47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FA55-B431-4C6A-9702-9E324F12D92C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BA0F-4789-41DB-BB70-431121725B47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FA55-B431-4C6A-9702-9E324F12D9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BA0F-4789-41DB-BB70-431121725B47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FA55-B431-4C6A-9702-9E324F12D92C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BA0F-4789-41DB-BB70-431121725B47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FA55-B431-4C6A-9702-9E324F12D9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BA0F-4789-41DB-BB70-431121725B47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FA55-B431-4C6A-9702-9E324F12D9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BA0F-4789-41DB-BB70-431121725B47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FA55-B431-4C6A-9702-9E324F12D92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BA0F-4789-41DB-BB70-431121725B47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FA55-B431-4C6A-9702-9E324F12D9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7B9BA0F-4789-41DB-BB70-431121725B47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108FA55-B431-4C6A-9702-9E324F12D92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6000" b="1" dirty="0" smtClean="0"/>
              <a:t>Гидролиз солей</a:t>
            </a: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045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2. Если соль образована слабым </a:t>
            </a:r>
            <a:r>
              <a:rPr lang="ru-RU" sz="3600" dirty="0" err="1" smtClean="0"/>
              <a:t>многокислотным</a:t>
            </a:r>
            <a:r>
              <a:rPr lang="ru-RU" sz="3600" dirty="0" smtClean="0"/>
              <a:t> основанием и сильной кислотой, число ступеней гидролиза зависит от кислотности слабого основания</a:t>
            </a:r>
          </a:p>
          <a:p>
            <a:pPr marL="0" indent="0">
              <a:buNone/>
            </a:pPr>
            <a:endParaRPr lang="ru-RU" sz="3600" dirty="0"/>
          </a:p>
          <a:p>
            <a:pPr marL="0" indent="0" algn="ctr">
              <a:buNone/>
            </a:pPr>
            <a:r>
              <a:rPr lang="ru-RU" sz="4000" dirty="0" smtClean="0"/>
              <a:t>С</a:t>
            </a:r>
            <a:r>
              <a:rPr lang="en-US" sz="4000" dirty="0" smtClean="0"/>
              <a:t>uCl</a:t>
            </a:r>
            <a:r>
              <a:rPr lang="en-US" sz="2000" b="1" dirty="0" smtClean="0"/>
              <a:t>2</a:t>
            </a:r>
            <a:r>
              <a:rPr lang="en-US" sz="4000" dirty="0" smtClean="0"/>
              <a:t> + HOH =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26358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Составьте уравнения гидролиза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US" sz="3600" dirty="0" err="1" smtClean="0"/>
              <a:t>Pb</a:t>
            </a:r>
            <a:r>
              <a:rPr lang="en-US" sz="3600" dirty="0" smtClean="0"/>
              <a:t>(NO</a:t>
            </a:r>
            <a:r>
              <a:rPr lang="en-US" sz="2000" dirty="0" smtClean="0"/>
              <a:t>3</a:t>
            </a:r>
            <a:r>
              <a:rPr lang="en-US" sz="3600" dirty="0" smtClean="0"/>
              <a:t>)</a:t>
            </a:r>
            <a:r>
              <a:rPr lang="en-US" sz="2000" dirty="0" smtClean="0"/>
              <a:t>2</a:t>
            </a:r>
          </a:p>
          <a:p>
            <a:pPr marL="457200" indent="-457200">
              <a:buAutoNum type="arabicPeriod"/>
            </a:pPr>
            <a:r>
              <a:rPr lang="en-US" sz="3600" dirty="0" smtClean="0"/>
              <a:t>CH</a:t>
            </a:r>
            <a:r>
              <a:rPr lang="en-US" sz="2000" dirty="0" smtClean="0"/>
              <a:t>3</a:t>
            </a:r>
            <a:r>
              <a:rPr lang="en-US" sz="3600" dirty="0" smtClean="0"/>
              <a:t>COOK</a:t>
            </a:r>
          </a:p>
          <a:p>
            <a:pPr marL="457200" indent="-457200">
              <a:buAutoNum type="arabicPeriod"/>
            </a:pPr>
            <a:r>
              <a:rPr lang="en-US" sz="3600" dirty="0" smtClean="0"/>
              <a:t>K</a:t>
            </a:r>
            <a:r>
              <a:rPr lang="en-US" sz="2000" dirty="0" smtClean="0"/>
              <a:t>3</a:t>
            </a:r>
            <a:r>
              <a:rPr lang="en-US" sz="3600" dirty="0" smtClean="0"/>
              <a:t>PO</a:t>
            </a:r>
            <a:r>
              <a:rPr lang="en-US" sz="2000" dirty="0" smtClean="0"/>
              <a:t>4</a:t>
            </a:r>
          </a:p>
          <a:p>
            <a:pPr marL="457200" indent="-457200">
              <a:buAutoNum type="arabicPeriod"/>
            </a:pPr>
            <a:r>
              <a:rPr lang="en-US" sz="3600" dirty="0" smtClean="0"/>
              <a:t>ZnSO</a:t>
            </a:r>
            <a:r>
              <a:rPr lang="en-US" sz="2000" dirty="0" smtClean="0"/>
              <a:t>4</a:t>
            </a:r>
          </a:p>
          <a:p>
            <a:pPr marL="457200" indent="-457200">
              <a:buAutoNum type="arabicPeriod"/>
            </a:pPr>
            <a:r>
              <a:rPr lang="en-US" sz="3600" dirty="0" smtClean="0"/>
              <a:t>Na</a:t>
            </a:r>
            <a:r>
              <a:rPr lang="en-US" sz="2000" dirty="0" smtClean="0"/>
              <a:t>2</a:t>
            </a:r>
            <a:r>
              <a:rPr lang="en-US" sz="3600" dirty="0" smtClean="0"/>
              <a:t>SO</a:t>
            </a:r>
            <a:r>
              <a:rPr lang="en-US" dirty="0" smtClean="0"/>
              <a:t>3</a:t>
            </a:r>
          </a:p>
          <a:p>
            <a:pPr marL="457200" indent="-457200">
              <a:buAutoNum type="arabicPeriod"/>
            </a:pPr>
            <a:r>
              <a:rPr lang="en-US" sz="3600" dirty="0" smtClean="0"/>
              <a:t>MgCl</a:t>
            </a:r>
            <a:r>
              <a:rPr lang="en-US" sz="2000" dirty="0" smtClean="0"/>
              <a:t>2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0600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u="sng" dirty="0" smtClean="0"/>
              <a:t>Гидролиз соли </a:t>
            </a:r>
            <a:r>
              <a:rPr lang="ru-RU" sz="4000" dirty="0" smtClean="0"/>
              <a:t>– это процесс взаимодействия ионов соли с водой, в результате которого образуются слабые электролиты.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8303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476672"/>
                <a:ext cx="8435280" cy="600032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4000" u="sng" dirty="0" smtClean="0"/>
                  <a:t>Степень гидролиза</a:t>
                </a:r>
                <a:r>
                  <a:rPr lang="en-US" sz="4000" u="sng" dirty="0" smtClean="0"/>
                  <a:t> (</a:t>
                </a:r>
                <a:r>
                  <a:rPr lang="en-US" sz="4000" i="1" u="sng" dirty="0" smtClean="0"/>
                  <a:t>h</a:t>
                </a:r>
                <a:r>
                  <a:rPr lang="en-US" sz="4000" u="sng" dirty="0" smtClean="0"/>
                  <a:t>)</a:t>
                </a:r>
                <a:r>
                  <a:rPr lang="ru-RU" sz="4000" u="sng" dirty="0" smtClean="0"/>
                  <a:t> </a:t>
                </a:r>
                <a:r>
                  <a:rPr lang="ru-RU" sz="4000" dirty="0" smtClean="0"/>
                  <a:t>– это отношение числа гидролизованных молекул соли</a:t>
                </a:r>
                <a:r>
                  <a:rPr lang="en-US" sz="4000" dirty="0" smtClean="0"/>
                  <a:t> (</a:t>
                </a:r>
                <a:r>
                  <a:rPr lang="en-US" sz="4000" i="1" dirty="0" smtClean="0"/>
                  <a:t>n</a:t>
                </a:r>
                <a:r>
                  <a:rPr lang="en-US" sz="4000" dirty="0" smtClean="0"/>
                  <a:t>)</a:t>
                </a:r>
                <a:r>
                  <a:rPr lang="ru-RU" sz="4000" dirty="0" smtClean="0"/>
                  <a:t> к общему числу растворенных молекул</a:t>
                </a:r>
                <a:r>
                  <a:rPr lang="en-US" sz="4000" dirty="0" smtClean="0"/>
                  <a:t> (N)</a:t>
                </a:r>
                <a:r>
                  <a:rPr lang="ru-RU" sz="4000" dirty="0" smtClean="0"/>
                  <a:t>.</a:t>
                </a:r>
                <a:endParaRPr lang="en-US" sz="4000" dirty="0" smtClean="0"/>
              </a:p>
              <a:p>
                <a:pPr marL="0" indent="0">
                  <a:buNone/>
                </a:pPr>
                <a:endParaRPr lang="ru-RU" sz="40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/>
                        </a:rPr>
                        <m:t>h</m:t>
                      </m:r>
                      <m:r>
                        <a:rPr lang="ru-RU" sz="4000" b="0" i="1" smtClean="0">
                          <a:latin typeface="Cambria Math"/>
                        </a:rPr>
                        <m:t>=</m:t>
                      </m:r>
                      <m:r>
                        <a:rPr lang="en-US" sz="40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4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/>
                            </a:rPr>
                            <m:t>𝑁</m:t>
                          </m:r>
                        </m:den>
                      </m:f>
                      <m:r>
                        <a:rPr lang="en-US" sz="400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4000" b="0" i="0" smtClean="0">
                          <a:latin typeface="Cambria Math"/>
                          <a:ea typeface="Cambria Math"/>
                        </a:rPr>
                        <m:t>100%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476672"/>
                <a:ext cx="8435280" cy="6000328"/>
              </a:xfrm>
              <a:blipFill rotWithShape="1">
                <a:blip r:embed="rId2"/>
                <a:stretch>
                  <a:fillRect l="-2529" t="-1827" r="-10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629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Типы гидролиза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4000" dirty="0" smtClean="0"/>
              <a:t>соли, образованные сильным основанием и слабой кислотой</a:t>
            </a:r>
          </a:p>
          <a:p>
            <a:pPr marL="0" indent="0" algn="ctr">
              <a:buNone/>
            </a:pPr>
            <a:endParaRPr lang="ru-RU" sz="3600" dirty="0"/>
          </a:p>
          <a:p>
            <a:pPr marL="0" indent="0" algn="ctr">
              <a:buNone/>
            </a:pPr>
            <a:r>
              <a:rPr lang="ru-RU" sz="4000" dirty="0" smtClean="0"/>
              <a:t>К</a:t>
            </a:r>
            <a:r>
              <a:rPr lang="en-US" sz="4000" dirty="0" smtClean="0"/>
              <a:t>NO</a:t>
            </a:r>
            <a:r>
              <a:rPr lang="en-US" b="1" dirty="0"/>
              <a:t>2</a:t>
            </a:r>
            <a:r>
              <a:rPr lang="ru-RU" sz="4000" dirty="0" smtClean="0"/>
              <a:t> + НОН =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62291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8768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ru-RU" sz="4000" dirty="0" smtClean="0"/>
              <a:t>Соли, образованные слабым основанием и сильной кислотой</a:t>
            </a:r>
          </a:p>
          <a:p>
            <a:pPr marL="0" indent="0">
              <a:buNone/>
            </a:pPr>
            <a:endParaRPr lang="ru-RU" sz="4000" dirty="0"/>
          </a:p>
          <a:p>
            <a:pPr marL="0" indent="0" algn="ctr">
              <a:buNone/>
            </a:pPr>
            <a:r>
              <a:rPr lang="en-US" sz="4000" dirty="0" smtClean="0"/>
              <a:t>NH</a:t>
            </a:r>
            <a:r>
              <a:rPr lang="en-US" b="1" dirty="0" smtClean="0"/>
              <a:t>4</a:t>
            </a:r>
            <a:r>
              <a:rPr lang="en-US" sz="4000" dirty="0" smtClean="0"/>
              <a:t>Cl + HOH =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93018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ru-RU" sz="4000" dirty="0" smtClean="0"/>
              <a:t>Соли, образованные слабым основанием и слабой кислотой</a:t>
            </a:r>
          </a:p>
          <a:p>
            <a:pPr marL="457200" indent="-457200">
              <a:buFont typeface="+mj-lt"/>
              <a:buAutoNum type="arabicPeriod" startAt="3"/>
            </a:pPr>
            <a:endParaRPr lang="ru-RU" sz="4000" dirty="0"/>
          </a:p>
          <a:p>
            <a:pPr marL="0" indent="0" algn="ctr">
              <a:buNone/>
            </a:pPr>
            <a:r>
              <a:rPr lang="en-US" sz="4000" dirty="0" smtClean="0"/>
              <a:t>CH</a:t>
            </a:r>
            <a:r>
              <a:rPr lang="en-US" b="1" dirty="0" smtClean="0"/>
              <a:t>3</a:t>
            </a:r>
            <a:r>
              <a:rPr lang="en-US" sz="4000" dirty="0" smtClean="0"/>
              <a:t>COONH</a:t>
            </a:r>
            <a:r>
              <a:rPr lang="en-US" b="1" dirty="0" smtClean="0"/>
              <a:t>4</a:t>
            </a:r>
            <a:r>
              <a:rPr lang="en-US" sz="4000" dirty="0" smtClean="0"/>
              <a:t> + HOH =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031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48768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ru-RU" sz="4000" dirty="0" smtClean="0"/>
              <a:t>Соли, образованные сильным основанием и сильной кислотой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6627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Составьте уравнение гидролиза солей: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4000" dirty="0" smtClean="0"/>
              <a:t>NH</a:t>
            </a:r>
            <a:r>
              <a:rPr lang="en-US" sz="1800" b="1" dirty="0" smtClean="0"/>
              <a:t>4</a:t>
            </a:r>
            <a:r>
              <a:rPr lang="en-US" sz="4000" dirty="0" smtClean="0"/>
              <a:t>NO</a:t>
            </a:r>
            <a:r>
              <a:rPr lang="en-US" sz="1800" b="1" dirty="0" smtClean="0"/>
              <a:t>3</a:t>
            </a:r>
            <a:endParaRPr lang="en-US" sz="4000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4000" dirty="0" err="1" smtClean="0"/>
              <a:t>NaF</a:t>
            </a:r>
            <a:endParaRPr lang="en-US" sz="4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4000" dirty="0" smtClean="0"/>
              <a:t>KCN</a:t>
            </a:r>
          </a:p>
          <a:p>
            <a:pPr marL="457200" indent="-4572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483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Ступенчатый гидролиз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sz="3600" dirty="0" smtClean="0"/>
              <a:t>Если с</a:t>
            </a:r>
            <a:r>
              <a:rPr lang="ru-RU" sz="3600" dirty="0" smtClean="0"/>
              <a:t>оль образована слабой многоосновной кислотой и сильным основанием, число ступеней гидролиза зависит от </a:t>
            </a:r>
            <a:r>
              <a:rPr lang="ru-RU" sz="3600" dirty="0" err="1" smtClean="0"/>
              <a:t>основности</a:t>
            </a:r>
            <a:r>
              <a:rPr lang="ru-RU" sz="3600" dirty="0" smtClean="0"/>
              <a:t> слабой кислоты</a:t>
            </a:r>
          </a:p>
          <a:p>
            <a:pPr marL="0" indent="0">
              <a:buNone/>
            </a:pPr>
            <a:endParaRPr lang="ru-RU" sz="3600" dirty="0"/>
          </a:p>
          <a:p>
            <a:pPr marL="0" indent="0" algn="ctr">
              <a:buNone/>
            </a:pPr>
            <a:r>
              <a:rPr lang="ru-RU" sz="4000" dirty="0" smtClean="0"/>
              <a:t>К</a:t>
            </a:r>
            <a:r>
              <a:rPr lang="ru-RU" sz="2000" b="1" dirty="0" smtClean="0"/>
              <a:t>2</a:t>
            </a:r>
            <a:r>
              <a:rPr lang="ru-RU" sz="4000" dirty="0" smtClean="0"/>
              <a:t>СО</a:t>
            </a:r>
            <a:r>
              <a:rPr lang="ru-RU" sz="2000" b="1" dirty="0" smtClean="0"/>
              <a:t>3</a:t>
            </a:r>
            <a:r>
              <a:rPr lang="ru-RU" sz="4000" dirty="0" smtClean="0"/>
              <a:t> + НОН =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43529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160</TotalTime>
  <Words>167</Words>
  <Application>Microsoft Office PowerPoint</Application>
  <PresentationFormat>Экран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Ясность</vt:lpstr>
      <vt:lpstr>Гидролиз солей</vt:lpstr>
      <vt:lpstr>Презентация PowerPoint</vt:lpstr>
      <vt:lpstr>Презентация PowerPoint</vt:lpstr>
      <vt:lpstr>Типы гидролиза</vt:lpstr>
      <vt:lpstr>Презентация PowerPoint</vt:lpstr>
      <vt:lpstr>Презентация PowerPoint</vt:lpstr>
      <vt:lpstr>Презентация PowerPoint</vt:lpstr>
      <vt:lpstr>Составьте уравнение гидролиза солей:</vt:lpstr>
      <vt:lpstr>Ступенчатый гидролиз</vt:lpstr>
      <vt:lpstr>Презентация PowerPoint</vt:lpstr>
      <vt:lpstr>Составьте уравнения гидролиза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Гидролиз солей</dc:title>
  <dc:creator>User</dc:creator>
  <cp:lastModifiedBy>User</cp:lastModifiedBy>
  <cp:revision>7</cp:revision>
  <dcterms:created xsi:type="dcterms:W3CDTF">2018-04-21T09:39:59Z</dcterms:created>
  <dcterms:modified xsi:type="dcterms:W3CDTF">2018-04-27T06:24:25Z</dcterms:modified>
</cp:coreProperties>
</file>