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64" r:id="rId4"/>
    <p:sldId id="265" r:id="rId5"/>
    <p:sldId id="266" r:id="rId6"/>
    <p:sldId id="267" r:id="rId7"/>
    <p:sldId id="262" r:id="rId8"/>
    <p:sldId id="258" r:id="rId9"/>
    <p:sldId id="259" r:id="rId10"/>
    <p:sldId id="260" r:id="rId11"/>
    <p:sldId id="261" r:id="rId12"/>
    <p:sldId id="263" r:id="rId13"/>
    <p:sldId id="269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14" y="-7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37440B-3A22-4311-AB83-662DFAFA23C5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07564F-1E84-48F5-9284-42090EFFA9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929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739321-1243-46FD-BFCD-94F25D62B98E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739321-1243-46FD-BFCD-94F25D62B98E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D34C6A-6E7B-4503-AB8F-524D770A12D2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2FB5B3-8AE6-4E3F-A3CC-979E47CBBB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D34C6A-6E7B-4503-AB8F-524D770A12D2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2FB5B3-8AE6-4E3F-A3CC-979E47CBBB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D34C6A-6E7B-4503-AB8F-524D770A12D2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2FB5B3-8AE6-4E3F-A3CC-979E47CBBB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D34C6A-6E7B-4503-AB8F-524D770A12D2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2FB5B3-8AE6-4E3F-A3CC-979E47CBBB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D34C6A-6E7B-4503-AB8F-524D770A12D2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2FB5B3-8AE6-4E3F-A3CC-979E47CBBB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D34C6A-6E7B-4503-AB8F-524D770A12D2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2FB5B3-8AE6-4E3F-A3CC-979E47CBBB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D34C6A-6E7B-4503-AB8F-524D770A12D2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2FB5B3-8AE6-4E3F-A3CC-979E47CBBB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D34C6A-6E7B-4503-AB8F-524D770A12D2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2FB5B3-8AE6-4E3F-A3CC-979E47CBBB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D34C6A-6E7B-4503-AB8F-524D770A12D2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2FB5B3-8AE6-4E3F-A3CC-979E47CBBB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D34C6A-6E7B-4503-AB8F-524D770A12D2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2FB5B3-8AE6-4E3F-A3CC-979E47CBBB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D34C6A-6E7B-4503-AB8F-524D770A12D2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2FB5B3-8AE6-4E3F-A3CC-979E47CBBB1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5D34C6A-6E7B-4503-AB8F-524D770A12D2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D2FB5B3-8AE6-4E3F-A3CC-979E47CBBB1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Количество и</a:t>
            </a:r>
            <a:br>
              <a:rPr lang="ru-RU" dirty="0" smtClean="0"/>
            </a:br>
            <a:r>
              <a:rPr lang="ru-RU" dirty="0" smtClean="0"/>
              <a:t>единицы измерения информации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5152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0060" y="577240"/>
            <a:ext cx="8183880" cy="619512"/>
          </a:xfrm>
        </p:spPr>
        <p:txBody>
          <a:bodyPr>
            <a:noAutofit/>
          </a:bodyPr>
          <a:lstStyle/>
          <a:p>
            <a:pPr algn="ctr"/>
            <a:r>
              <a:rPr lang="ru-RU" dirty="0" smtClean="0"/>
              <a:t>Степени двоек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8075053"/>
              </p:ext>
            </p:extLst>
          </p:nvPr>
        </p:nvGraphicFramePr>
        <p:xfrm>
          <a:off x="1259632" y="1844824"/>
          <a:ext cx="6408709" cy="9361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5"/>
                <a:gridCol w="504056"/>
                <a:gridCol w="504056"/>
                <a:gridCol w="504056"/>
                <a:gridCol w="576064"/>
                <a:gridCol w="576064"/>
                <a:gridCol w="576064"/>
                <a:gridCol w="648072"/>
                <a:gridCol w="648072"/>
                <a:gridCol w="648072"/>
                <a:gridCol w="792088"/>
              </a:tblGrid>
              <a:tr h="417883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i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ru-RU" dirty="0"/>
                    </a:p>
                  </a:txBody>
                  <a:tcPr/>
                </a:tc>
              </a:tr>
              <a:tr h="518221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</a:t>
                      </a:r>
                      <a:r>
                        <a:rPr lang="en-US" b="1" baseline="30000" dirty="0" smtClean="0"/>
                        <a:t>i</a:t>
                      </a:r>
                      <a:endParaRPr lang="ru-RU" b="1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1024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2608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0060" y="937280"/>
            <a:ext cx="8183880" cy="619512"/>
          </a:xfrm>
        </p:spPr>
        <p:txBody>
          <a:bodyPr>
            <a:noAutofit/>
          </a:bodyPr>
          <a:lstStyle/>
          <a:p>
            <a:pPr algn="ctr"/>
            <a:r>
              <a:rPr lang="ru-RU" dirty="0" smtClean="0"/>
              <a:t>Единицы измерения информации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65990" y="1700808"/>
            <a:ext cx="761201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В двоичном коде один двоичный разряд несет одну единицу информации, которая называется 1 бит</a:t>
            </a:r>
            <a:r>
              <a:rPr lang="ru-RU" sz="2400" dirty="0" smtClean="0"/>
              <a:t>.</a:t>
            </a:r>
          </a:p>
          <a:p>
            <a:endParaRPr lang="ru-RU" sz="2400" dirty="0" smtClean="0"/>
          </a:p>
          <a:p>
            <a:r>
              <a:rPr lang="ru-RU" sz="2400" b="1" dirty="0"/>
              <a:t>Один символ из алфавита мощностью </a:t>
            </a:r>
            <a:r>
              <a:rPr lang="ru-RU" sz="2400" dirty="0"/>
              <a:t>256</a:t>
            </a:r>
            <a:r>
              <a:rPr lang="ru-RU" sz="2400" b="1" dirty="0"/>
              <a:t> </a:t>
            </a:r>
            <a:r>
              <a:rPr lang="ru-RU" sz="2400" b="1" dirty="0" smtClean="0"/>
              <a:t>(</a:t>
            </a:r>
            <a:r>
              <a:rPr lang="ru-RU" sz="2400" dirty="0" smtClean="0"/>
              <a:t>2</a:t>
            </a:r>
            <a:r>
              <a:rPr lang="ru-RU" sz="2400" baseline="30000" dirty="0"/>
              <a:t>8</a:t>
            </a:r>
            <a:r>
              <a:rPr lang="ru-RU" sz="2400" b="1" dirty="0" smtClean="0"/>
              <a:t>) </a:t>
            </a:r>
            <a:r>
              <a:rPr lang="ru-RU" sz="2400" b="1" dirty="0"/>
              <a:t>несет в тексте </a:t>
            </a:r>
            <a:r>
              <a:rPr lang="ru-RU" sz="2400" dirty="0"/>
              <a:t>8</a:t>
            </a:r>
            <a:r>
              <a:rPr lang="ru-RU" sz="2400" b="1" dirty="0"/>
              <a:t> битов информации. Такое количество информации называется байтом.</a:t>
            </a:r>
          </a:p>
          <a:p>
            <a:r>
              <a:rPr lang="ru-RU" sz="2400" b="1" dirty="0"/>
              <a:t> </a:t>
            </a:r>
          </a:p>
          <a:p>
            <a:r>
              <a:rPr lang="ru-RU" sz="2400" dirty="0"/>
              <a:t>1</a:t>
            </a:r>
            <a:r>
              <a:rPr lang="ru-RU" sz="2400" b="1" dirty="0"/>
              <a:t> байт </a:t>
            </a:r>
            <a:r>
              <a:rPr lang="ru-RU" sz="2400" dirty="0"/>
              <a:t>=8</a:t>
            </a:r>
            <a:r>
              <a:rPr lang="ru-RU" sz="2400" b="1" dirty="0"/>
              <a:t> </a:t>
            </a:r>
            <a:r>
              <a:rPr lang="ru-RU" sz="2400" b="1" dirty="0" smtClean="0"/>
              <a:t>битов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97320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95536" y="1628800"/>
            <a:ext cx="828092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 байт =2</a:t>
            </a:r>
            <a:r>
              <a:rPr lang="ru-RU" sz="2800" baseline="30000" dirty="0"/>
              <a:t>3 </a:t>
            </a:r>
            <a:r>
              <a:rPr lang="ru-RU" sz="2800" dirty="0"/>
              <a:t>=8 битов</a:t>
            </a:r>
          </a:p>
          <a:p>
            <a:r>
              <a:rPr lang="ru-RU" sz="2800" dirty="0"/>
              <a:t>1 Кб (килобайт) =2</a:t>
            </a:r>
            <a:r>
              <a:rPr lang="ru-RU" sz="2800" baseline="30000" dirty="0"/>
              <a:t>10 </a:t>
            </a:r>
            <a:r>
              <a:rPr lang="ru-RU" sz="2800" dirty="0"/>
              <a:t>=1024 байта</a:t>
            </a:r>
          </a:p>
          <a:p>
            <a:r>
              <a:rPr lang="ru-RU" sz="2800" dirty="0"/>
              <a:t>1 Мб (мегабайт) =2</a:t>
            </a:r>
            <a:r>
              <a:rPr lang="ru-RU" sz="2800" baseline="30000" dirty="0"/>
              <a:t>10 </a:t>
            </a:r>
            <a:r>
              <a:rPr lang="ru-RU" sz="2800" dirty="0"/>
              <a:t>=1024 Кб </a:t>
            </a:r>
            <a:r>
              <a:rPr lang="ru-RU" sz="2800" dirty="0" smtClean="0"/>
              <a:t>=2</a:t>
            </a:r>
            <a:r>
              <a:rPr lang="en-US" sz="2800" baseline="30000" dirty="0" smtClean="0"/>
              <a:t>2</a:t>
            </a:r>
            <a:r>
              <a:rPr lang="ru-RU" sz="2800" baseline="30000" dirty="0" smtClean="0"/>
              <a:t>0 </a:t>
            </a:r>
            <a:r>
              <a:rPr lang="ru-RU" sz="2800" dirty="0"/>
              <a:t>байта</a:t>
            </a:r>
          </a:p>
          <a:p>
            <a:endParaRPr lang="ru-RU" sz="2800" dirty="0"/>
          </a:p>
          <a:p>
            <a:r>
              <a:rPr lang="ru-RU" sz="2800" dirty="0"/>
              <a:t>1 </a:t>
            </a:r>
            <a:r>
              <a:rPr lang="ru-RU" sz="2800" dirty="0" smtClean="0"/>
              <a:t>Гб(гигабайт)=</a:t>
            </a:r>
            <a:r>
              <a:rPr lang="ru-RU" sz="2800" dirty="0"/>
              <a:t>2</a:t>
            </a:r>
            <a:r>
              <a:rPr lang="ru-RU" sz="2800" baseline="30000" dirty="0"/>
              <a:t>10 </a:t>
            </a:r>
            <a:r>
              <a:rPr lang="ru-RU" sz="2800" dirty="0"/>
              <a:t>=</a:t>
            </a:r>
            <a:r>
              <a:rPr lang="ru-RU" sz="2800" dirty="0" smtClean="0"/>
              <a:t>1024Мб</a:t>
            </a:r>
            <a:r>
              <a:rPr lang="en-US" sz="2800" dirty="0" smtClean="0"/>
              <a:t>=</a:t>
            </a:r>
            <a:r>
              <a:rPr lang="ru-RU" sz="2800" dirty="0" smtClean="0"/>
              <a:t>2</a:t>
            </a:r>
            <a:r>
              <a:rPr lang="en-US" sz="2800" baseline="30000" dirty="0"/>
              <a:t>2</a:t>
            </a:r>
            <a:r>
              <a:rPr lang="ru-RU" sz="2800" baseline="30000" dirty="0"/>
              <a:t>0 </a:t>
            </a:r>
            <a:r>
              <a:rPr lang="ru-RU" sz="2800" dirty="0" smtClean="0"/>
              <a:t>Кб </a:t>
            </a:r>
            <a:r>
              <a:rPr lang="en-US" sz="2800" dirty="0" smtClean="0"/>
              <a:t>=</a:t>
            </a:r>
            <a:r>
              <a:rPr lang="ru-RU" sz="2800" dirty="0" smtClean="0"/>
              <a:t>2</a:t>
            </a:r>
            <a:r>
              <a:rPr lang="en-US" sz="2800" baseline="30000" dirty="0" smtClean="0"/>
              <a:t>30</a:t>
            </a:r>
            <a:r>
              <a:rPr lang="ru-RU" sz="2800" baseline="30000" dirty="0" smtClean="0"/>
              <a:t> </a:t>
            </a:r>
            <a:r>
              <a:rPr lang="ru-RU" sz="2800" dirty="0" smtClean="0"/>
              <a:t>байта</a:t>
            </a:r>
            <a:endParaRPr lang="ru-RU" sz="2800" dirty="0"/>
          </a:p>
          <a:p>
            <a:r>
              <a:rPr lang="ru-RU" sz="2800" dirty="0"/>
              <a:t>1 ТБ (терабайт) =2</a:t>
            </a:r>
            <a:r>
              <a:rPr lang="ru-RU" sz="2800" baseline="30000" dirty="0"/>
              <a:t>10 </a:t>
            </a:r>
            <a:r>
              <a:rPr lang="ru-RU" sz="2800" dirty="0"/>
              <a:t>=1024 Гб </a:t>
            </a:r>
            <a:r>
              <a:rPr lang="ru-RU" sz="2800" smtClean="0"/>
              <a:t>=2</a:t>
            </a:r>
            <a:r>
              <a:rPr lang="ru-RU" sz="2800" baseline="30000" dirty="0" smtClean="0"/>
              <a:t>4</a:t>
            </a:r>
            <a:r>
              <a:rPr lang="ru-RU" sz="2800" baseline="30000" smtClean="0"/>
              <a:t>0 </a:t>
            </a:r>
            <a:r>
              <a:rPr lang="ru-RU" sz="2800" dirty="0"/>
              <a:t>байта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9264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2"/>
          <p:cNvSpPr>
            <a:spLocks/>
          </p:cNvSpPr>
          <p:nvPr/>
        </p:nvSpPr>
        <p:spPr bwMode="auto">
          <a:xfrm>
            <a:off x="323528" y="188913"/>
            <a:ext cx="8641085" cy="503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800" b="1" dirty="0" smtClean="0">
                <a:solidFill>
                  <a:schemeClr val="tx2"/>
                </a:solidFill>
              </a:rPr>
              <a:t>Перевод в другие единицы</a:t>
            </a:r>
            <a:endParaRPr lang="ru-RU" sz="2800" b="1" dirty="0">
              <a:solidFill>
                <a:schemeClr val="tx2"/>
              </a:solidFill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0" y="620688"/>
            <a:ext cx="8892480" cy="72008"/>
            <a:chOff x="0" y="836712"/>
            <a:chExt cx="8892480" cy="72008"/>
          </a:xfrm>
        </p:grpSpPr>
        <p:cxnSp>
          <p:nvCxnSpPr>
            <p:cNvPr id="4" name="Прямая соединительная линия 3"/>
            <p:cNvCxnSpPr/>
            <p:nvPr/>
          </p:nvCxnSpPr>
          <p:spPr>
            <a:xfrm flipH="1">
              <a:off x="0" y="836712"/>
              <a:ext cx="889248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единительная линия 4"/>
            <p:cNvCxnSpPr/>
            <p:nvPr/>
          </p:nvCxnSpPr>
          <p:spPr>
            <a:xfrm flipH="1">
              <a:off x="0" y="908720"/>
              <a:ext cx="889248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23528" y="1152315"/>
            <a:ext cx="2533960" cy="5621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>
                <a:tab pos="722313" algn="l"/>
              </a:tabLst>
              <a:defRPr/>
            </a:pPr>
            <a:r>
              <a:rPr lang="ru-RU" sz="3600" noProof="0" dirty="0" smtClean="0">
                <a:latin typeface="Arial" pitchFamily="34" charset="0"/>
                <a:cs typeface="Arial" pitchFamily="34" charset="0"/>
              </a:rPr>
              <a:t>3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Кбайта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=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>
                <a:tab pos="722313" algn="l"/>
              </a:tabLst>
              <a:defRPr/>
            </a:pPr>
            <a:endParaRPr kumimoji="0" lang="ru-RU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01824" y="1126485"/>
            <a:ext cx="57951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6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·</a:t>
            </a:r>
            <a:r>
              <a:rPr lang="ru-RU" sz="36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1024 байт </a:t>
            </a:r>
            <a:r>
              <a:rPr lang="en-US" sz="36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sz="36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3072</a:t>
            </a:r>
            <a:r>
              <a:rPr lang="en-US" sz="36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байта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2699792" y="1196752"/>
            <a:ext cx="2376264" cy="5621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>
                <a:tab pos="722313" algn="l"/>
              </a:tabLst>
              <a:defRPr/>
            </a:pPr>
            <a:r>
              <a:rPr kumimoji="0" lang="ru-RU" sz="36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?</a:t>
            </a:r>
            <a:r>
              <a:rPr kumimoji="0" lang="ru-RU" sz="36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байт</a:t>
            </a:r>
            <a:endParaRPr kumimoji="0" lang="ru-RU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>
                <a:tab pos="722313" algn="l"/>
              </a:tabLst>
              <a:defRPr/>
            </a:pPr>
            <a:endParaRPr kumimoji="0" lang="ru-RU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23528" y="2214554"/>
            <a:ext cx="23317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байт = </a:t>
            </a:r>
            <a:endParaRPr lang="ru-RU" sz="36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627784" y="2214554"/>
            <a:ext cx="14318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? бит </a:t>
            </a:r>
            <a:endParaRPr lang="ru-RU" sz="36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555776" y="2204864"/>
            <a:ext cx="43845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15 </a:t>
            </a:r>
            <a:r>
              <a:rPr lang="en-US" sz="3600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·</a:t>
            </a:r>
            <a:r>
              <a:rPr lang="ru-RU" sz="3600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8 </a:t>
            </a:r>
            <a:r>
              <a:rPr lang="ru-RU" sz="36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бит</a:t>
            </a:r>
            <a:r>
              <a:rPr lang="en-US" sz="36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sz="3600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120 </a:t>
            </a:r>
            <a:r>
              <a:rPr lang="ru-RU" sz="36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бит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23528" y="3214686"/>
            <a:ext cx="311399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2048 Кбайт = </a:t>
            </a:r>
            <a:endParaRPr lang="ru-RU" sz="36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157648" y="3212976"/>
            <a:ext cx="206242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? Мбайт </a:t>
            </a:r>
            <a:endParaRPr lang="ru-RU" sz="36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3203848" y="3212976"/>
            <a:ext cx="542808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2048 :1024Мбайт = 2 Мб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85720" y="4143380"/>
            <a:ext cx="31011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1024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байт =</a:t>
            </a:r>
            <a:endParaRPr lang="ru-RU" sz="36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3286116" y="4143380"/>
            <a:ext cx="10839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? Гб</a:t>
            </a:r>
            <a:endParaRPr lang="ru-RU" sz="36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3143240" y="4143380"/>
            <a:ext cx="41761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1024 :1024 Гб=1Гб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85720" y="5214950"/>
            <a:ext cx="20880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1Кбайт =</a:t>
            </a:r>
            <a:endParaRPr lang="ru-RU" sz="36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285984" y="5214950"/>
            <a:ext cx="13035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? бит</a:t>
            </a:r>
            <a:endParaRPr lang="ru-RU" sz="36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2214546" y="5230941"/>
            <a:ext cx="69294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6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en-US" sz="36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· </a:t>
            </a:r>
            <a:r>
              <a:rPr lang="ru-RU" sz="36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1024 </a:t>
            </a:r>
            <a:r>
              <a:rPr lang="en-US" sz="36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·</a:t>
            </a:r>
            <a:r>
              <a:rPr lang="ru-RU" sz="36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8 бит = 8192 бита</a:t>
            </a:r>
            <a:r>
              <a:rPr lang="en-US" sz="36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6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2285984" y="5000636"/>
            <a:ext cx="1782530" cy="10801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2628354" y="6080756"/>
            <a:ext cx="13721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байт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4749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6" grpId="0" build="p"/>
      <p:bldP spid="16" grpId="1" build="allAtOnce"/>
      <p:bldP spid="17" grpId="0"/>
      <p:bldP spid="18" grpId="0"/>
      <p:bldP spid="18" grpId="1"/>
      <p:bldP spid="19" grpId="0"/>
      <p:bldP spid="20" grpId="0"/>
      <p:bldP spid="21" grpId="0"/>
      <p:bldP spid="21" grpId="1"/>
      <p:bldP spid="22" grpId="0"/>
      <p:bldP spid="23" grpId="0"/>
      <p:bldP spid="24" grpId="0"/>
      <p:bldP spid="24" grpId="1"/>
      <p:bldP spid="25" grpId="0"/>
      <p:bldP spid="26" grpId="0"/>
      <p:bldP spid="27" grpId="0"/>
      <p:bldP spid="27" grpId="1"/>
      <p:bldP spid="28" grpId="0"/>
      <p:bldP spid="29" grpId="0" animBg="1"/>
      <p:bldP spid="3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"/>
          <p:cNvGrpSpPr/>
          <p:nvPr/>
        </p:nvGrpSpPr>
        <p:grpSpPr>
          <a:xfrm>
            <a:off x="0" y="620688"/>
            <a:ext cx="8892480" cy="72008"/>
            <a:chOff x="0" y="836712"/>
            <a:chExt cx="8892480" cy="72008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 flipH="1">
              <a:off x="0" y="836712"/>
              <a:ext cx="889248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 flipH="1">
              <a:off x="0" y="908720"/>
              <a:ext cx="889248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50825" y="44624"/>
            <a:ext cx="8229600" cy="620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b="1" noProof="0" dirty="0" smtClean="0">
                <a:latin typeface="Arial" pitchFamily="34" charset="0"/>
                <a:ea typeface="+mj-ea"/>
                <a:cs typeface="Arial" pitchFamily="34" charset="0"/>
              </a:rPr>
              <a:t>Задачи</a:t>
            </a: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6263680" y="0"/>
            <a:ext cx="2880320" cy="980728"/>
          </a:xfrm>
          <a:prstGeom prst="ellipse">
            <a:avLst/>
          </a:prstGeom>
          <a:solidFill>
            <a:srgbClr val="FFFFC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 = 2</a:t>
            </a:r>
            <a:r>
              <a:rPr lang="en-US" sz="4000" b="1" i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764704"/>
            <a:ext cx="2952328" cy="2973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buClr>
                <a:schemeClr val="bg1"/>
              </a:buClr>
            </a:pPr>
            <a:r>
              <a:rPr lang="ru-RU" sz="2800" b="1" u="sng" dirty="0" smtClean="0">
                <a:latin typeface="Arial" pitchFamily="34" charset="0"/>
                <a:cs typeface="Arial" pitchFamily="34" charset="0"/>
              </a:rPr>
              <a:t>№1  </a:t>
            </a:r>
          </a:p>
          <a:p>
            <a:pPr eaLnBrk="1" hangingPunct="1">
              <a:lnSpc>
                <a:spcPct val="90000"/>
              </a:lnSpc>
              <a:buClr>
                <a:schemeClr val="bg1"/>
              </a:buClr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N=2</a:t>
            </a:r>
            <a:endParaRPr lang="ru-RU" sz="3600" b="1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Clr>
                <a:schemeClr val="bg1"/>
              </a:buClr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Найти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i</a:t>
            </a:r>
          </a:p>
          <a:p>
            <a:pPr eaLnBrk="1" hangingPunct="1">
              <a:lnSpc>
                <a:spcPct val="90000"/>
              </a:lnSpc>
              <a:buClr>
                <a:schemeClr val="bg1"/>
              </a:buClr>
            </a:pPr>
            <a:r>
              <a:rPr lang="ru-RU" sz="2800" b="1" dirty="0" smtClean="0">
                <a:solidFill>
                  <a:srgbClr val="252F8F"/>
                </a:solidFill>
                <a:latin typeface="Arial" pitchFamily="34" charset="0"/>
                <a:cs typeface="Arial" pitchFamily="34" charset="0"/>
              </a:rPr>
              <a:t>Решение:</a:t>
            </a:r>
            <a:r>
              <a:rPr lang="en-US" sz="3600" b="1" dirty="0" smtClean="0">
                <a:solidFill>
                  <a:srgbClr val="252F8F"/>
                </a:solidFill>
                <a:latin typeface="Arial" pitchFamily="34" charset="0"/>
                <a:cs typeface="Arial" pitchFamily="34" charset="0"/>
              </a:rPr>
              <a:t>      </a:t>
            </a:r>
          </a:p>
          <a:p>
            <a:pPr eaLnBrk="1" hangingPunct="1">
              <a:lnSpc>
                <a:spcPct val="90000"/>
              </a:lnSpc>
              <a:buClr>
                <a:schemeClr val="bg1"/>
              </a:buClr>
            </a:pPr>
            <a:r>
              <a:rPr lang="ru-RU" sz="3600" b="1" dirty="0" smtClean="0">
                <a:solidFill>
                  <a:srgbClr val="252F8F"/>
                </a:solidFill>
                <a:latin typeface="Arial" pitchFamily="34" charset="0"/>
                <a:cs typeface="Arial" pitchFamily="34" charset="0"/>
              </a:rPr>
              <a:t>2=</a:t>
            </a:r>
            <a:r>
              <a:rPr lang="en-US" sz="3600" b="1" dirty="0" smtClean="0">
                <a:solidFill>
                  <a:srgbClr val="252F8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600" b="1" i="1" baseline="30000" dirty="0" smtClean="0">
                <a:solidFill>
                  <a:srgbClr val="252F8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600" b="1" dirty="0" smtClean="0">
                <a:solidFill>
                  <a:srgbClr val="252F8F"/>
                </a:solidFill>
                <a:latin typeface="Arial" pitchFamily="34" charset="0"/>
                <a:cs typeface="Arial" pitchFamily="34" charset="0"/>
              </a:rPr>
              <a:t>    </a:t>
            </a:r>
          </a:p>
          <a:p>
            <a:pPr eaLnBrk="1" hangingPunct="1">
              <a:lnSpc>
                <a:spcPct val="90000"/>
              </a:lnSpc>
              <a:buClr>
                <a:schemeClr val="bg1"/>
              </a:buClr>
            </a:pPr>
            <a:r>
              <a:rPr lang="en-US" sz="3600" b="1" i="1" u="sng" dirty="0" err="1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600" b="1" u="sng" dirty="0" smtClean="0">
                <a:solidFill>
                  <a:srgbClr val="990033"/>
                </a:solidFill>
                <a:latin typeface="Arial" pitchFamily="34" charset="0"/>
                <a:cs typeface="Arial" pitchFamily="34" charset="0"/>
              </a:rPr>
              <a:t>=1 </a:t>
            </a:r>
            <a:r>
              <a:rPr lang="ru-RU" sz="3600" b="1" u="sng" dirty="0" smtClean="0">
                <a:solidFill>
                  <a:srgbClr val="990033"/>
                </a:solidFill>
                <a:latin typeface="Arial" pitchFamily="34" charset="0"/>
                <a:cs typeface="Arial" pitchFamily="34" charset="0"/>
              </a:rPr>
              <a:t>бит</a:t>
            </a:r>
            <a:endParaRPr lang="en-US" sz="3600" b="1" u="sng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059832" y="764704"/>
            <a:ext cx="2952328" cy="2973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buClr>
                <a:schemeClr val="bg1"/>
              </a:buClr>
            </a:pPr>
            <a:r>
              <a:rPr lang="ru-RU" sz="2800" b="1" u="sng" dirty="0" smtClean="0">
                <a:latin typeface="Arial" pitchFamily="34" charset="0"/>
                <a:cs typeface="Arial" pitchFamily="34" charset="0"/>
              </a:rPr>
              <a:t>№2  </a:t>
            </a:r>
          </a:p>
          <a:p>
            <a:pPr eaLnBrk="1" hangingPunct="1">
              <a:lnSpc>
                <a:spcPct val="90000"/>
              </a:lnSpc>
              <a:buClr>
                <a:schemeClr val="bg1"/>
              </a:buClr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N=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8</a:t>
            </a:r>
          </a:p>
          <a:p>
            <a:pPr eaLnBrk="1" hangingPunct="1">
              <a:lnSpc>
                <a:spcPct val="90000"/>
              </a:lnSpc>
              <a:buClr>
                <a:schemeClr val="bg1"/>
              </a:buClr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Найти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i</a:t>
            </a:r>
          </a:p>
          <a:p>
            <a:pPr eaLnBrk="1" hangingPunct="1">
              <a:lnSpc>
                <a:spcPct val="90000"/>
              </a:lnSpc>
              <a:buClr>
                <a:schemeClr val="bg1"/>
              </a:buClr>
            </a:pPr>
            <a:r>
              <a:rPr lang="ru-RU" sz="2800" b="1" dirty="0" smtClean="0">
                <a:solidFill>
                  <a:srgbClr val="252F8F"/>
                </a:solidFill>
                <a:latin typeface="Arial" pitchFamily="34" charset="0"/>
                <a:cs typeface="Arial" pitchFamily="34" charset="0"/>
              </a:rPr>
              <a:t>Решение:</a:t>
            </a:r>
            <a:r>
              <a:rPr lang="en-US" sz="2800" b="1" dirty="0" smtClean="0">
                <a:solidFill>
                  <a:srgbClr val="252F8F"/>
                </a:solidFill>
                <a:latin typeface="Arial" pitchFamily="34" charset="0"/>
                <a:cs typeface="Arial" pitchFamily="34" charset="0"/>
              </a:rPr>
              <a:t>      </a:t>
            </a:r>
          </a:p>
          <a:p>
            <a:pPr eaLnBrk="1" hangingPunct="1">
              <a:lnSpc>
                <a:spcPct val="90000"/>
              </a:lnSpc>
              <a:buClr>
                <a:schemeClr val="bg1"/>
              </a:buClr>
            </a:pPr>
            <a:r>
              <a:rPr lang="ru-RU" sz="3600" b="1" dirty="0" smtClean="0">
                <a:solidFill>
                  <a:srgbClr val="252F8F"/>
                </a:solidFill>
                <a:latin typeface="Arial" pitchFamily="34" charset="0"/>
                <a:cs typeface="Arial" pitchFamily="34" charset="0"/>
              </a:rPr>
              <a:t>8=</a:t>
            </a:r>
            <a:r>
              <a:rPr lang="en-US" sz="3600" b="1" dirty="0" smtClean="0">
                <a:solidFill>
                  <a:srgbClr val="252F8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600" b="1" i="1" baseline="30000" dirty="0" smtClean="0">
                <a:solidFill>
                  <a:srgbClr val="252F8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600" b="1" i="1" dirty="0" smtClean="0">
                <a:solidFill>
                  <a:srgbClr val="252F8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252F8F"/>
                </a:solidFill>
                <a:latin typeface="Arial" pitchFamily="34" charset="0"/>
                <a:cs typeface="Arial" pitchFamily="34" charset="0"/>
              </a:rPr>
              <a:t>   </a:t>
            </a:r>
          </a:p>
          <a:p>
            <a:pPr eaLnBrk="1" hangingPunct="1">
              <a:lnSpc>
                <a:spcPct val="90000"/>
              </a:lnSpc>
              <a:buClr>
                <a:schemeClr val="bg1"/>
              </a:buClr>
            </a:pPr>
            <a:r>
              <a:rPr lang="en-US" sz="3600" b="1" i="1" u="sng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600" b="1" u="sng" dirty="0" smtClean="0">
                <a:solidFill>
                  <a:srgbClr val="990033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3600" b="1" u="sng" dirty="0" smtClean="0">
                <a:solidFill>
                  <a:srgbClr val="990033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600" b="1" u="sng" dirty="0" smtClean="0">
                <a:solidFill>
                  <a:srgbClr val="9900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u="sng" dirty="0" smtClean="0">
                <a:solidFill>
                  <a:srgbClr val="990033"/>
                </a:solidFill>
                <a:latin typeface="Arial" pitchFamily="34" charset="0"/>
                <a:cs typeface="Arial" pitchFamily="34" charset="0"/>
              </a:rPr>
              <a:t>бита</a:t>
            </a:r>
            <a:endParaRPr lang="en-US" sz="3600" b="1" u="sng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868144" y="764704"/>
            <a:ext cx="2952328" cy="23637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buClr>
                <a:schemeClr val="bg1"/>
              </a:buClr>
            </a:pPr>
            <a:r>
              <a:rPr lang="ru-RU" sz="2800" b="1" u="sng" dirty="0" smtClean="0">
                <a:latin typeface="Arial" pitchFamily="34" charset="0"/>
                <a:cs typeface="Arial" pitchFamily="34" charset="0"/>
              </a:rPr>
              <a:t>№3  </a:t>
            </a:r>
          </a:p>
          <a:p>
            <a:pPr eaLnBrk="1" hangingPunct="1">
              <a:lnSpc>
                <a:spcPct val="90000"/>
              </a:lnSpc>
              <a:buClr>
                <a:schemeClr val="bg1"/>
              </a:buClr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N=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32</a:t>
            </a:r>
          </a:p>
          <a:p>
            <a:pPr eaLnBrk="1" hangingPunct="1">
              <a:lnSpc>
                <a:spcPct val="90000"/>
              </a:lnSpc>
              <a:buClr>
                <a:schemeClr val="bg1"/>
              </a:buClr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Найти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i</a:t>
            </a:r>
          </a:p>
          <a:p>
            <a:pPr eaLnBrk="1" hangingPunct="1">
              <a:lnSpc>
                <a:spcPct val="90000"/>
              </a:lnSpc>
              <a:buClr>
                <a:schemeClr val="bg1"/>
              </a:buClr>
            </a:pPr>
            <a:r>
              <a:rPr lang="ru-RU" sz="2800" b="1" dirty="0" smtClean="0">
                <a:solidFill>
                  <a:srgbClr val="252F8F"/>
                </a:solidFill>
                <a:latin typeface="Arial" pitchFamily="34" charset="0"/>
                <a:cs typeface="Arial" pitchFamily="34" charset="0"/>
              </a:rPr>
              <a:t>Решение:</a:t>
            </a:r>
          </a:p>
          <a:p>
            <a:pPr eaLnBrk="1" hangingPunct="1">
              <a:lnSpc>
                <a:spcPct val="90000"/>
              </a:lnSpc>
              <a:buClr>
                <a:schemeClr val="bg1"/>
              </a:buClr>
            </a:pPr>
            <a:r>
              <a:rPr lang="en-US" sz="3600" b="1" i="1" u="sng" dirty="0" err="1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600" b="1" u="sng" dirty="0" smtClean="0">
                <a:solidFill>
                  <a:srgbClr val="990033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3600" b="1" u="sng" dirty="0" smtClean="0">
                <a:solidFill>
                  <a:srgbClr val="990033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3600" b="1" u="sng" dirty="0" smtClean="0">
                <a:solidFill>
                  <a:srgbClr val="9900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u="sng" dirty="0" smtClean="0">
                <a:solidFill>
                  <a:srgbClr val="990033"/>
                </a:solidFill>
                <a:latin typeface="Arial" pitchFamily="34" charset="0"/>
                <a:cs typeface="Arial" pitchFamily="34" charset="0"/>
              </a:rPr>
              <a:t>бит</a:t>
            </a:r>
            <a:endParaRPr lang="en-US" sz="3600" b="1" u="sng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23528" y="3861048"/>
            <a:ext cx="47525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buClr>
                <a:schemeClr val="bg1"/>
              </a:buClr>
            </a:pPr>
            <a:r>
              <a:rPr lang="ru-RU" sz="2800" b="1" u="sng" dirty="0" smtClean="0">
                <a:latin typeface="Arial" pitchFamily="34" charset="0"/>
                <a:cs typeface="Arial" pitchFamily="34" charset="0"/>
              </a:rPr>
              <a:t>№</a:t>
            </a:r>
            <a:r>
              <a:rPr lang="en-US" sz="2800" b="1" u="sng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2800" b="1" u="sng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eaLnBrk="1" hangingPunct="1">
              <a:lnSpc>
                <a:spcPct val="90000"/>
              </a:lnSpc>
              <a:buClr>
                <a:schemeClr val="bg1"/>
              </a:buClr>
            </a:pP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=7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битов</a:t>
            </a:r>
          </a:p>
          <a:p>
            <a:pPr eaLnBrk="1" hangingPunct="1">
              <a:lnSpc>
                <a:spcPct val="90000"/>
              </a:lnSpc>
              <a:buClr>
                <a:schemeClr val="bg1"/>
              </a:buClr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Найти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N</a:t>
            </a:r>
          </a:p>
          <a:p>
            <a:pPr eaLnBrk="1" hangingPunct="1">
              <a:lnSpc>
                <a:spcPct val="90000"/>
              </a:lnSpc>
              <a:buClr>
                <a:schemeClr val="bg1"/>
              </a:buClr>
            </a:pPr>
            <a:r>
              <a:rPr lang="ru-RU" sz="2800" b="1" dirty="0" smtClean="0">
                <a:solidFill>
                  <a:srgbClr val="252F8F"/>
                </a:solidFill>
                <a:latin typeface="Arial" pitchFamily="34" charset="0"/>
                <a:cs typeface="Arial" pitchFamily="34" charset="0"/>
              </a:rPr>
              <a:t>Решение:</a:t>
            </a:r>
          </a:p>
          <a:p>
            <a:pPr eaLnBrk="1" hangingPunct="1">
              <a:lnSpc>
                <a:spcPct val="90000"/>
              </a:lnSpc>
              <a:buClr>
                <a:schemeClr val="bg1"/>
              </a:buClr>
            </a:pPr>
            <a:r>
              <a:rPr lang="en-US" sz="3600" b="1" dirty="0" smtClean="0">
                <a:solidFill>
                  <a:srgbClr val="252F8F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ru-RU" sz="3600" b="1" dirty="0" smtClean="0">
                <a:solidFill>
                  <a:srgbClr val="252F8F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en-US" sz="3600" b="1" dirty="0" smtClean="0">
                <a:solidFill>
                  <a:srgbClr val="252F8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3600" b="1" baseline="30000" dirty="0" smtClean="0">
                <a:solidFill>
                  <a:srgbClr val="252F8F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en-US" sz="3600" b="1" dirty="0" smtClean="0">
                <a:solidFill>
                  <a:srgbClr val="252F8F"/>
                </a:solidFill>
                <a:latin typeface="Arial" pitchFamily="34" charset="0"/>
                <a:cs typeface="Arial" pitchFamily="34" charset="0"/>
              </a:rPr>
              <a:t>    </a:t>
            </a:r>
          </a:p>
          <a:p>
            <a:pPr eaLnBrk="1" hangingPunct="1">
              <a:lnSpc>
                <a:spcPct val="90000"/>
              </a:lnSpc>
              <a:buClr>
                <a:schemeClr val="bg1"/>
              </a:buClr>
            </a:pPr>
            <a:r>
              <a:rPr lang="en-US" sz="3600" b="1" u="sng" dirty="0" smtClean="0">
                <a:solidFill>
                  <a:srgbClr val="990033"/>
                </a:solidFill>
                <a:latin typeface="Arial" pitchFamily="34" charset="0"/>
                <a:cs typeface="Arial" pitchFamily="34" charset="0"/>
              </a:rPr>
              <a:t>N=128 </a:t>
            </a:r>
            <a:r>
              <a:rPr lang="ru-RU" sz="3600" b="1" u="sng" dirty="0" smtClean="0">
                <a:solidFill>
                  <a:srgbClr val="990033"/>
                </a:solidFill>
                <a:latin typeface="Arial" pitchFamily="34" charset="0"/>
                <a:cs typeface="Arial" pitchFamily="34" charset="0"/>
              </a:rPr>
              <a:t>символов</a:t>
            </a:r>
            <a:endParaRPr lang="en-US" sz="3600" b="1" u="sng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338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51520" y="0"/>
            <a:ext cx="8229600" cy="620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noProof="0" dirty="0" smtClean="0">
                <a:latin typeface="Arial" pitchFamily="34" charset="0"/>
                <a:ea typeface="+mj-ea"/>
                <a:cs typeface="Arial" pitchFamily="34" charset="0"/>
              </a:rPr>
              <a:t>Информационный объём текста</a:t>
            </a: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pSp>
        <p:nvGrpSpPr>
          <p:cNvPr id="3" name="Группа 3"/>
          <p:cNvGrpSpPr/>
          <p:nvPr/>
        </p:nvGrpSpPr>
        <p:grpSpPr>
          <a:xfrm>
            <a:off x="0" y="620688"/>
            <a:ext cx="8892480" cy="72008"/>
            <a:chOff x="0" y="836712"/>
            <a:chExt cx="8892480" cy="72008"/>
          </a:xfrm>
        </p:grpSpPr>
        <p:cxnSp>
          <p:nvCxnSpPr>
            <p:cNvPr id="4" name="Прямая соединительная линия 3"/>
            <p:cNvCxnSpPr/>
            <p:nvPr/>
          </p:nvCxnSpPr>
          <p:spPr>
            <a:xfrm flipH="1">
              <a:off x="0" y="836712"/>
              <a:ext cx="889248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единительная линия 4"/>
            <p:cNvCxnSpPr/>
            <p:nvPr/>
          </p:nvCxnSpPr>
          <p:spPr>
            <a:xfrm flipH="1">
              <a:off x="0" y="908720"/>
              <a:ext cx="889248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6"/>
          <p:cNvSpPr txBox="1"/>
          <p:nvPr/>
        </p:nvSpPr>
        <p:spPr>
          <a:xfrm>
            <a:off x="179512" y="836712"/>
            <a:ext cx="8712968" cy="138499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dirty="0" smtClean="0"/>
              <a:t>Сообщение, записанное буквами из 64-символьного алфавита, содержит 2000 символов. Какой объём информации оно несет?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285720" y="2428868"/>
            <a:ext cx="8572560" cy="397031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Дано: К=2000, N=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64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Найти: I - ?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Решение:</a:t>
            </a:r>
            <a:endParaRPr lang="ru-RU" sz="28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N=2</a:t>
            </a:r>
            <a:r>
              <a:rPr lang="en-US" sz="2800" b="1" i="1" baseline="30000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64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=2</a:t>
            </a:r>
            <a:r>
              <a:rPr lang="en-US" sz="2800" b="1" i="1" baseline="30000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ru-RU" sz="2800" b="1" baseline="30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(бит) – информационный вес одного символа.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I=К*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I=2000*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6=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000 (бит)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Ответ: 1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000 бит.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Управляющая кнопка: домой 8">
            <a:hlinkClick r:id="" action="ppaction://hlinkshowjump?jump=firstslide" highlightClick="1"/>
          </p:cNvPr>
          <p:cNvSpPr/>
          <p:nvPr/>
        </p:nvSpPr>
        <p:spPr>
          <a:xfrm>
            <a:off x="7380312" y="6000792"/>
            <a:ext cx="1620844" cy="7857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148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1071546"/>
            <a:ext cx="8643998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smtClean="0"/>
              <a:t>Сколько </a:t>
            </a:r>
            <a:r>
              <a:rPr lang="ru-RU" sz="2400" b="1" dirty="0" smtClean="0"/>
              <a:t>килобайтов</a:t>
            </a:r>
            <a:r>
              <a:rPr lang="ru-RU" sz="2400" dirty="0" smtClean="0"/>
              <a:t> составит сообщение из </a:t>
            </a:r>
            <a:r>
              <a:rPr lang="ru-RU" sz="2400" b="1" dirty="0" smtClean="0"/>
              <a:t>2048 символов</a:t>
            </a:r>
            <a:r>
              <a:rPr lang="ru-RU" sz="2400" dirty="0" smtClean="0"/>
              <a:t> </a:t>
            </a:r>
            <a:r>
              <a:rPr lang="ru-RU" sz="2400" b="1" dirty="0" smtClean="0"/>
              <a:t>16-ти символьного</a:t>
            </a:r>
            <a:r>
              <a:rPr lang="ru-RU" sz="2400" dirty="0" smtClean="0"/>
              <a:t> алфавита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285720" y="2214554"/>
            <a:ext cx="22860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/>
              <a:t>Дано: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400" i="1" dirty="0" smtClean="0"/>
              <a:t>=2048, 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i="1" dirty="0" smtClean="0"/>
              <a:t>=16</a:t>
            </a:r>
            <a:endParaRPr lang="ru-RU" sz="2400" dirty="0" smtClean="0"/>
          </a:p>
          <a:p>
            <a:endParaRPr lang="en-US" sz="2400" i="1" dirty="0" smtClean="0"/>
          </a:p>
          <a:p>
            <a:r>
              <a:rPr lang="ru-RU" sz="2400" i="1" dirty="0" smtClean="0"/>
              <a:t>Найти: 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i="1" dirty="0" smtClean="0"/>
              <a:t> - Кб?</a:t>
            </a:r>
            <a:endParaRPr lang="ru-RU" sz="2400" dirty="0" smtClean="0"/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27784" y="5021263"/>
            <a:ext cx="2008187" cy="914400"/>
          </a:xfrm>
          <a:prstGeom prst="rect">
            <a:avLst/>
          </a:prstGeom>
          <a:noFill/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179512" y="116632"/>
            <a:ext cx="8229600" cy="43204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dirty="0" smtClean="0">
                <a:latin typeface="+mj-lt"/>
                <a:ea typeface="+mj-ea"/>
                <a:cs typeface="+mj-cs"/>
              </a:rPr>
              <a:t>Задача №1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6" name="Группа 5"/>
          <p:cNvGrpSpPr/>
          <p:nvPr/>
        </p:nvGrpSpPr>
        <p:grpSpPr>
          <a:xfrm flipV="1">
            <a:off x="251520" y="692696"/>
            <a:ext cx="8712968" cy="72008"/>
            <a:chOff x="0" y="836712"/>
            <a:chExt cx="8892480" cy="72008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 flipH="1">
              <a:off x="0" y="836712"/>
              <a:ext cx="889248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flipH="1">
              <a:off x="0" y="908720"/>
              <a:ext cx="889248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Прямоугольник 8"/>
          <p:cNvSpPr/>
          <p:nvPr/>
        </p:nvSpPr>
        <p:spPr>
          <a:xfrm>
            <a:off x="395536" y="6237312"/>
            <a:ext cx="73581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/>
              <a:t>Ответ: 1 Кбайт.</a:t>
            </a:r>
            <a:endParaRPr lang="ru-RU" sz="2400" dirty="0" smtClean="0"/>
          </a:p>
        </p:txBody>
      </p:sp>
      <p:sp>
        <p:nvSpPr>
          <p:cNvPr id="10" name="Прямоугольник 9"/>
          <p:cNvSpPr/>
          <p:nvPr/>
        </p:nvSpPr>
        <p:spPr>
          <a:xfrm>
            <a:off x="2786050" y="3071810"/>
            <a:ext cx="621510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/>
              <a:t>16=2</a:t>
            </a:r>
            <a:r>
              <a:rPr lang="en-US" sz="2400" b="1" i="1" baseline="30000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ru-RU" sz="2400" b="1" baseline="30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i="1" dirty="0" smtClean="0"/>
              <a:t>=4 (бита) – информационный вес одного символа.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786050" y="2143116"/>
            <a:ext cx="15822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i="1" dirty="0" smtClean="0">
                <a:solidFill>
                  <a:prstClr val="black"/>
                </a:solidFill>
              </a:rPr>
              <a:t>Решение:</a:t>
            </a:r>
            <a:endParaRPr lang="ru-RU" sz="2400" dirty="0" smtClean="0">
              <a:solidFill>
                <a:prstClr val="black"/>
              </a:solidFill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5400000">
            <a:off x="1714480" y="3000372"/>
            <a:ext cx="1714512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10800000">
            <a:off x="357158" y="3000372"/>
            <a:ext cx="2214578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2857488" y="4286256"/>
            <a:ext cx="10001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I=К*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857488" y="2643182"/>
            <a:ext cx="7938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N=2</a:t>
            </a:r>
            <a:r>
              <a:rPr lang="en-US" sz="2400" b="1" i="1" baseline="30000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H="1">
            <a:off x="3491880" y="5085184"/>
            <a:ext cx="432048" cy="28803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3707904" y="5589240"/>
            <a:ext cx="432048" cy="28803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491880" y="4869160"/>
            <a:ext cx="360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2</a:t>
            </a:r>
            <a:endParaRPr lang="ru-RU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3779912" y="5805264"/>
            <a:ext cx="360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1</a:t>
            </a:r>
            <a:endParaRPr lang="ru-RU" sz="1600" dirty="0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flipH="1">
            <a:off x="4067944" y="5085184"/>
            <a:ext cx="288032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3347864" y="5517232"/>
            <a:ext cx="288032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139952" y="4869160"/>
            <a:ext cx="360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1</a:t>
            </a:r>
            <a:endParaRPr lang="ru-RU" sz="1600" dirty="0"/>
          </a:p>
        </p:txBody>
      </p:sp>
      <p:sp>
        <p:nvSpPr>
          <p:cNvPr id="29" name="TextBox 28"/>
          <p:cNvSpPr txBox="1"/>
          <p:nvPr/>
        </p:nvSpPr>
        <p:spPr>
          <a:xfrm>
            <a:off x="2987824" y="5733256"/>
            <a:ext cx="360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2</a:t>
            </a:r>
            <a:endParaRPr lang="ru-RU" sz="1600" dirty="0"/>
          </a:p>
        </p:txBody>
      </p:sp>
      <p:sp>
        <p:nvSpPr>
          <p:cNvPr id="30" name="TextBox 29"/>
          <p:cNvSpPr txBox="1"/>
          <p:nvPr/>
        </p:nvSpPr>
        <p:spPr>
          <a:xfrm>
            <a:off x="4644008" y="5229200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 Кбайт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73249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1" grpId="0"/>
      <p:bldP spid="17" grpId="0"/>
      <p:bldP spid="18" grpId="0"/>
      <p:bldP spid="21" grpId="0"/>
      <p:bldP spid="22" grpId="0"/>
      <p:bldP spid="28" grpId="0"/>
      <p:bldP spid="29" grpId="0"/>
      <p:bldP spid="3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928670"/>
            <a:ext cx="8715436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smtClean="0"/>
              <a:t>Информационный объём сообщения  равен </a:t>
            </a:r>
            <a:r>
              <a:rPr lang="en-US" sz="2400" dirty="0" smtClean="0"/>
              <a:t>3</a:t>
            </a:r>
            <a:r>
              <a:rPr lang="ru-RU" sz="2400" dirty="0" smtClean="0"/>
              <a:t> Кб. Информационный вес символа – </a:t>
            </a:r>
            <a:r>
              <a:rPr lang="en-US" sz="2400" dirty="0" smtClean="0"/>
              <a:t>32</a:t>
            </a:r>
            <a:r>
              <a:rPr lang="ru-RU" sz="2400" dirty="0" smtClean="0"/>
              <a:t> бита. Сколько символов содержит сообщение? 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214282" y="2357430"/>
            <a:ext cx="28575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/>
              <a:t>Дано:  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i="1" dirty="0" smtClean="0"/>
              <a:t>=3 K</a:t>
            </a:r>
            <a:r>
              <a:rPr lang="ru-RU" sz="2400" i="1" dirty="0" smtClean="0"/>
              <a:t>б, </a:t>
            </a:r>
          </a:p>
          <a:p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i="1" dirty="0" smtClean="0"/>
              <a:t>= </a:t>
            </a:r>
            <a:r>
              <a:rPr lang="ru-RU" sz="2400" i="1" dirty="0" smtClean="0"/>
              <a:t>32 бита</a:t>
            </a:r>
            <a:endParaRPr lang="ru-RU" sz="2400" dirty="0" smtClean="0"/>
          </a:p>
          <a:p>
            <a:endParaRPr lang="ru-RU" sz="2400" i="1" dirty="0" smtClean="0"/>
          </a:p>
          <a:p>
            <a:r>
              <a:rPr lang="ru-RU" sz="2400" i="1" dirty="0" smtClean="0"/>
              <a:t>Найти: К?</a:t>
            </a:r>
            <a:endParaRPr lang="ru-RU" sz="2400" dirty="0" smtClean="0"/>
          </a:p>
          <a:p>
            <a:endParaRPr lang="ru-RU" sz="2400" dirty="0" smtClean="0"/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6060" y="4768056"/>
            <a:ext cx="8634412" cy="9652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14282" y="6143644"/>
            <a:ext cx="33878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 smtClean="0"/>
              <a:t>Ответ: </a:t>
            </a:r>
            <a:r>
              <a:rPr lang="en-US" sz="2400" i="1" dirty="0" smtClean="0"/>
              <a:t>768 </a:t>
            </a:r>
            <a:r>
              <a:rPr lang="ru-RU" sz="2400" i="1" dirty="0" smtClean="0"/>
              <a:t>символов</a:t>
            </a:r>
            <a:endParaRPr lang="ru-RU" sz="2400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79512" y="116632"/>
            <a:ext cx="8229600" cy="43204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dirty="0" smtClean="0">
                <a:latin typeface="+mj-lt"/>
                <a:ea typeface="+mj-ea"/>
                <a:cs typeface="+mj-cs"/>
              </a:rPr>
              <a:t>Задача №2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8" name="Группа 7"/>
          <p:cNvGrpSpPr/>
          <p:nvPr/>
        </p:nvGrpSpPr>
        <p:grpSpPr>
          <a:xfrm flipV="1">
            <a:off x="251520" y="692696"/>
            <a:ext cx="8712968" cy="72008"/>
            <a:chOff x="0" y="836712"/>
            <a:chExt cx="8892480" cy="72008"/>
          </a:xfrm>
        </p:grpSpPr>
        <p:cxnSp>
          <p:nvCxnSpPr>
            <p:cNvPr id="9" name="Прямая соединительная линия 8"/>
            <p:cNvCxnSpPr/>
            <p:nvPr/>
          </p:nvCxnSpPr>
          <p:spPr>
            <a:xfrm flipH="1">
              <a:off x="0" y="836712"/>
              <a:ext cx="889248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flipH="1">
              <a:off x="0" y="908720"/>
              <a:ext cx="889248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Прямая соединительная линия 12"/>
          <p:cNvCxnSpPr/>
          <p:nvPr/>
        </p:nvCxnSpPr>
        <p:spPr>
          <a:xfrm rot="5400000">
            <a:off x="1643042" y="3286124"/>
            <a:ext cx="1714512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10800000">
            <a:off x="285720" y="3286124"/>
            <a:ext cx="2214578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2786050" y="2428868"/>
            <a:ext cx="15822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i="1" dirty="0" smtClean="0">
                <a:solidFill>
                  <a:prstClr val="black"/>
                </a:solidFill>
              </a:rPr>
              <a:t>Решение:</a:t>
            </a:r>
            <a:endParaRPr lang="ru-RU" sz="2400" dirty="0" smtClean="0">
              <a:solidFill>
                <a:prstClr val="black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857488" y="3000372"/>
            <a:ext cx="13573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I=К*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786050" y="3786190"/>
            <a:ext cx="24288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К=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14282" y="4929198"/>
            <a:ext cx="64294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К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710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20" grpId="0"/>
      <p:bldP spid="15" grpId="0"/>
      <p:bldP spid="17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33224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/>
              <a:t>3</a:t>
            </a:r>
            <a:r>
              <a:rPr lang="ru-RU" dirty="0" smtClean="0"/>
              <a:t> способа измерения количества информации: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71600" y="2060848"/>
            <a:ext cx="5187639" cy="16414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spcAft>
                <a:spcPts val="1000"/>
              </a:spcAft>
              <a:buAutoNum type="arabicPeriod"/>
            </a:pPr>
            <a:r>
              <a:rPr lang="ru-RU" sz="2800" dirty="0" smtClean="0"/>
              <a:t>Алфавитный подход</a:t>
            </a:r>
          </a:p>
          <a:p>
            <a:pPr marL="342900" indent="-342900">
              <a:spcAft>
                <a:spcPts val="1000"/>
              </a:spcAft>
              <a:buAutoNum type="arabicPeriod"/>
            </a:pPr>
            <a:r>
              <a:rPr lang="ru-RU" sz="2800" dirty="0" smtClean="0"/>
              <a:t>Содержательный подход</a:t>
            </a:r>
          </a:p>
          <a:p>
            <a:pPr marL="342900" indent="-342900">
              <a:spcAft>
                <a:spcPts val="1000"/>
              </a:spcAft>
              <a:buAutoNum type="arabicPeriod"/>
            </a:pPr>
            <a:r>
              <a:rPr lang="ru-RU" sz="2800" dirty="0" smtClean="0"/>
              <a:t>Вероятностный подход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0414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899592" y="620688"/>
            <a:ext cx="691276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ru-RU" sz="2000" dirty="0"/>
              <a:t>Суть </a:t>
            </a:r>
            <a:r>
              <a:rPr lang="ru-RU" sz="2000" b="1" dirty="0"/>
              <a:t>содержательного подхода к измерению информации</a:t>
            </a:r>
            <a:r>
              <a:rPr lang="ru-RU" sz="2000" dirty="0"/>
              <a:t> сформулировал в своих трудах Клод Шеннон. Ученый определил информацию как меру неопределенности (энтропию) события.</a:t>
            </a:r>
          </a:p>
          <a:p>
            <a:pPr algn="just" fontAlgn="base"/>
            <a:r>
              <a:rPr lang="ru-RU" sz="2000" i="1" dirty="0"/>
              <a:t>Информация – это снятая неопределенность. Величина неопределенности некоторого события – это количество возможных исходов этого события.</a:t>
            </a:r>
            <a:endParaRPr lang="ru-RU" sz="2000" dirty="0"/>
          </a:p>
          <a:p>
            <a:pPr algn="just" fontAlgn="base"/>
            <a:r>
              <a:rPr lang="ru-RU" sz="2000" dirty="0"/>
              <a:t>Чем более вероятно наступление какого-либо события, тем меньшее количество информации несет для нас сообщение о наступлении этого события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522046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115616" y="764704"/>
            <a:ext cx="71287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dirty="0"/>
              <a:t>Определим единицу измерения количества информации. Для этого рассмотрим эксперимент с бросанием монеты. Неопределенность знаний о результате падения монеты будет заключаться в двух возможных равновероятных исходах: орел или решка. Сообщение об исходе эксперимента (например, выпала «решка») уменьшит неопределенность в два раза.</a:t>
            </a:r>
          </a:p>
          <a:p>
            <a:pPr fontAlgn="base"/>
            <a:r>
              <a:rPr lang="ru-RU" i="1" dirty="0"/>
              <a:t>Один бит – это такое количество информации, которое уменьшает неопределенность в два раза.</a:t>
            </a:r>
            <a:endParaRPr lang="ru-RU" dirty="0"/>
          </a:p>
          <a:p>
            <a:pPr fontAlgn="base"/>
            <a:r>
              <a:rPr lang="ru-RU" dirty="0"/>
              <a:t>Если бросать монетку несколько раз, то, например, за пять бросков получим количество информации 5 бит. Данный пример иллюстрирует </a:t>
            </a:r>
            <a:r>
              <a:rPr lang="ru-RU" b="1" dirty="0"/>
              <a:t>закон </a:t>
            </a:r>
            <a:r>
              <a:rPr lang="ru-RU" b="1" dirty="0" err="1"/>
              <a:t>аддитивности</a:t>
            </a:r>
            <a:r>
              <a:rPr lang="ru-RU" b="1" dirty="0"/>
              <a:t> количества информации</a:t>
            </a:r>
            <a:r>
              <a:rPr lang="ru-RU" dirty="0"/>
              <a:t>: в случае независимых событий общее количество информации равно сумме количеств информации в сообщениях о каждом из событий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042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8" y="620688"/>
            <a:ext cx="734481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b="1" dirty="0"/>
              <a:t>Формула Хартли</a:t>
            </a:r>
          </a:p>
          <a:p>
            <a:pPr fontAlgn="base"/>
            <a:r>
              <a:rPr lang="ru-RU" dirty="0"/>
              <a:t>Если все исходы какого-то события равновероятны, то количество информации о наступление того или иного исхода определяется </a:t>
            </a:r>
            <a:r>
              <a:rPr lang="ru-RU" b="1" dirty="0"/>
              <a:t>формулой Хартли</a:t>
            </a:r>
            <a:r>
              <a:rPr lang="ru-RU" dirty="0"/>
              <a:t>, которую впервые записал в 1928 году американский инженер Ральф Хартли:</a:t>
            </a:r>
            <a:br>
              <a:rPr lang="ru-RU" dirty="0"/>
            </a:br>
            <a:r>
              <a:rPr lang="ru-RU" b="1" dirty="0"/>
              <a:t>i = </a:t>
            </a:r>
            <a:r>
              <a:rPr lang="ru-RU" b="1" dirty="0" err="1"/>
              <a:t>log</a:t>
            </a:r>
            <a:r>
              <a:rPr lang="ru-RU" b="1" baseline="-25000" dirty="0" err="1"/>
              <a:t>2</a:t>
            </a:r>
            <a:r>
              <a:rPr lang="ru-RU" b="1" baseline="-25000" dirty="0"/>
              <a:t> </a:t>
            </a:r>
            <a:r>
              <a:rPr lang="ru-RU" b="1" dirty="0"/>
              <a:t>N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Здесь </a:t>
            </a:r>
            <a:r>
              <a:rPr lang="ru-RU" b="1" dirty="0"/>
              <a:t>i</a:t>
            </a:r>
            <a:r>
              <a:rPr lang="ru-RU" dirty="0"/>
              <a:t> – количество информации, содержащееся в сообщении о наступлении одного из равновероятных исходов события.</a:t>
            </a:r>
          </a:p>
          <a:p>
            <a:pPr fontAlgn="base"/>
            <a:r>
              <a:rPr lang="ru-RU" dirty="0"/>
              <a:t>Из формулы Хартли, воспользовавшись определением логарифма, получим:</a:t>
            </a:r>
            <a:br>
              <a:rPr lang="ru-RU" dirty="0"/>
            </a:br>
            <a:r>
              <a:rPr lang="ru-RU" b="1" dirty="0"/>
              <a:t>N = 2 </a:t>
            </a:r>
            <a:r>
              <a:rPr lang="ru-RU" b="1" baseline="30000" dirty="0"/>
              <a:t>i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199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71600" y="692696"/>
            <a:ext cx="727280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b="1" dirty="0"/>
              <a:t>Формула Шеннона</a:t>
            </a:r>
          </a:p>
          <a:p>
            <a:pPr fontAlgn="base"/>
            <a:r>
              <a:rPr lang="ru-RU" dirty="0"/>
              <a:t>Представим, что в опыте с бросанием монеты, последняя окажется несимметричной. В этом случае выпадения «орла» и «решки» имеют различные вероятности реализации. Формулу Хартли для таких случаев применять нельзя.</a:t>
            </a:r>
          </a:p>
          <a:p>
            <a:pPr fontAlgn="base"/>
            <a:r>
              <a:rPr lang="ru-RU" dirty="0"/>
              <a:t>К. Шеннон в 1948 году предложил для вычисления количества информации в случае не равновероятных событий следующую формулу:</a:t>
            </a:r>
          </a:p>
          <a:p>
            <a:pPr fontAlgn="base"/>
            <a:r>
              <a:rPr lang="ru-RU" b="1" dirty="0"/>
              <a:t>I = </a:t>
            </a:r>
            <a:r>
              <a:rPr lang="ru-RU" b="1" dirty="0" err="1"/>
              <a:t>p</a:t>
            </a:r>
            <a:r>
              <a:rPr lang="ru-RU" b="1" baseline="-25000" dirty="0" err="1"/>
              <a:t>1</a:t>
            </a:r>
            <a:r>
              <a:rPr lang="ru-RU" b="1" dirty="0"/>
              <a:t> * </a:t>
            </a:r>
            <a:r>
              <a:rPr lang="ru-RU" b="1" dirty="0" err="1"/>
              <a:t>log</a:t>
            </a:r>
            <a:r>
              <a:rPr lang="ru-RU" b="1" baseline="-25000" dirty="0" err="1"/>
              <a:t>2</a:t>
            </a:r>
            <a:r>
              <a:rPr lang="ru-RU" b="1" dirty="0"/>
              <a:t> (1 / </a:t>
            </a:r>
            <a:r>
              <a:rPr lang="ru-RU" b="1" dirty="0" err="1"/>
              <a:t>p</a:t>
            </a:r>
            <a:r>
              <a:rPr lang="ru-RU" b="1" baseline="-25000" dirty="0" err="1"/>
              <a:t>1</a:t>
            </a:r>
            <a:r>
              <a:rPr lang="ru-RU" b="1" dirty="0"/>
              <a:t>) + </a:t>
            </a:r>
            <a:r>
              <a:rPr lang="ru-RU" b="1" dirty="0" err="1"/>
              <a:t>p</a:t>
            </a:r>
            <a:r>
              <a:rPr lang="ru-RU" b="1" baseline="-25000" dirty="0" err="1"/>
              <a:t>2</a:t>
            </a:r>
            <a:r>
              <a:rPr lang="ru-RU" b="1" dirty="0"/>
              <a:t> * </a:t>
            </a:r>
            <a:r>
              <a:rPr lang="ru-RU" b="1" dirty="0" err="1"/>
              <a:t>log</a:t>
            </a:r>
            <a:r>
              <a:rPr lang="ru-RU" b="1" baseline="-25000" dirty="0" err="1"/>
              <a:t>2</a:t>
            </a:r>
            <a:r>
              <a:rPr lang="ru-RU" b="1" dirty="0"/>
              <a:t> (1 / </a:t>
            </a:r>
            <a:r>
              <a:rPr lang="ru-RU" b="1" dirty="0" err="1"/>
              <a:t>p</a:t>
            </a:r>
            <a:r>
              <a:rPr lang="ru-RU" b="1" baseline="-25000" dirty="0" err="1"/>
              <a:t>2</a:t>
            </a:r>
            <a:r>
              <a:rPr lang="ru-RU" b="1" dirty="0"/>
              <a:t>) + ... + </a:t>
            </a:r>
            <a:r>
              <a:rPr lang="ru-RU" b="1" dirty="0" err="1"/>
              <a:t>p</a:t>
            </a:r>
            <a:r>
              <a:rPr lang="ru-RU" b="1" baseline="-25000" dirty="0" err="1"/>
              <a:t>N</a:t>
            </a:r>
            <a:r>
              <a:rPr lang="ru-RU" b="1" dirty="0"/>
              <a:t> * </a:t>
            </a:r>
            <a:r>
              <a:rPr lang="ru-RU" b="1" dirty="0" err="1"/>
              <a:t>log</a:t>
            </a:r>
            <a:r>
              <a:rPr lang="ru-RU" b="1" baseline="-25000" dirty="0" err="1"/>
              <a:t>2</a:t>
            </a:r>
            <a:r>
              <a:rPr lang="ru-RU" b="1" dirty="0"/>
              <a:t> (1 / </a:t>
            </a:r>
            <a:r>
              <a:rPr lang="ru-RU" b="1" dirty="0" err="1"/>
              <a:t>p</a:t>
            </a:r>
            <a:r>
              <a:rPr lang="ru-RU" b="1" baseline="-25000" dirty="0" err="1"/>
              <a:t>N</a:t>
            </a:r>
            <a:r>
              <a:rPr lang="ru-RU" b="1" dirty="0"/>
              <a:t>)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где </a:t>
            </a:r>
            <a:r>
              <a:rPr lang="ru-RU" b="1" dirty="0"/>
              <a:t>I </a:t>
            </a:r>
            <a:r>
              <a:rPr lang="ru-RU" dirty="0"/>
              <a:t>- количество информации,</a:t>
            </a:r>
            <a:br>
              <a:rPr lang="ru-RU" dirty="0"/>
            </a:br>
            <a:r>
              <a:rPr lang="ru-RU" b="1" dirty="0"/>
              <a:t>N</a:t>
            </a:r>
            <a:r>
              <a:rPr lang="ru-RU" dirty="0"/>
              <a:t> - количество возможных событий,</a:t>
            </a:r>
            <a:br>
              <a:rPr lang="ru-RU" dirty="0"/>
            </a:br>
            <a:r>
              <a:rPr lang="ru-RU" b="1" dirty="0" err="1"/>
              <a:t>p</a:t>
            </a:r>
            <a:r>
              <a:rPr lang="ru-RU" b="1" baseline="-25000" dirty="0" err="1"/>
              <a:t>i</a:t>
            </a:r>
            <a:r>
              <a:rPr lang="ru-RU" dirty="0"/>
              <a:t> - вероятность (частота) наступления i-</a:t>
            </a:r>
            <a:r>
              <a:rPr lang="ru-RU" dirty="0" err="1"/>
              <a:t>го</a:t>
            </a:r>
            <a:r>
              <a:rPr lang="ru-RU" dirty="0"/>
              <a:t> события</a:t>
            </a:r>
          </a:p>
          <a:p>
            <a:pPr fontAlgn="base"/>
            <a:r>
              <a:rPr lang="ru-RU" dirty="0"/>
              <a:t>С математической точки зрения результат, вычисленный по формуле К. Шеннона, – это среднее количество информации, полученное о наступлении одного из возможных событий.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858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764704"/>
            <a:ext cx="77768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solidFill>
                  <a:srgbClr val="4E4E3F"/>
                </a:solidFill>
                <a:latin typeface="Open Sans"/>
                <a:cs typeface="Arial" pitchFamily="34" charset="0"/>
              </a:rPr>
              <a:t>Алфавитный (объёмный) подход к измерению информации позволяет определить количество информации, заключенной в тексте, записанном с помощью некоторого алфавита.</a:t>
            </a:r>
            <a:endParaRPr lang="ru-RU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76A900"/>
                </a:solidFill>
                <a:latin typeface="Open Sans"/>
                <a:cs typeface="Arial" pitchFamily="34" charset="0"/>
              </a:rPr>
              <a:t>Алфавит</a:t>
            </a:r>
            <a:r>
              <a:rPr lang="ru-RU" sz="2400" b="1" dirty="0">
                <a:solidFill>
                  <a:srgbClr val="4E4E3F"/>
                </a:solidFill>
                <a:latin typeface="Open Sans"/>
                <a:cs typeface="Arial" pitchFamily="34" charset="0"/>
              </a:rPr>
              <a:t> - множество используемых символов в языке.</a:t>
            </a:r>
            <a:endParaRPr lang="ru-RU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solidFill>
                  <a:srgbClr val="4E4E3F"/>
                </a:solidFill>
                <a:latin typeface="Open Sans"/>
                <a:cs typeface="Arial" pitchFamily="34" charset="0"/>
              </a:rPr>
              <a:t>Обычно под алфавитом понимают не только буквы, но и цифры, знаки препинания и пробел.</a:t>
            </a:r>
            <a:endParaRPr lang="ru-RU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76A900"/>
                </a:solidFill>
                <a:latin typeface="Open Sans"/>
                <a:cs typeface="Arial" pitchFamily="34" charset="0"/>
              </a:rPr>
              <a:t>Мощность алфавита </a:t>
            </a:r>
            <a:r>
              <a:rPr lang="ru-RU" sz="2400" dirty="0">
                <a:solidFill>
                  <a:srgbClr val="76A900"/>
                </a:solidFill>
                <a:latin typeface="MathJax_Main"/>
                <a:cs typeface="Arial" pitchFamily="34" charset="0"/>
              </a:rPr>
              <a:t>(</a:t>
            </a:r>
            <a:r>
              <a:rPr lang="ru-RU" sz="2400" dirty="0">
                <a:solidFill>
                  <a:srgbClr val="76A900"/>
                </a:solidFill>
                <a:latin typeface="MathJax_Math-italic"/>
                <a:cs typeface="Arial" pitchFamily="34" charset="0"/>
              </a:rPr>
              <a:t>N</a:t>
            </a:r>
            <a:r>
              <a:rPr lang="ru-RU" sz="2400" dirty="0">
                <a:solidFill>
                  <a:srgbClr val="76A900"/>
                </a:solidFill>
                <a:latin typeface="MathJax_Main"/>
                <a:cs typeface="Arial" pitchFamily="34" charset="0"/>
              </a:rPr>
              <a:t>)</a:t>
            </a:r>
            <a:r>
              <a:rPr lang="ru-RU" sz="2400" b="1" dirty="0">
                <a:solidFill>
                  <a:srgbClr val="4E4E3F"/>
                </a:solidFill>
                <a:latin typeface="Open Sans"/>
                <a:cs typeface="Arial" pitchFamily="34" charset="0"/>
              </a:rPr>
              <a:t> - количество символов, используемых в алфавите.</a:t>
            </a:r>
            <a:endParaRPr lang="ru-RU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solidFill>
                  <a:srgbClr val="4E4E3F"/>
                </a:solidFill>
                <a:latin typeface="Open Sans"/>
                <a:cs typeface="Arial" pitchFamily="34" charset="0"/>
              </a:rPr>
              <a:t>Например, мощность алфавита из русских букв равна </a:t>
            </a:r>
            <a:r>
              <a:rPr lang="ru-RU" sz="2400" dirty="0">
                <a:solidFill>
                  <a:srgbClr val="76A900"/>
                </a:solidFill>
                <a:latin typeface="MathJax_Main"/>
                <a:cs typeface="Arial" pitchFamily="34" charset="0"/>
              </a:rPr>
              <a:t>32</a:t>
            </a:r>
            <a:r>
              <a:rPr lang="ru-RU" sz="2400" dirty="0">
                <a:solidFill>
                  <a:srgbClr val="4E4E3F"/>
                </a:solidFill>
                <a:latin typeface="Open Sans"/>
                <a:cs typeface="Arial" pitchFamily="34" charset="0"/>
              </a:rPr>
              <a:t> (буква ё обычно не используется).</a:t>
            </a:r>
            <a:endParaRPr lang="ru-RU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53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0060" y="577240"/>
            <a:ext cx="8183880" cy="619512"/>
          </a:xfrm>
        </p:spPr>
        <p:txBody>
          <a:bodyPr>
            <a:noAutofit/>
          </a:bodyPr>
          <a:lstStyle/>
          <a:p>
            <a:pPr algn="ctr"/>
            <a:r>
              <a:rPr lang="ru-RU" dirty="0"/>
              <a:t>А</a:t>
            </a:r>
            <a:r>
              <a:rPr lang="ru-RU" dirty="0" smtClean="0"/>
              <a:t>лфавитный подход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147299" y="1916832"/>
            <a:ext cx="484940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US" sz="6000" dirty="0" smtClean="0"/>
              <a:t>N=2</a:t>
            </a:r>
            <a:r>
              <a:rPr lang="en-US" sz="6000" baseline="30000" dirty="0" smtClean="0"/>
              <a:t>i</a:t>
            </a:r>
            <a:r>
              <a:rPr lang="ru-RU" sz="4800" dirty="0" smtClean="0"/>
              <a:t>(символ)</a:t>
            </a:r>
            <a:endParaRPr lang="ru-RU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765991" y="3429000"/>
            <a:ext cx="761201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 – </a:t>
            </a:r>
            <a:r>
              <a:rPr lang="ru-RU" sz="2400" dirty="0" smtClean="0"/>
              <a:t>мощность алфавита (количество символов в алфавите).</a:t>
            </a:r>
          </a:p>
          <a:p>
            <a:endParaRPr lang="ru-RU" sz="2400" dirty="0" smtClean="0"/>
          </a:p>
          <a:p>
            <a:r>
              <a:rPr lang="en-US" sz="2400" dirty="0" err="1" smtClean="0"/>
              <a:t>i</a:t>
            </a:r>
            <a:r>
              <a:rPr lang="ru-RU" sz="2400" dirty="0" smtClean="0"/>
              <a:t> – информационный вес одного символа алфавита (т.е. количество двоичных разрядов необходимых для его кодирования).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043608" y="1412776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Формула Хартли</a:t>
            </a:r>
            <a:r>
              <a:rPr lang="ru-RU" dirty="0"/>
              <a:t> задает связь между количеством возможных событий N и количеством информации</a:t>
            </a:r>
            <a:r>
              <a:rPr lang="ru-RU" b="1" dirty="0"/>
              <a:t> </a:t>
            </a:r>
            <a:r>
              <a:rPr lang="ru-RU" dirty="0"/>
              <a:t>i:</a:t>
            </a:r>
          </a:p>
        </p:txBody>
      </p:sp>
    </p:spTree>
    <p:extLst>
      <p:ext uri="{BB962C8B-B14F-4D97-AF65-F5344CB8AC3E}">
        <p14:creationId xmlns:p14="http://schemas.microsoft.com/office/powerpoint/2010/main" val="104936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0060" y="577240"/>
            <a:ext cx="8183880" cy="619512"/>
          </a:xfrm>
        </p:spPr>
        <p:txBody>
          <a:bodyPr>
            <a:noAutofit/>
          </a:bodyPr>
          <a:lstStyle/>
          <a:p>
            <a:pPr algn="ctr"/>
            <a:r>
              <a:rPr lang="ru-RU" dirty="0"/>
              <a:t>А</a:t>
            </a:r>
            <a:r>
              <a:rPr lang="ru-RU" dirty="0" smtClean="0"/>
              <a:t>лфавитный подход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227452" y="1916832"/>
            <a:ext cx="468910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US" sz="6000" dirty="0" smtClean="0"/>
              <a:t>I=K*</a:t>
            </a:r>
            <a:r>
              <a:rPr lang="en-US" sz="6000" dirty="0" err="1"/>
              <a:t>i</a:t>
            </a:r>
            <a:r>
              <a:rPr lang="en-US" sz="6000" dirty="0" smtClean="0"/>
              <a:t> (</a:t>
            </a:r>
            <a:r>
              <a:rPr lang="ru-RU" sz="6000" dirty="0" smtClean="0"/>
              <a:t>бит</a:t>
            </a:r>
            <a:r>
              <a:rPr lang="en-US" sz="6000" dirty="0" smtClean="0"/>
              <a:t>)</a:t>
            </a:r>
            <a:endParaRPr lang="ru-RU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765991" y="3429000"/>
            <a:ext cx="761201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</a:t>
            </a:r>
            <a:r>
              <a:rPr lang="en-US" sz="2400" dirty="0" smtClean="0"/>
              <a:t> – </a:t>
            </a:r>
            <a:r>
              <a:rPr lang="ru-RU" sz="2400" dirty="0" smtClean="0"/>
              <a:t>информационный вес всего сообщения.</a:t>
            </a:r>
          </a:p>
          <a:p>
            <a:r>
              <a:rPr lang="en-US" sz="2400" dirty="0" smtClean="0"/>
              <a:t>K</a:t>
            </a:r>
            <a:r>
              <a:rPr lang="ru-RU" sz="2400" dirty="0" smtClean="0"/>
              <a:t> – количество символов в сообщении.</a:t>
            </a:r>
          </a:p>
          <a:p>
            <a:r>
              <a:rPr lang="en-US" sz="2400" dirty="0" err="1" smtClean="0"/>
              <a:t>i</a:t>
            </a:r>
            <a:r>
              <a:rPr lang="ru-RU" sz="2400" dirty="0" smtClean="0"/>
              <a:t> – информационный вес одного символа алфавита (т.е. количество двоичных разрядов необходимых для его кодирования).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222095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316</TotalTime>
  <Words>595</Words>
  <Application>Microsoft Office PowerPoint</Application>
  <PresentationFormat>Экран (4:3)</PresentationFormat>
  <Paragraphs>152</Paragraphs>
  <Slides>17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Аспект</vt:lpstr>
      <vt:lpstr>Количество и единицы измерения информации</vt:lpstr>
      <vt:lpstr>3 способа измерения количества информации: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Алфавитный подход</vt:lpstr>
      <vt:lpstr>Алфавитный подход</vt:lpstr>
      <vt:lpstr>Степени двоек</vt:lpstr>
      <vt:lpstr>Единицы измерения информации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Количество и единицы измерения информации</dc:title>
  <dc:creator>0-34</dc:creator>
  <cp:lastModifiedBy>User</cp:lastModifiedBy>
  <cp:revision>15</cp:revision>
  <dcterms:created xsi:type="dcterms:W3CDTF">2018-09-14T06:02:55Z</dcterms:created>
  <dcterms:modified xsi:type="dcterms:W3CDTF">2025-09-08T06:31:06Z</dcterms:modified>
</cp:coreProperties>
</file>