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28" r:id="rId3"/>
    <p:sldId id="257" r:id="rId4"/>
    <p:sldId id="258" r:id="rId5"/>
    <p:sldId id="264" r:id="rId6"/>
    <p:sldId id="265" r:id="rId7"/>
    <p:sldId id="266" r:id="rId8"/>
    <p:sldId id="268" r:id="rId9"/>
    <p:sldId id="269" r:id="rId10"/>
    <p:sldId id="329" r:id="rId11"/>
    <p:sldId id="336" r:id="rId12"/>
    <p:sldId id="330" r:id="rId13"/>
    <p:sldId id="270" r:id="rId14"/>
    <p:sldId id="313" r:id="rId15"/>
    <p:sldId id="314" r:id="rId16"/>
    <p:sldId id="271" r:id="rId17"/>
    <p:sldId id="323" r:id="rId18"/>
    <p:sldId id="273" r:id="rId19"/>
    <p:sldId id="324" r:id="rId20"/>
    <p:sldId id="331" r:id="rId21"/>
    <p:sldId id="279" r:id="rId22"/>
    <p:sldId id="280" r:id="rId23"/>
    <p:sldId id="282" r:id="rId24"/>
    <p:sldId id="283" r:id="rId25"/>
    <p:sldId id="284" r:id="rId26"/>
    <p:sldId id="285" r:id="rId27"/>
    <p:sldId id="286" r:id="rId28"/>
    <p:sldId id="288" r:id="rId29"/>
    <p:sldId id="289" r:id="rId30"/>
    <p:sldId id="290" r:id="rId31"/>
    <p:sldId id="291" r:id="rId32"/>
    <p:sldId id="292" r:id="rId33"/>
    <p:sldId id="294" r:id="rId34"/>
    <p:sldId id="295" r:id="rId35"/>
    <p:sldId id="297" r:id="rId36"/>
    <p:sldId id="299" r:id="rId37"/>
    <p:sldId id="300" r:id="rId38"/>
    <p:sldId id="302" r:id="rId39"/>
    <p:sldId id="303" r:id="rId40"/>
    <p:sldId id="305" r:id="rId41"/>
    <p:sldId id="306" r:id="rId42"/>
    <p:sldId id="307" r:id="rId43"/>
    <p:sldId id="309" r:id="rId44"/>
    <p:sldId id="310" r:id="rId45"/>
    <p:sldId id="322" r:id="rId46"/>
    <p:sldId id="332" r:id="rId47"/>
    <p:sldId id="333" r:id="rId48"/>
    <p:sldId id="334" r:id="rId49"/>
    <p:sldId id="335" r:id="rId50"/>
    <p:sldId id="337"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81C09-599B-4A0E-A7C9-D3E9CF479F67}" type="datetimeFigureOut">
              <a:rPr lang="ru-RU" smtClean="0"/>
              <a:pPr/>
              <a:t>12.02.2022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BA3AA-EFEF-48DE-A5FC-D559DADCFC6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07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548B4E-9E3E-42BF-BE94-AF73EB6B7A17}" type="slidenum">
              <a:rPr lang="ru-RU" smtClean="0"/>
              <a:pPr/>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7"/>
          <p:cNvSpPr>
            <a:spLocks noGrp="1" noChangeArrowheads="1"/>
          </p:cNvSpPr>
          <p:nvPr>
            <p:ph type="dt" sz="half" idx="10"/>
          </p:nvPr>
        </p:nvSpPr>
        <p:spPr>
          <a:ln/>
        </p:spPr>
        <p:txBody>
          <a:bodyPr/>
          <a:lstStyle>
            <a:lvl1pPr>
              <a:defRPr/>
            </a:lvl1pPr>
          </a:lstStyle>
          <a:p>
            <a:pPr>
              <a:defRPr/>
            </a:pPr>
            <a:endParaRPr lang="ru-RU"/>
          </a:p>
        </p:txBody>
      </p:sp>
      <p:sp>
        <p:nvSpPr>
          <p:cNvPr id="7" name="Rectangle 8"/>
          <p:cNvSpPr>
            <a:spLocks noGrp="1" noChangeArrowheads="1"/>
          </p:cNvSpPr>
          <p:nvPr>
            <p:ph type="ftr" sz="quarter" idx="11"/>
          </p:nvPr>
        </p:nvSpPr>
        <p:spPr>
          <a:ln/>
        </p:spPr>
        <p:txBody>
          <a:bodyPr/>
          <a:lstStyle>
            <a:lvl1pPr>
              <a:defRPr/>
            </a:lvl1pPr>
          </a:lstStyle>
          <a:p>
            <a:pPr>
              <a:defRPr/>
            </a:pPr>
            <a:endParaRPr lang="ru-RU"/>
          </a:p>
        </p:txBody>
      </p:sp>
      <p:sp>
        <p:nvSpPr>
          <p:cNvPr id="8" name="Rectangle 9"/>
          <p:cNvSpPr>
            <a:spLocks noGrp="1" noChangeArrowheads="1"/>
          </p:cNvSpPr>
          <p:nvPr>
            <p:ph type="sldNum" sz="quarter" idx="12"/>
          </p:nvPr>
        </p:nvSpPr>
        <p:spPr>
          <a:ln/>
        </p:spPr>
        <p:txBody>
          <a:bodyPr/>
          <a:lstStyle>
            <a:lvl1pPr>
              <a:defRPr/>
            </a:lvl1pPr>
          </a:lstStyle>
          <a:p>
            <a:pPr>
              <a:defRPr/>
            </a:pPr>
            <a:fld id="{3B3A27A5-562A-4BE0-BA0B-9A1EFC2F9F74}" type="slidenum">
              <a:rPr lang="ru-RU"/>
              <a:pPr>
                <a:defRPr/>
              </a:pPr>
              <a:t>‹#›</a:t>
            </a:fld>
            <a:endParaRPr lang="ru-RU"/>
          </a:p>
        </p:txBody>
      </p:sp>
    </p:spTree>
  </p:cSld>
  <p:clrMapOvr>
    <a:masterClrMapping/>
  </p:clrMapOvr>
  <p:transition spd="slow">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DA0AB4AF-09CB-47A3-A4CA-0C45FA75C8DD}" type="slidenum">
              <a:rPr lang="ru-RU"/>
              <a:pPr>
                <a:defRPr/>
              </a:pPr>
              <a:t>‹#›</a:t>
            </a:fld>
            <a:endParaRPr lang="ru-RU"/>
          </a:p>
        </p:txBody>
      </p:sp>
    </p:spTree>
  </p:cSld>
  <p:clrMapOvr>
    <a:masterClrMapping/>
  </p:clrMapOvr>
  <p:transition spd="slow">
    <p:whee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7"/>
          <p:cNvSpPr>
            <a:spLocks noGrp="1" noChangeArrowheads="1"/>
          </p:cNvSpPr>
          <p:nvPr>
            <p:ph type="dt" sz="half" idx="10"/>
          </p:nvPr>
        </p:nvSpPr>
        <p:spPr>
          <a:ln/>
        </p:spPr>
        <p:txBody>
          <a:bodyPr/>
          <a:lstStyle>
            <a:lvl1pPr>
              <a:defRPr/>
            </a:lvl1pPr>
          </a:lstStyle>
          <a:p>
            <a:pPr>
              <a:defRPr/>
            </a:pPr>
            <a:endParaRPr lang="ru-RU"/>
          </a:p>
        </p:txBody>
      </p:sp>
      <p:sp>
        <p:nvSpPr>
          <p:cNvPr id="7" name="Rectangle 8"/>
          <p:cNvSpPr>
            <a:spLocks noGrp="1" noChangeArrowheads="1"/>
          </p:cNvSpPr>
          <p:nvPr>
            <p:ph type="ftr" sz="quarter" idx="11"/>
          </p:nvPr>
        </p:nvSpPr>
        <p:spPr>
          <a:ln/>
        </p:spPr>
        <p:txBody>
          <a:bodyPr/>
          <a:lstStyle>
            <a:lvl1pPr>
              <a:defRPr/>
            </a:lvl1pPr>
          </a:lstStyle>
          <a:p>
            <a:pPr>
              <a:defRPr/>
            </a:pPr>
            <a:endParaRPr lang="ru-RU"/>
          </a:p>
        </p:txBody>
      </p:sp>
      <p:sp>
        <p:nvSpPr>
          <p:cNvPr id="8" name="Rectangle 9"/>
          <p:cNvSpPr>
            <a:spLocks noGrp="1" noChangeArrowheads="1"/>
          </p:cNvSpPr>
          <p:nvPr>
            <p:ph type="sldNum" sz="quarter" idx="12"/>
          </p:nvPr>
        </p:nvSpPr>
        <p:spPr>
          <a:ln/>
        </p:spPr>
        <p:txBody>
          <a:bodyPr/>
          <a:lstStyle>
            <a:lvl1pPr>
              <a:defRPr/>
            </a:lvl1pPr>
          </a:lstStyle>
          <a:p>
            <a:pPr>
              <a:defRPr/>
            </a:pPr>
            <a:fld id="{19C4B432-33EE-40F3-89EE-C436686EEB01}" type="slidenum">
              <a:rPr lang="ru-RU"/>
              <a:pPr>
                <a:defRPr/>
              </a:pPr>
              <a:t>‹#›</a:t>
            </a:fld>
            <a:endParaRPr lang="ru-RU"/>
          </a:p>
        </p:txBody>
      </p:sp>
    </p:spTree>
  </p:cSld>
  <p:clrMapOvr>
    <a:masterClrMapping/>
  </p:clrMapOvr>
  <p:transition spd="slow">
    <p:whee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92AEB74B-6567-4E94-951F-F6F7AFAF4AC2}" type="slidenum">
              <a:rPr lang="ru-RU"/>
              <a:pPr>
                <a:defRPr/>
              </a:pPr>
              <a:t>‹#›</a:t>
            </a:fld>
            <a:endParaRPr lang="ru-RU"/>
          </a:p>
        </p:txBody>
      </p:sp>
    </p:spTree>
  </p:cSld>
  <p:clrMapOvr>
    <a:masterClrMapping/>
  </p:clrMapOvr>
  <p:transition spd="slow">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207E38-0C40-420D-8E30-032F50979398}" type="datetimeFigureOut">
              <a:rPr lang="ru-RU" smtClean="0"/>
              <a:pPr/>
              <a:t>12.02.2022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3AE86E-BFF7-4E5A-B49E-BCB955480BF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7E38-0C40-420D-8E30-032F50979398}" type="datetimeFigureOut">
              <a:rPr lang="ru-RU" smtClean="0"/>
              <a:pPr/>
              <a:t>12.02.2022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AE86E-BFF7-4E5A-B49E-BCB955480BF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ru.wikipedia.org/wiki/1914_%D0%B3%D0%BE%D0%B4" TargetMode="External"/><Relationship Id="rId7" Type="http://schemas.openxmlformats.org/officeDocument/2006/relationships/hyperlink" Target="http://ru.wikisource.org/wiki/%D0%92%D0%BE%D0%B9%D0%BD%D0%B0_%D0%BE%D0%B1%D1%8A%D1%8F%D0%B2%D0%BB%D0%B5%D0%BD%D0%B0_(%D0%9C%D0%B0%D1%8F%D0%BA%D0%BE%D0%B2%D1%81%D0%BA%D0%B8%D0%B9)"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ru.wikipedia.org/wiki/%D0%9F%D0%B5%D1%80%D0%B2%D0%B0%D1%8F_%D0%BC%D0%B8%D1%80%D0%BE%D0%B2%D0%B0%D1%8F_%D0%B2%D0%BE%D0%B9%D0%BD%D0%B0" TargetMode="External"/><Relationship Id="rId5" Type="http://schemas.openxmlformats.org/officeDocument/2006/relationships/hyperlink" Target="http://ru.wikisource.org/wiki/%D0%9E%D0%B1%D0%BB%D0%B0%D0%BA%D0%BE_%D0%B2_%D1%88%D1%82%D0%B0%D0%BD%D0%B0%D1%85_(%D0%9C%D0%B0%D1%8F%D0%BA%D0%BE%D0%B2%D1%81%D0%BA%D0%B8%D0%B9)" TargetMode="External"/><Relationship Id="rId4" Type="http://schemas.openxmlformats.org/officeDocument/2006/relationships/hyperlink" Target="http://ru.wikipedia.org/wiki/1915_%D0%B3%D0%BE%D0%B4"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ru.wikisource.org/wiki/%D0%9C%D0%B0%D0%BC%D0%B0_%D0%B8_%D1%83%D0%B1%D0%B8%D1%82%D1%8B%D0%B9_%D0%BD%D0%B5%D0%BC%D1%86%D0%B0%D0%BC%D0%B8_%D0%B2%D0%B5%D1%87%D0%B5%D1%80_(%D0%9C%D0%B0%D1%8F%D0%BA%D0%BE%D0%B2%D1%81%D0%BA%D0%B8%D0%B9)" TargetMode="External"/><Relationship Id="rId3" Type="http://schemas.openxmlformats.org/officeDocument/2006/relationships/hyperlink" Target="http://ru.wikipedia.org/wiki/%D0%9B%D0%B8%D0%BB%D1%8F_%D0%91%D1%80%D0%B8%D0%BA" TargetMode="External"/><Relationship Id="rId7" Type="http://schemas.openxmlformats.org/officeDocument/2006/relationships/hyperlink" Target="http://ru.wikisource.org/wiki/%D0%9E%D0%B1%D0%BB%D0%B0%D0%BA%D0%BE_%D0%B2_%D1%88%D1%82%D0%B0%D0%BD%D0%B0%D1%85_(%D0%9C%D0%B0%D1%8F%D0%BA%D0%BE%D0%B2%D1%81%D0%BA%D0%B8%D0%B9)" TargetMode="External"/><Relationship Id="rId12" Type="http://schemas.openxmlformats.org/officeDocument/2006/relationships/hyperlink" Target="http://ru.wikisource.org/wiki/%D0%A0%D0%B5%D0%B2%D0%BE%D0%BB%D1%8E%D1%86%D0%B8%D1%8F_(%D0%9C%D0%B0%D1%8F%D0%BA%D0%BE%D0%B2%D1%81%D0%BA%D0%B8%D0%B9)"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ru.wikisource.org/wiki/%D0%A4%D0%BB%D0%B5%D0%B9%D1%82%D0%B0-%D0%BF%D0%BE%D0%B7%D0%B2%D0%BE%D0%BD%D0%BE%D1%87%D0%BD%D0%B8%D0%BA_(%D0%9C%D0%B0%D1%8F%D0%BA%D0%BE%D0%B2%D1%81%D0%BA%D0%B8%D0%B9)" TargetMode="External"/><Relationship Id="rId11" Type="http://schemas.openxmlformats.org/officeDocument/2006/relationships/hyperlink" Target="http://ru.wikisource.org/wiki/%D0%A1%D1%82%D0%B8%D1%85%D0%BE%D1%82%D0%B2%D0%BE%D1%80%D0%B5%D0%BD%D0%B8%D1%8F_%D0%9C%D0%B0%D1%8F%D0%BA%D0%BE%D0%B2%D1%81%D0%BA%D0%BE%D0%B3%D0%BE" TargetMode="External"/><Relationship Id="rId5" Type="http://schemas.openxmlformats.org/officeDocument/2006/relationships/hyperlink" Target="http://ru.wikipedia.org/wiki/1917_%D0%B3%D0%BE%D0%B4" TargetMode="External"/><Relationship Id="rId10" Type="http://schemas.openxmlformats.org/officeDocument/2006/relationships/hyperlink" Target="http://ru.wikisource.org/wiki/%D0%92%D0%BE%D0%B9%D0%BD%D0%B0_%D0%B8_%D0%BC%D0%B8%D1%80_(%D0%9C%D0%B0%D1%8F%D0%BA%D0%BE%D0%B2%D1%81%D0%BA%D0%B8%D0%B9)" TargetMode="External"/><Relationship Id="rId4" Type="http://schemas.openxmlformats.org/officeDocument/2006/relationships/hyperlink" Target="http://ru.wikipedia.org/wiki/%D0%91%D1%80%D0%B8%D0%BA,_%D0%9E%D1%81%D0%B8%D0%BF_%D0%9C%D0%B0%D0%BA%D1%81%D0%B8%D0%BC%D0%BE%D0%B2%D0%B8%D1%87" TargetMode="External"/><Relationship Id="rId9" Type="http://schemas.openxmlformats.org/officeDocument/2006/relationships/hyperlink" Target="http://ru.wikisource.org/wiki/%D0%AF_%D0%B8_%D0%9D%D0%B0%D0%BF%D0%BE%D0%BB%D0%B5%D0%BE%D0%BD_(%D0%9C%D0%B0%D1%8F%D0%BA%D0%BE%D0%B2%D1%81%D0%BA%D0%B8%D0%B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hyperlink" Target="http://ru.wikisource.org/wiki/%D0%A0%D0%B0%D0%B1%D0%BE%D1%87%D0%B8%D0%BC_%D0%9A%D1%83%D1%80%D1%81%D0%BA%D0%B0,_%D0%B4%D0%BE%D0%B1%D1%8B%D0%B2%D1%88%D0%B8%D0%BC_%D0%BF%D0%B5%D1%80%D0%B2%D1%83%D1%8E_%D1%80%D1%83%D0%B4%D1%83,_%D0%B2%D1%80%D0%B5%D0%BC%D0%B5%D0%BD%D0%BD%D1%8B%D0%B9_%D0%BF%D0%B0%D0%BC%D1%8F%D1%82%D0%BD%D0%B8%D0%BA_%D1%80%D0%B0%D0%B1%D0%BE%D1%82%D1%8B_%D0%92%D0%BB%D0%B0%D0%B4%D0%B8%D0%BC%D0%B8%D1%80%D0%B0_%D0%9C%D0%B0%D1%8F%D0%BA%D0%BE%D0%B2%D1%81%D0%BA%D0%BE%D0%B3%D0%BE_(%D0%9C%D0%B0%D1%8F%D0%BA%D0%BE%D0%B2%D1%81%D0%BA%D0%B8%D0%B9)" TargetMode="External"/><Relationship Id="rId3" Type="http://schemas.openxmlformats.org/officeDocument/2006/relationships/image" Target="../media/image24.jpeg"/><Relationship Id="rId7" Type="http://schemas.openxmlformats.org/officeDocument/2006/relationships/hyperlink" Target="http://ru.wikisource.org/wiki/%D0%9F%D1%80%D0%BE_%D1%8D%D1%82%D0%BE_(%D0%9C%D0%B0%D1%8F%D0%BA%D0%BE%D0%B2%D1%81%D0%BA%D0%B8%D0%B9)"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ru.wikipedia.org/wiki/%D0%9B%D0%95%D0%A4" TargetMode="External"/><Relationship Id="rId5" Type="http://schemas.openxmlformats.org/officeDocument/2006/relationships/hyperlink" Target="http://ru.wikipedia.org/wiki/1923_%D0%B3%D0%BE%D0%B4" TargetMode="External"/><Relationship Id="rId4" Type="http://schemas.openxmlformats.org/officeDocument/2006/relationships/hyperlink" Target="http://ru.wikipedia.org/wiki/1922_%D0%B3%D0%BE%D0%B4" TargetMode="External"/><Relationship Id="rId9" Type="http://schemas.openxmlformats.org/officeDocument/2006/relationships/hyperlink" Target="http://ru.wikisource.org/wiki/%D0%92%D0%BB%D0%B0%D0%B4%D0%B8%D0%BC%D0%B8%D1%80_%D0%98%D0%BB%D1%8C%D0%B8%D1%87_%D0%9B%D0%B5%D0%BD%D0%B8%D0%BD_(%D0%9C%D0%B0%D1%8F%D0%BA%D0%BE%D0%B2%D1%81%D0%BA%D0%B8%D0%B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5.gif"/></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img1.liveinternet.ru/images/attach/b/0/39/39963_15t.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mayak.cheb.ru/images/mayakovskiy/image018.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12" descr="index"/>
          <p:cNvPicPr>
            <a:picLocks noChangeAspect="1" noChangeArrowheads="1"/>
          </p:cNvPicPr>
          <p:nvPr/>
        </p:nvPicPr>
        <p:blipFill>
          <a:blip r:embed="rId3" cstate="print"/>
          <a:srcRect l="1755"/>
          <a:stretch>
            <a:fillRect/>
          </a:stretch>
        </p:blipFill>
        <p:spPr bwMode="auto">
          <a:xfrm>
            <a:off x="2411760" y="332656"/>
            <a:ext cx="4375150" cy="6172200"/>
          </a:xfrm>
          <a:prstGeom prst="roundRect">
            <a:avLst/>
          </a:prstGeom>
          <a:noFill/>
          <a:ln w="76200">
            <a:solidFill>
              <a:schemeClr val="bg1"/>
            </a:solidFill>
          </a:ln>
        </p:spPr>
      </p:pic>
      <p:sp>
        <p:nvSpPr>
          <p:cNvPr id="3" name="Прямоугольник 2"/>
          <p:cNvSpPr/>
          <p:nvPr/>
        </p:nvSpPr>
        <p:spPr>
          <a:xfrm>
            <a:off x="467544" y="4509120"/>
            <a:ext cx="817563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Владимир Владимирович</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МАЯКОВСКИЙ</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539552" y="260648"/>
            <a:ext cx="8001000" cy="1296144"/>
          </a:xfrm>
        </p:spPr>
        <p:txBody>
          <a:bodyPr>
            <a:noAutofit/>
          </a:bodyPr>
          <a:lstStyle/>
          <a:p>
            <a:pPr algn="just"/>
            <a:r>
              <a:rPr lang="ru-RU" sz="2400" b="1" i="1" dirty="0" smtClean="0"/>
              <a:t>В </a:t>
            </a:r>
            <a:r>
              <a:rPr lang="ru-RU" sz="2400" b="1" i="1" dirty="0"/>
              <a:t>1911 завязывается дружба Маяковского с художником и поэтом Д. Д. </a:t>
            </a:r>
            <a:r>
              <a:rPr lang="ru-RU" sz="2400" b="1" i="1" dirty="0" err="1"/>
              <a:t>Бурлюком</a:t>
            </a:r>
            <a:r>
              <a:rPr lang="ru-RU" sz="2400" b="1" i="1" dirty="0"/>
              <a:t>, в 1912 организовавшим литературно-художественную группу футуристов «</a:t>
            </a:r>
            <a:r>
              <a:rPr lang="ru-RU" sz="2400" b="1" i="1" dirty="0" err="1"/>
              <a:t>Гилея</a:t>
            </a:r>
            <a:r>
              <a:rPr lang="ru-RU" sz="2400" b="1" i="1" dirty="0" smtClean="0"/>
              <a:t>». </a:t>
            </a:r>
          </a:p>
        </p:txBody>
      </p:sp>
      <p:pic>
        <p:nvPicPr>
          <p:cNvPr id="3" name="Рисунок 2" descr="images.jpg"/>
          <p:cNvPicPr>
            <a:picLocks noChangeAspect="1"/>
          </p:cNvPicPr>
          <p:nvPr/>
        </p:nvPicPr>
        <p:blipFill>
          <a:blip r:embed="rId3" cstate="print"/>
          <a:stretch>
            <a:fillRect/>
          </a:stretch>
        </p:blipFill>
        <p:spPr>
          <a:xfrm>
            <a:off x="467544" y="2348880"/>
            <a:ext cx="2601258" cy="4320480"/>
          </a:xfrm>
          <a:prstGeom prst="rect">
            <a:avLst/>
          </a:prstGeom>
        </p:spPr>
      </p:pic>
      <p:sp>
        <p:nvSpPr>
          <p:cNvPr id="4" name="TextBox 3"/>
          <p:cNvSpPr txBox="1"/>
          <p:nvPr/>
        </p:nvSpPr>
        <p:spPr>
          <a:xfrm>
            <a:off x="3347864" y="1844824"/>
            <a:ext cx="5472608" cy="1938992"/>
          </a:xfrm>
          <a:prstGeom prst="rect">
            <a:avLst/>
          </a:prstGeom>
          <a:noFill/>
        </p:spPr>
        <p:txBody>
          <a:bodyPr wrap="square" rtlCol="0">
            <a:spAutoFit/>
          </a:bodyPr>
          <a:lstStyle/>
          <a:p>
            <a:pPr algn="just"/>
            <a:r>
              <a:rPr lang="ru-RU" sz="2400" b="1" i="1" dirty="0" smtClean="0"/>
              <a:t>17 ноября 1912 года состоялось первое публичное выступление начинающего поэта в кафе с экстравагантным названием  «Бродячая собака».</a:t>
            </a:r>
            <a:endParaRPr lang="ru-RU" sz="2400" b="1" i="1" dirty="0"/>
          </a:p>
        </p:txBody>
      </p:sp>
      <p:sp>
        <p:nvSpPr>
          <p:cNvPr id="5" name="Прямоугольник 4"/>
          <p:cNvSpPr/>
          <p:nvPr/>
        </p:nvSpPr>
        <p:spPr>
          <a:xfrm>
            <a:off x="3419872" y="3811012"/>
            <a:ext cx="5472608" cy="3046988"/>
          </a:xfrm>
          <a:prstGeom prst="rect">
            <a:avLst/>
          </a:prstGeom>
        </p:spPr>
        <p:txBody>
          <a:bodyPr wrap="square">
            <a:spAutoFit/>
          </a:bodyPr>
          <a:lstStyle/>
          <a:p>
            <a:pPr algn="just"/>
            <a:r>
              <a:rPr lang="ru-RU" sz="2400" b="1" i="1" dirty="0" smtClean="0"/>
              <a:t>С 1912 Маяковский постоянно принимает участие в диспутах о новом искусстве, выставках и вечерах, проводившихся радикальными объединениями художников-авангардистов «Бубновый валет» и «Союз молодежи».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130" name="Picture 10" descr="пощечина"/>
          <p:cNvPicPr>
            <a:picLocks noChangeAspect="1" noChangeArrowheads="1"/>
          </p:cNvPicPr>
          <p:nvPr/>
        </p:nvPicPr>
        <p:blipFill>
          <a:blip r:embed="rId3" cstate="print"/>
          <a:srcRect/>
          <a:stretch>
            <a:fillRect/>
          </a:stretch>
        </p:blipFill>
        <p:spPr bwMode="auto">
          <a:xfrm>
            <a:off x="179388" y="1557338"/>
            <a:ext cx="3265487" cy="3095625"/>
          </a:xfrm>
          <a:prstGeom prst="rect">
            <a:avLst/>
          </a:prstGeom>
          <a:noFill/>
          <a:ln w="28575">
            <a:solidFill>
              <a:srgbClr val="000000"/>
            </a:solidFill>
            <a:miter lim="800000"/>
            <a:headEnd/>
            <a:tailEnd/>
          </a:ln>
        </p:spPr>
      </p:pic>
      <p:sp>
        <p:nvSpPr>
          <p:cNvPr id="5131" name="Rectangle 11"/>
          <p:cNvSpPr>
            <a:spLocks noChangeArrowheads="1"/>
          </p:cNvSpPr>
          <p:nvPr/>
        </p:nvSpPr>
        <p:spPr bwMode="auto">
          <a:xfrm>
            <a:off x="3708400" y="2460625"/>
            <a:ext cx="4824413" cy="1616075"/>
          </a:xfrm>
          <a:prstGeom prst="rect">
            <a:avLst/>
          </a:prstGeom>
          <a:noFill/>
          <a:ln w="0">
            <a:noFill/>
            <a:miter lim="800000"/>
            <a:headEnd/>
            <a:tailEnd/>
          </a:ln>
          <a:effectLst/>
        </p:spPr>
        <p:txBody>
          <a:bodyPr anchor="ctr">
            <a:spAutoFit/>
          </a:bodyPr>
          <a:lstStyle/>
          <a:p>
            <a:pPr algn="just"/>
            <a:r>
              <a:rPr lang="ru-RU" sz="2000" b="1">
                <a:solidFill>
                  <a:schemeClr val="tx1"/>
                </a:solidFill>
                <a:latin typeface="Times New Roman" pitchFamily="18" charset="0"/>
              </a:rPr>
              <a:t>Всем этим Максимам Горьким, Куприным, Блокам, Сологубам, Аверченко, Черным, Кузьминым, Буниным и проч... </a:t>
            </a:r>
            <a:r>
              <a:rPr lang="ru-RU" sz="2000" b="1">
                <a:solidFill>
                  <a:schemeClr val="tx1"/>
                </a:solidFill>
                <a:latin typeface="Times New Roman" pitchFamily="18" charset="0"/>
                <a:cs typeface="Times New Roman" pitchFamily="18" charset="0"/>
              </a:rPr>
              <a:t>– </a:t>
            </a:r>
            <a:r>
              <a:rPr lang="ru-RU" sz="2000" b="1">
                <a:solidFill>
                  <a:schemeClr val="tx1"/>
                </a:solidFill>
                <a:latin typeface="Times New Roman" pitchFamily="18" charset="0"/>
              </a:rPr>
              <a:t>нужна лишь дача на реке.</a:t>
            </a:r>
            <a:r>
              <a:rPr lang="ru-RU">
                <a:solidFill>
                  <a:schemeClr val="tx1"/>
                </a:solidFill>
                <a:latin typeface="Times New Roman" pitchFamily="18" charset="0"/>
              </a:rPr>
              <a:t> </a:t>
            </a:r>
          </a:p>
        </p:txBody>
      </p:sp>
      <p:sp>
        <p:nvSpPr>
          <p:cNvPr id="5133" name="Rectangle 13"/>
          <p:cNvSpPr>
            <a:spLocks noChangeArrowheads="1"/>
          </p:cNvSpPr>
          <p:nvPr/>
        </p:nvSpPr>
        <p:spPr bwMode="auto">
          <a:xfrm>
            <a:off x="82550" y="5534025"/>
            <a:ext cx="3409950" cy="1006475"/>
          </a:xfrm>
          <a:prstGeom prst="rect">
            <a:avLst/>
          </a:prstGeom>
          <a:noFill/>
          <a:ln w="9525">
            <a:noFill/>
            <a:miter lim="800000"/>
            <a:headEnd/>
            <a:tailEnd/>
          </a:ln>
          <a:effectLst/>
        </p:spPr>
        <p:txBody>
          <a:bodyPr>
            <a:spAutoFit/>
          </a:bodyPr>
          <a:lstStyle/>
          <a:p>
            <a:r>
              <a:rPr lang="ru-RU" sz="2000" b="1">
                <a:solidFill>
                  <a:schemeClr val="tx1"/>
                </a:solidFill>
                <a:latin typeface="Times New Roman" pitchFamily="18" charset="0"/>
              </a:rPr>
              <a:t>Д.Бурлюк, А. Крученых,</a:t>
            </a:r>
            <a:br>
              <a:rPr lang="ru-RU" sz="2000" b="1">
                <a:solidFill>
                  <a:schemeClr val="tx1"/>
                </a:solidFill>
                <a:latin typeface="Times New Roman" pitchFamily="18" charset="0"/>
              </a:rPr>
            </a:br>
            <a:r>
              <a:rPr lang="ru-RU" sz="2000" b="1">
                <a:solidFill>
                  <a:schemeClr val="tx1"/>
                </a:solidFill>
                <a:latin typeface="Times New Roman" pitchFamily="18" charset="0"/>
              </a:rPr>
              <a:t>В.Маяковский, В.Хлебников         (1912)</a:t>
            </a:r>
            <a:endParaRPr lang="ru-RU" i="1">
              <a:solidFill>
                <a:schemeClr val="tx1"/>
              </a:solidFill>
              <a:latin typeface="Times New Roman" pitchFamily="18" charset="0"/>
            </a:endParaRPr>
          </a:p>
        </p:txBody>
      </p:sp>
      <p:sp>
        <p:nvSpPr>
          <p:cNvPr id="5134" name="Text Box 14"/>
          <p:cNvSpPr txBox="1">
            <a:spLocks noChangeArrowheads="1"/>
          </p:cNvSpPr>
          <p:nvPr/>
        </p:nvSpPr>
        <p:spPr bwMode="auto">
          <a:xfrm>
            <a:off x="3333750" y="5013325"/>
            <a:ext cx="5559425" cy="1311275"/>
          </a:xfrm>
          <a:prstGeom prst="rect">
            <a:avLst/>
          </a:prstGeom>
          <a:noFill/>
          <a:ln w="9525">
            <a:noFill/>
            <a:miter lim="800000"/>
            <a:headEnd/>
            <a:tailEnd/>
          </a:ln>
          <a:effectLst/>
        </p:spPr>
        <p:txBody>
          <a:bodyPr>
            <a:spAutoFit/>
          </a:bodyPr>
          <a:lstStyle/>
          <a:p>
            <a:r>
              <a:rPr lang="ru-RU" sz="2000" b="1">
                <a:solidFill>
                  <a:schemeClr val="tx1"/>
                </a:solidFill>
                <a:latin typeface="Times New Roman" pitchFamily="18" charset="0"/>
                <a:cs typeface="Arial" charset="0"/>
              </a:rPr>
              <a:t>• </a:t>
            </a:r>
            <a:r>
              <a:rPr lang="ru-RU" sz="2000" b="1">
                <a:solidFill>
                  <a:schemeClr val="tx1"/>
                </a:solidFill>
                <a:latin typeface="Times New Roman" pitchFamily="18" charset="0"/>
              </a:rPr>
              <a:t>Отрицание искусства прошлого и настоящего</a:t>
            </a:r>
          </a:p>
          <a:p>
            <a:r>
              <a:rPr lang="ru-RU" sz="2000" b="1">
                <a:solidFill>
                  <a:schemeClr val="tx1"/>
                </a:solidFill>
                <a:latin typeface="Times New Roman" pitchFamily="18" charset="0"/>
                <a:cs typeface="Arial" charset="0"/>
              </a:rPr>
              <a:t>• </a:t>
            </a:r>
            <a:r>
              <a:rPr lang="ru-RU" sz="2000" b="1">
                <a:solidFill>
                  <a:schemeClr val="tx1"/>
                </a:solidFill>
                <a:latin typeface="Times New Roman" pitchFamily="18" charset="0"/>
              </a:rPr>
              <a:t>Свобода словотворчества и словоновшества</a:t>
            </a:r>
          </a:p>
          <a:p>
            <a:r>
              <a:rPr lang="ru-RU" sz="2000" b="1">
                <a:solidFill>
                  <a:schemeClr val="tx1"/>
                </a:solidFill>
                <a:latin typeface="Times New Roman" pitchFamily="18" charset="0"/>
                <a:cs typeface="Arial" charset="0"/>
              </a:rPr>
              <a:t>• </a:t>
            </a:r>
            <a:r>
              <a:rPr lang="ru-RU" sz="2000" b="1">
                <a:solidFill>
                  <a:schemeClr val="tx1"/>
                </a:solidFill>
                <a:latin typeface="Times New Roman" pitchFamily="18" charset="0"/>
              </a:rPr>
              <a:t>Вызов общественному мнению, эпатаж</a:t>
            </a:r>
          </a:p>
        </p:txBody>
      </p:sp>
      <p:sp>
        <p:nvSpPr>
          <p:cNvPr id="5135" name="Rectangle 15"/>
          <p:cNvSpPr>
            <a:spLocks noChangeArrowheads="1"/>
          </p:cNvSpPr>
          <p:nvPr/>
        </p:nvSpPr>
        <p:spPr bwMode="auto">
          <a:xfrm>
            <a:off x="1979613" y="95250"/>
            <a:ext cx="5607050" cy="519113"/>
          </a:xfrm>
          <a:prstGeom prst="rect">
            <a:avLst/>
          </a:prstGeom>
          <a:noFill/>
          <a:ln w="9525">
            <a:noFill/>
            <a:miter lim="800000"/>
            <a:headEnd/>
            <a:tailEnd/>
          </a:ln>
          <a:effectLst/>
        </p:spPr>
        <p:txBody>
          <a:bodyPr>
            <a:spAutoFit/>
          </a:bodyPr>
          <a:lstStyle/>
          <a:p>
            <a:pPr>
              <a:spcBef>
                <a:spcPct val="50000"/>
              </a:spcBef>
            </a:pPr>
            <a:r>
              <a:rPr lang="ru-RU" sz="2800" b="1">
                <a:solidFill>
                  <a:srgbClr val="A50021"/>
                </a:solidFill>
                <a:latin typeface="Impact" pitchFamily="34" charset="0"/>
              </a:rPr>
              <a:t>"Пощечина общественному вкусу"</a:t>
            </a:r>
          </a:p>
        </p:txBody>
      </p:sp>
      <p:sp>
        <p:nvSpPr>
          <p:cNvPr id="5136" name="Rectangle 16"/>
          <p:cNvSpPr>
            <a:spLocks noChangeArrowheads="1"/>
          </p:cNvSpPr>
          <p:nvPr/>
        </p:nvSpPr>
        <p:spPr bwMode="auto">
          <a:xfrm>
            <a:off x="3779838" y="661988"/>
            <a:ext cx="4562475" cy="396875"/>
          </a:xfrm>
          <a:prstGeom prst="rect">
            <a:avLst/>
          </a:prstGeom>
          <a:noFill/>
          <a:ln w="9525">
            <a:noFill/>
            <a:miter lim="800000"/>
            <a:headEnd/>
            <a:tailEnd/>
          </a:ln>
          <a:effectLst/>
        </p:spPr>
        <p:txBody>
          <a:bodyPr>
            <a:spAutoFit/>
          </a:bodyPr>
          <a:lstStyle/>
          <a:p>
            <a:r>
              <a:rPr lang="ru-RU" sz="2000" b="1">
                <a:solidFill>
                  <a:schemeClr val="tx1"/>
                </a:solidFill>
                <a:latin typeface="Times New Roman" pitchFamily="18" charset="0"/>
              </a:rPr>
              <a:t>Только мы -- лицо нашего Времени.</a:t>
            </a:r>
            <a:r>
              <a:rPr lang="ru-RU">
                <a:solidFill>
                  <a:schemeClr val="tx1"/>
                </a:solidFill>
                <a:latin typeface="Times New Roman" pitchFamily="18" charset="0"/>
              </a:rPr>
              <a:t> </a:t>
            </a:r>
          </a:p>
        </p:txBody>
      </p:sp>
      <p:sp>
        <p:nvSpPr>
          <p:cNvPr id="5138" name="Rectangle 18"/>
          <p:cNvSpPr>
            <a:spLocks noChangeArrowheads="1"/>
          </p:cNvSpPr>
          <p:nvPr/>
        </p:nvSpPr>
        <p:spPr bwMode="auto">
          <a:xfrm>
            <a:off x="3708400" y="4222750"/>
            <a:ext cx="3978275" cy="701675"/>
          </a:xfrm>
          <a:prstGeom prst="rect">
            <a:avLst/>
          </a:prstGeom>
          <a:noFill/>
          <a:ln w="9525">
            <a:noFill/>
            <a:miter lim="800000"/>
            <a:headEnd/>
            <a:tailEnd/>
          </a:ln>
          <a:effectLst/>
        </p:spPr>
        <p:txBody>
          <a:bodyPr wrap="none">
            <a:spAutoFit/>
          </a:bodyPr>
          <a:lstStyle/>
          <a:p>
            <a:r>
              <a:rPr lang="ru-RU" sz="2000" b="1">
                <a:solidFill>
                  <a:schemeClr val="tx1"/>
                </a:solidFill>
                <a:latin typeface="Times New Roman" pitchFamily="18" charset="0"/>
              </a:rPr>
              <a:t>С высоты небоскребов </a:t>
            </a:r>
          </a:p>
          <a:p>
            <a:r>
              <a:rPr lang="ru-RU" sz="2000" b="1">
                <a:solidFill>
                  <a:schemeClr val="tx1"/>
                </a:solidFill>
                <a:latin typeface="Times New Roman" pitchFamily="18" charset="0"/>
              </a:rPr>
              <a:t>мы взираем на их ничтожество!</a:t>
            </a:r>
            <a:r>
              <a:rPr lang="ru-RU">
                <a:solidFill>
                  <a:schemeClr val="tx1"/>
                </a:solidFill>
                <a:latin typeface="Times New Roman" pitchFamily="18" charset="0"/>
              </a:rPr>
              <a:t>..</a:t>
            </a:r>
            <a:endParaRPr lang="ru-RU" i="1">
              <a:solidFill>
                <a:schemeClr val="tx1"/>
              </a:solidFill>
              <a:latin typeface="Times New Roman" pitchFamily="18" charset="0"/>
            </a:endParaRPr>
          </a:p>
        </p:txBody>
      </p:sp>
      <p:sp>
        <p:nvSpPr>
          <p:cNvPr id="5141" name="Rectangle 21"/>
          <p:cNvSpPr>
            <a:spLocks noChangeArrowheads="1"/>
          </p:cNvSpPr>
          <p:nvPr/>
        </p:nvSpPr>
        <p:spPr bwMode="auto">
          <a:xfrm>
            <a:off x="3754438" y="1389063"/>
            <a:ext cx="4346575" cy="1006475"/>
          </a:xfrm>
          <a:prstGeom prst="rect">
            <a:avLst/>
          </a:prstGeom>
          <a:noFill/>
          <a:ln w="9525">
            <a:noFill/>
            <a:miter lim="800000"/>
            <a:headEnd/>
            <a:tailEnd/>
          </a:ln>
          <a:effectLst/>
        </p:spPr>
        <p:txBody>
          <a:bodyPr>
            <a:spAutoFit/>
          </a:bodyPr>
          <a:lstStyle/>
          <a:p>
            <a:pPr>
              <a:spcBef>
                <a:spcPct val="50000"/>
              </a:spcBef>
            </a:pPr>
            <a:r>
              <a:rPr lang="ru-RU" sz="2000" b="1">
                <a:solidFill>
                  <a:schemeClr val="tx1"/>
                </a:solidFill>
                <a:latin typeface="Times New Roman" pitchFamily="18" charset="0"/>
              </a:rPr>
              <a:t>Бросить Пушкина, Достоевского, Толстого и проч… с парохода современности.</a:t>
            </a:r>
            <a:r>
              <a:rPr lang="ru-RU" sz="2000" b="1">
                <a:latin typeface="Times New Roman" pitchFamily="18" charset="0"/>
              </a:rPr>
              <a:t> </a:t>
            </a:r>
            <a:endParaRPr lang="ru-RU" sz="2000" b="1">
              <a:solidFill>
                <a:schemeClr val="tx1"/>
              </a:solidFill>
              <a:latin typeface="Times New Roman" pitchFamily="18" charset="0"/>
            </a:endParaRPr>
          </a:p>
        </p:txBody>
      </p:sp>
      <p:sp>
        <p:nvSpPr>
          <p:cNvPr id="5143" name="Line 23"/>
          <p:cNvSpPr>
            <a:spLocks noChangeShapeType="1"/>
          </p:cNvSpPr>
          <p:nvPr/>
        </p:nvSpPr>
        <p:spPr bwMode="auto">
          <a:xfrm>
            <a:off x="8820150" y="333375"/>
            <a:ext cx="73025" cy="6480175"/>
          </a:xfrm>
          <a:prstGeom prst="line">
            <a:avLst/>
          </a:prstGeom>
          <a:noFill/>
          <a:ln w="57150" cmpd="thickThin">
            <a:solidFill>
              <a:srgbClr val="FF0000"/>
            </a:solidFill>
            <a:round/>
            <a:headEnd/>
            <a:tailEnd/>
          </a:ln>
          <a:effectLst/>
        </p:spPr>
        <p:txBody>
          <a:bodyPr>
            <a:spAutoFit/>
          </a:bodyPr>
          <a:lstStyle/>
          <a:p>
            <a:endParaRPr lang="ru-RU"/>
          </a:p>
        </p:txBody>
      </p:sp>
      <p:sp>
        <p:nvSpPr>
          <p:cNvPr id="5144" name="Line 24"/>
          <p:cNvSpPr>
            <a:spLocks noChangeShapeType="1"/>
          </p:cNvSpPr>
          <p:nvPr/>
        </p:nvSpPr>
        <p:spPr bwMode="auto">
          <a:xfrm flipH="1">
            <a:off x="179388" y="6597650"/>
            <a:ext cx="8929687" cy="71438"/>
          </a:xfrm>
          <a:prstGeom prst="line">
            <a:avLst/>
          </a:prstGeom>
          <a:noFill/>
          <a:ln w="57150" cmpd="thickThin">
            <a:solidFill>
              <a:srgbClr val="FF0000"/>
            </a:solidFill>
            <a:round/>
            <a:headEnd/>
            <a:tailEnd/>
          </a:ln>
          <a:effectLst/>
        </p:spPr>
        <p:txBody>
          <a:bodyP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fade">
                                      <p:cBhvr>
                                        <p:cTn id="7" dur="2000"/>
                                        <p:tgtEl>
                                          <p:spTgt spid="5135"/>
                                        </p:tgtEl>
                                      </p:cBhvr>
                                    </p:animEffect>
                                  </p:childTnLst>
                                </p:cTn>
                              </p:par>
                              <p:par>
                                <p:cTn id="8" presetID="10"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fade">
                                      <p:cBhvr>
                                        <p:cTn id="10" dur="2000"/>
                                        <p:tgtEl>
                                          <p:spTgt spid="51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33"/>
                                        </p:tgtEl>
                                        <p:attrNameLst>
                                          <p:attrName>style.visibility</p:attrName>
                                        </p:attrNameLst>
                                      </p:cBhvr>
                                      <p:to>
                                        <p:strVal val="visible"/>
                                      </p:to>
                                    </p:set>
                                    <p:animEffect transition="in" filter="fade">
                                      <p:cBhvr>
                                        <p:cTn id="13" dur="2000"/>
                                        <p:tgtEl>
                                          <p:spTgt spid="51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36"/>
                                        </p:tgtEl>
                                        <p:attrNameLst>
                                          <p:attrName>style.visibility</p:attrName>
                                        </p:attrNameLst>
                                      </p:cBhvr>
                                      <p:to>
                                        <p:strVal val="visible"/>
                                      </p:to>
                                    </p:set>
                                    <p:animEffect transition="in" filter="fade">
                                      <p:cBhvr>
                                        <p:cTn id="18" dur="2000"/>
                                        <p:tgtEl>
                                          <p:spTgt spid="513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141"/>
                                        </p:tgtEl>
                                        <p:attrNameLst>
                                          <p:attrName>style.visibility</p:attrName>
                                        </p:attrNameLst>
                                      </p:cBhvr>
                                      <p:to>
                                        <p:strVal val="visible"/>
                                      </p:to>
                                    </p:set>
                                    <p:animEffect transition="in" filter="fade">
                                      <p:cBhvr>
                                        <p:cTn id="22" dur="2000"/>
                                        <p:tgtEl>
                                          <p:spTgt spid="5141"/>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5131"/>
                                        </p:tgtEl>
                                        <p:attrNameLst>
                                          <p:attrName>style.visibility</p:attrName>
                                        </p:attrNameLst>
                                      </p:cBhvr>
                                      <p:to>
                                        <p:strVal val="visible"/>
                                      </p:to>
                                    </p:set>
                                    <p:animEffect transition="in" filter="fade">
                                      <p:cBhvr>
                                        <p:cTn id="26" dur="2000"/>
                                        <p:tgtEl>
                                          <p:spTgt spid="513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5138"/>
                                        </p:tgtEl>
                                        <p:attrNameLst>
                                          <p:attrName>style.visibility</p:attrName>
                                        </p:attrNameLst>
                                      </p:cBhvr>
                                      <p:to>
                                        <p:strVal val="visible"/>
                                      </p:to>
                                    </p:set>
                                    <p:animEffect transition="in" filter="fade">
                                      <p:cBhvr>
                                        <p:cTn id="30" dur="2000"/>
                                        <p:tgtEl>
                                          <p:spTgt spid="51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34"/>
                                        </p:tgtEl>
                                        <p:attrNameLst>
                                          <p:attrName>style.visibility</p:attrName>
                                        </p:attrNameLst>
                                      </p:cBhvr>
                                      <p:to>
                                        <p:strVal val="visible"/>
                                      </p:to>
                                    </p:set>
                                    <p:animEffect transition="in" filter="fade">
                                      <p:cBhvr>
                                        <p:cTn id="35"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33" grpId="0"/>
      <p:bldP spid="5134" grpId="0"/>
      <p:bldP spid="5135" grpId="0"/>
      <p:bldP spid="5136" grpId="0"/>
      <p:bldP spid="5138" grpId="0"/>
      <p:bldP spid="51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9218" name="Picture 2" descr="Файл:A Slap in the Face of Public Taste.jpg"/>
          <p:cNvPicPr>
            <a:picLocks noChangeAspect="1" noChangeArrowheads="1"/>
          </p:cNvPicPr>
          <p:nvPr/>
        </p:nvPicPr>
        <p:blipFill>
          <a:blip r:embed="rId4" cstate="print"/>
          <a:srcRect/>
          <a:stretch>
            <a:fillRect/>
          </a:stretch>
        </p:blipFill>
        <p:spPr bwMode="auto">
          <a:xfrm>
            <a:off x="4857750" y="642938"/>
            <a:ext cx="4094163" cy="5429250"/>
          </a:xfrm>
          <a:prstGeom prst="rect">
            <a:avLst/>
          </a:prstGeom>
          <a:noFill/>
          <a:ln w="9525">
            <a:noFill/>
            <a:miter lim="800000"/>
            <a:headEnd/>
            <a:tailEnd/>
          </a:ln>
        </p:spPr>
      </p:pic>
      <p:sp>
        <p:nvSpPr>
          <p:cNvPr id="9219" name="Прямоугольник 4"/>
          <p:cNvSpPr>
            <a:spLocks noChangeArrowheads="1"/>
          </p:cNvSpPr>
          <p:nvPr/>
        </p:nvSpPr>
        <p:spPr bwMode="auto">
          <a:xfrm>
            <a:off x="0" y="714375"/>
            <a:ext cx="4572000" cy="5354638"/>
          </a:xfrm>
          <a:prstGeom prst="rect">
            <a:avLst/>
          </a:prstGeom>
          <a:noFill/>
          <a:ln w="9525">
            <a:noFill/>
            <a:miter lim="800000"/>
            <a:headEnd/>
            <a:tailEnd/>
          </a:ln>
        </p:spPr>
        <p:txBody>
          <a:bodyPr>
            <a:spAutoFit/>
          </a:bodyPr>
          <a:lstStyle/>
          <a:p>
            <a:r>
              <a:rPr lang="ru-RU"/>
              <a:t>Багровый и белый отброшен и скомкан,</a:t>
            </a:r>
            <a:br>
              <a:rPr lang="ru-RU"/>
            </a:br>
            <a:r>
              <a:rPr lang="ru-RU"/>
              <a:t>в зеленый бросали горстями дукаты,</a:t>
            </a:r>
            <a:br>
              <a:rPr lang="ru-RU"/>
            </a:br>
            <a:r>
              <a:rPr lang="ru-RU"/>
              <a:t>а черным ладоням сбежавшихся окон</a:t>
            </a:r>
            <a:br>
              <a:rPr lang="ru-RU"/>
            </a:br>
            <a:r>
              <a:rPr lang="ru-RU"/>
              <a:t>раздали горящие желтые карты.</a:t>
            </a:r>
          </a:p>
          <a:p>
            <a:r>
              <a:rPr lang="ru-RU"/>
              <a:t/>
            </a:r>
            <a:br>
              <a:rPr lang="ru-RU"/>
            </a:br>
            <a:r>
              <a:rPr lang="ru-RU"/>
              <a:t>Бульварам и площади было не странно</a:t>
            </a:r>
            <a:br>
              <a:rPr lang="ru-RU"/>
            </a:br>
            <a:r>
              <a:rPr lang="ru-RU"/>
              <a:t>увидеть на зданиях синие тоги.</a:t>
            </a:r>
            <a:br>
              <a:rPr lang="ru-RU"/>
            </a:br>
            <a:r>
              <a:rPr lang="ru-RU"/>
              <a:t>И раньше бегущим, как желтые раны,</a:t>
            </a:r>
            <a:br>
              <a:rPr lang="ru-RU"/>
            </a:br>
            <a:r>
              <a:rPr lang="ru-RU"/>
              <a:t>огни обручали браслетами ноги.</a:t>
            </a:r>
          </a:p>
          <a:p>
            <a:r>
              <a:rPr lang="ru-RU"/>
              <a:t/>
            </a:r>
            <a:br>
              <a:rPr lang="ru-RU"/>
            </a:br>
            <a:r>
              <a:rPr lang="ru-RU"/>
              <a:t>Толпа - пестрошерстая быстрая кошка -</a:t>
            </a:r>
            <a:br>
              <a:rPr lang="ru-RU"/>
            </a:br>
            <a:r>
              <a:rPr lang="ru-RU"/>
              <a:t>плыла, изгибаясь, дверями влекома;</a:t>
            </a:r>
            <a:br>
              <a:rPr lang="ru-RU"/>
            </a:br>
            <a:r>
              <a:rPr lang="ru-RU"/>
              <a:t>каждый хотел протащить хоть немножко</a:t>
            </a:r>
            <a:br>
              <a:rPr lang="ru-RU"/>
            </a:br>
            <a:r>
              <a:rPr lang="ru-RU"/>
              <a:t>громаду из смеха отлитого кома.</a:t>
            </a:r>
          </a:p>
          <a:p>
            <a:r>
              <a:rPr lang="ru-RU"/>
              <a:t/>
            </a:r>
            <a:br>
              <a:rPr lang="ru-RU"/>
            </a:br>
            <a:r>
              <a:rPr lang="ru-RU"/>
              <a:t>Я, чувствуя платья зовущие лапы,</a:t>
            </a:r>
            <a:br>
              <a:rPr lang="ru-RU"/>
            </a:br>
            <a:r>
              <a:rPr lang="ru-RU"/>
              <a:t>в глаза им улыбку протиснул, пугая</a:t>
            </a:r>
            <a:br>
              <a:rPr lang="ru-RU"/>
            </a:br>
            <a:r>
              <a:rPr lang="ru-RU"/>
              <a:t>ударами в жесть, хохотали арапы,</a:t>
            </a:r>
            <a:br>
              <a:rPr lang="ru-RU"/>
            </a:br>
            <a:r>
              <a:rPr lang="ru-RU"/>
              <a:t>над лбом расцветивши крыло попугая.</a:t>
            </a:r>
          </a:p>
        </p:txBody>
      </p:sp>
      <p:pic>
        <p:nvPicPr>
          <p:cNvPr id="9220" name="TextBox 5"/>
          <p:cNvPicPr>
            <a:picLocks noChangeArrowheads="1"/>
          </p:cNvPicPr>
          <p:nvPr/>
        </p:nvPicPr>
        <p:blipFill>
          <a:blip r:embed="rId5" cstate="print"/>
          <a:srcRect/>
          <a:stretch>
            <a:fillRect/>
          </a:stretch>
        </p:blipFill>
        <p:spPr bwMode="auto">
          <a:xfrm>
            <a:off x="781050" y="165100"/>
            <a:ext cx="27241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04800" y="0"/>
            <a:ext cx="8839200" cy="3124200"/>
          </a:xfrm>
        </p:spPr>
        <p:txBody>
          <a:bodyPr>
            <a:normAutofit/>
          </a:bodyPr>
          <a:lstStyle/>
          <a:p>
            <a:pPr algn="ctr">
              <a:lnSpc>
                <a:spcPct val="80000"/>
              </a:lnSpc>
              <a:buFont typeface="Wingdings" pitchFamily="2" charset="2"/>
              <a:buNone/>
            </a:pPr>
            <a:endParaRPr lang="ru-RU" sz="2000" b="1" dirty="0" smtClean="0">
              <a:latin typeface="Arial" charset="0"/>
            </a:endParaRPr>
          </a:p>
          <a:p>
            <a:pPr algn="ctr">
              <a:lnSpc>
                <a:spcPct val="80000"/>
              </a:lnSpc>
              <a:buFont typeface="Wingdings" pitchFamily="2" charset="2"/>
              <a:buNone/>
            </a:pPr>
            <a:r>
              <a:rPr lang="ru-RU" sz="2000" b="1" dirty="0" smtClean="0">
                <a:latin typeface="Arial" charset="0"/>
              </a:rPr>
              <a:t>В </a:t>
            </a:r>
            <a:r>
              <a:rPr lang="ru-RU" sz="2000" b="1" dirty="0">
                <a:latin typeface="Arial" charset="0"/>
              </a:rPr>
              <a:t>1913 году вышел первый </a:t>
            </a:r>
            <a:r>
              <a:rPr lang="ru-RU" sz="2000" b="1" dirty="0" smtClean="0">
                <a:latin typeface="Arial" charset="0"/>
              </a:rPr>
              <a:t>сборник Маяковского – </a:t>
            </a:r>
          </a:p>
          <a:p>
            <a:pPr algn="ctr">
              <a:lnSpc>
                <a:spcPct val="80000"/>
              </a:lnSpc>
              <a:buFont typeface="Wingdings" pitchFamily="2" charset="2"/>
              <a:buNone/>
            </a:pPr>
            <a:r>
              <a:rPr lang="ru-RU" sz="2000" b="1" dirty="0" smtClean="0">
                <a:latin typeface="Arial" charset="0"/>
              </a:rPr>
              <a:t>«</a:t>
            </a:r>
            <a:r>
              <a:rPr lang="ru-RU" sz="2000" b="1" dirty="0">
                <a:latin typeface="Arial" charset="0"/>
              </a:rPr>
              <a:t>Я» (цикл из четырёх стихотворений). </a:t>
            </a:r>
            <a:endParaRPr lang="ru-RU" sz="2000" b="1" dirty="0" smtClean="0">
              <a:latin typeface="Arial" charset="0"/>
            </a:endParaRPr>
          </a:p>
          <a:p>
            <a:pPr algn="ctr">
              <a:lnSpc>
                <a:spcPct val="80000"/>
              </a:lnSpc>
              <a:buFont typeface="Wingdings" pitchFamily="2" charset="2"/>
              <a:buNone/>
            </a:pPr>
            <a:r>
              <a:rPr lang="ru-RU" sz="2000" b="1" dirty="0" smtClean="0">
                <a:latin typeface="Arial" charset="0"/>
              </a:rPr>
              <a:t>Он был написан </a:t>
            </a:r>
            <a:r>
              <a:rPr lang="ru-RU" sz="2000" b="1" dirty="0">
                <a:latin typeface="Arial" charset="0"/>
              </a:rPr>
              <a:t>от руки, снабжён рисунками Василия Чекрыгина и</a:t>
            </a:r>
          </a:p>
          <a:p>
            <a:pPr algn="ctr">
              <a:lnSpc>
                <a:spcPct val="80000"/>
              </a:lnSpc>
              <a:buFont typeface="Wingdings" pitchFamily="2" charset="2"/>
              <a:buNone/>
            </a:pPr>
            <a:r>
              <a:rPr lang="ru-RU" sz="2000" b="1" dirty="0">
                <a:latin typeface="Arial" charset="0"/>
              </a:rPr>
              <a:t> Льва </a:t>
            </a:r>
            <a:r>
              <a:rPr lang="ru-RU" sz="2000" b="1" dirty="0" err="1">
                <a:latin typeface="Arial" charset="0"/>
              </a:rPr>
              <a:t>Жегина</a:t>
            </a:r>
            <a:r>
              <a:rPr lang="ru-RU" sz="2000" b="1" dirty="0">
                <a:latin typeface="Arial" charset="0"/>
              </a:rPr>
              <a:t> и размножен литографическим способом</a:t>
            </a:r>
          </a:p>
          <a:p>
            <a:pPr algn="ctr">
              <a:lnSpc>
                <a:spcPct val="80000"/>
              </a:lnSpc>
              <a:buFont typeface="Wingdings" pitchFamily="2" charset="2"/>
              <a:buNone/>
            </a:pPr>
            <a:r>
              <a:rPr lang="ru-RU" sz="2000" b="1" dirty="0">
                <a:latin typeface="Arial" charset="0"/>
              </a:rPr>
              <a:t> в количестве 300 экземпляров. </a:t>
            </a:r>
            <a:endParaRPr lang="ru-RU" sz="2000" b="1" dirty="0" smtClean="0">
              <a:latin typeface="Arial" charset="0"/>
            </a:endParaRPr>
          </a:p>
          <a:p>
            <a:pPr algn="ctr">
              <a:lnSpc>
                <a:spcPct val="80000"/>
              </a:lnSpc>
              <a:buFont typeface="Wingdings" pitchFamily="2" charset="2"/>
              <a:buNone/>
            </a:pPr>
            <a:r>
              <a:rPr lang="ru-RU" sz="2000" b="1" dirty="0" smtClean="0">
                <a:latin typeface="Arial" charset="0"/>
              </a:rPr>
              <a:t>В </a:t>
            </a:r>
            <a:r>
              <a:rPr lang="ru-RU" sz="2000" b="1" dirty="0">
                <a:latin typeface="Arial" charset="0"/>
              </a:rPr>
              <a:t>качестве первого раздела </a:t>
            </a:r>
          </a:p>
          <a:p>
            <a:pPr algn="ctr">
              <a:lnSpc>
                <a:spcPct val="80000"/>
              </a:lnSpc>
              <a:buFont typeface="Wingdings" pitchFamily="2" charset="2"/>
              <a:buNone/>
            </a:pPr>
            <a:r>
              <a:rPr lang="ru-RU" sz="2000" b="1" dirty="0">
                <a:latin typeface="Arial" charset="0"/>
              </a:rPr>
              <a:t>этот сборник вошёл в книгу стихов поэта </a:t>
            </a:r>
            <a:endParaRPr lang="ru-RU" sz="2000" b="1" dirty="0" smtClean="0">
              <a:latin typeface="Arial" charset="0"/>
            </a:endParaRPr>
          </a:p>
          <a:p>
            <a:pPr algn="ctr">
              <a:lnSpc>
                <a:spcPct val="80000"/>
              </a:lnSpc>
              <a:buFont typeface="Wingdings" pitchFamily="2" charset="2"/>
              <a:buNone/>
            </a:pPr>
            <a:r>
              <a:rPr lang="ru-RU" sz="2000" b="1" dirty="0" smtClean="0">
                <a:latin typeface="Arial" charset="0"/>
              </a:rPr>
              <a:t>«</a:t>
            </a:r>
            <a:r>
              <a:rPr lang="ru-RU" sz="2000" b="1" dirty="0">
                <a:latin typeface="Arial" charset="0"/>
              </a:rPr>
              <a:t>Простое как </a:t>
            </a:r>
          </a:p>
          <a:p>
            <a:pPr algn="ctr">
              <a:lnSpc>
                <a:spcPct val="80000"/>
              </a:lnSpc>
              <a:buFont typeface="Wingdings" pitchFamily="2" charset="2"/>
              <a:buNone/>
            </a:pPr>
            <a:r>
              <a:rPr lang="ru-RU" sz="2000" b="1" dirty="0">
                <a:latin typeface="Arial" charset="0"/>
              </a:rPr>
              <a:t>мычание» (1916). </a:t>
            </a:r>
          </a:p>
        </p:txBody>
      </p:sp>
      <p:pic>
        <p:nvPicPr>
          <p:cNvPr id="15365" name="Picture 5" descr="Untitled-5 Копировать"/>
          <p:cNvPicPr>
            <a:picLocks noChangeAspect="1" noChangeArrowheads="1"/>
          </p:cNvPicPr>
          <p:nvPr/>
        </p:nvPicPr>
        <p:blipFill>
          <a:blip r:embed="rId3" cstate="print"/>
          <a:srcRect/>
          <a:stretch>
            <a:fillRect/>
          </a:stretch>
        </p:blipFill>
        <p:spPr bwMode="auto">
          <a:xfrm>
            <a:off x="1691680" y="3140968"/>
            <a:ext cx="5715000" cy="3416300"/>
          </a:xfrm>
          <a:prstGeom prst="rect">
            <a:avLst/>
          </a:prstGeom>
          <a:noFill/>
        </p:spPr>
      </p:pic>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2771" name="Rectangle 3"/>
          <p:cNvSpPr>
            <a:spLocks noGrp="1" noRot="1" noChangeArrowheads="1"/>
          </p:cNvSpPr>
          <p:nvPr>
            <p:ph type="body" idx="1"/>
          </p:nvPr>
        </p:nvSpPr>
        <p:spPr>
          <a:xfrm>
            <a:off x="0" y="260648"/>
            <a:ext cx="4860032" cy="5334000"/>
          </a:xfrm>
        </p:spPr>
        <p:txBody>
          <a:bodyPr>
            <a:noAutofit/>
          </a:bodyPr>
          <a:lstStyle/>
          <a:p>
            <a:pPr algn="just"/>
            <a:r>
              <a:rPr lang="ru-RU" sz="2300" b="1" dirty="0"/>
              <a:t>В феврале </a:t>
            </a:r>
            <a:r>
              <a:rPr lang="ru-RU" sz="2300" b="1" dirty="0">
                <a:hlinkClick r:id="rId3" tooltip="1914 год"/>
              </a:rPr>
              <a:t>1914 года</a:t>
            </a:r>
            <a:r>
              <a:rPr lang="ru-RU" sz="2300" b="1" dirty="0"/>
              <a:t> Маяковский и </a:t>
            </a:r>
            <a:r>
              <a:rPr lang="ru-RU" sz="2300" b="1" dirty="0" err="1"/>
              <a:t>Бурлюк</a:t>
            </a:r>
            <a:r>
              <a:rPr lang="ru-RU" sz="2300" b="1" dirty="0"/>
              <a:t> были исключены из училища за публичные выступления. </a:t>
            </a:r>
            <a:endParaRPr lang="ru-RU" sz="2300" b="1" dirty="0" smtClean="0"/>
          </a:p>
          <a:p>
            <a:pPr algn="just"/>
            <a:r>
              <a:rPr lang="ru-RU" sz="2300" b="1" dirty="0" smtClean="0"/>
              <a:t>В </a:t>
            </a:r>
            <a:r>
              <a:rPr lang="ru-RU" sz="2300" b="1" u="sng" dirty="0">
                <a:solidFill>
                  <a:srgbClr val="0000FF"/>
                </a:solidFill>
              </a:rPr>
              <a:t>1914—</a:t>
            </a:r>
            <a:r>
              <a:rPr lang="ru-RU" sz="2300" b="1" dirty="0">
                <a:hlinkClick r:id="rId4" tooltip="1915 &#10;год"/>
              </a:rPr>
              <a:t>1915 годах</a:t>
            </a:r>
            <a:r>
              <a:rPr lang="ru-RU" sz="2300" b="1" dirty="0"/>
              <a:t> Маяковский работал над поэмой «</a:t>
            </a:r>
            <a:r>
              <a:rPr lang="ru-RU" sz="2300" b="1" dirty="0">
                <a:hlinkClick r:id="rId5" tooltip="s:Облако в штанах (Маяковский)"/>
              </a:rPr>
              <a:t>Облако в штанах</a:t>
            </a:r>
            <a:r>
              <a:rPr lang="ru-RU" sz="2300" b="1" dirty="0" smtClean="0"/>
              <a:t>», основой которой стала безответная любовь к Марии Денисовой.  В итоге посвятил её Лиле Брик.</a:t>
            </a:r>
          </a:p>
          <a:p>
            <a:pPr algn="just"/>
            <a:r>
              <a:rPr lang="ru-RU" sz="2300" b="1" dirty="0" smtClean="0"/>
              <a:t>После </a:t>
            </a:r>
            <a:r>
              <a:rPr lang="ru-RU" sz="2300" b="1" dirty="0"/>
              <a:t>начала </a:t>
            </a:r>
            <a:r>
              <a:rPr lang="ru-RU" sz="2300" b="1" dirty="0">
                <a:hlinkClick r:id="rId6" tooltip="Первая мировая война"/>
              </a:rPr>
              <a:t>Первой мировой войны</a:t>
            </a:r>
            <a:r>
              <a:rPr lang="ru-RU" sz="2300" b="1" dirty="0"/>
              <a:t> вышло стихотворение «</a:t>
            </a:r>
            <a:r>
              <a:rPr lang="ru-RU" sz="2300" b="1" dirty="0">
                <a:hlinkClick r:id="rId7" tooltip="s:Война объявлена (Маяковский)"/>
              </a:rPr>
              <a:t>Война объявлена</a:t>
            </a:r>
            <a:r>
              <a:rPr lang="ru-RU" sz="2300" b="1" dirty="0"/>
              <a:t>». </a:t>
            </a:r>
            <a:endParaRPr lang="ru-RU" sz="2300" b="1" dirty="0" smtClean="0"/>
          </a:p>
          <a:p>
            <a:pPr algn="just"/>
            <a:r>
              <a:rPr lang="ru-RU" sz="2300" b="1" dirty="0" smtClean="0"/>
              <a:t>В </a:t>
            </a:r>
            <a:r>
              <a:rPr lang="ru-RU" sz="2300" b="1" dirty="0"/>
              <a:t>августе Маяковский решил записаться в добровольцы, но ему не позволили, объяснив это политической неблагонадёжностью. </a:t>
            </a:r>
          </a:p>
          <a:p>
            <a:pPr algn="just"/>
            <a:endParaRPr lang="ru-RU" sz="2300" b="1" dirty="0"/>
          </a:p>
          <a:p>
            <a:pPr algn="just">
              <a:buFont typeface="Arial" charset="0"/>
              <a:buNone/>
            </a:pPr>
            <a:endParaRPr lang="ru-RU" sz="2300" b="1" dirty="0"/>
          </a:p>
        </p:txBody>
      </p:sp>
      <p:pic>
        <p:nvPicPr>
          <p:cNvPr id="32773" name="Picture 5"/>
          <p:cNvPicPr>
            <a:picLocks noChangeAspect="1" noChangeArrowheads="1"/>
          </p:cNvPicPr>
          <p:nvPr/>
        </p:nvPicPr>
        <p:blipFill>
          <a:blip r:embed="rId8" cstate="print"/>
          <a:srcRect/>
          <a:stretch>
            <a:fillRect/>
          </a:stretch>
        </p:blipFill>
        <p:spPr bwMode="auto">
          <a:xfrm>
            <a:off x="5220072" y="764704"/>
            <a:ext cx="3484563" cy="4752975"/>
          </a:xfrm>
          <a:prstGeom prst="snip2Diag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27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animEffect transition="in" filter="fade">
                                      <p:cBhvr>
                                        <p:cTn id="15" dur="1000"/>
                                        <p:tgtEl>
                                          <p:spTgt spid="32771">
                                            <p:txEl>
                                              <p:pRg st="1" end="1"/>
                                            </p:txEl>
                                          </p:spTgt>
                                        </p:tgtEl>
                                      </p:cBhvr>
                                    </p:animEffect>
                                    <p:anim calcmode="lin" valueType="num">
                                      <p:cBhvr>
                                        <p:cTn id="16"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77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7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fade">
                                      <p:cBhvr>
                                        <p:cTn id="23" dur="1000"/>
                                        <p:tgtEl>
                                          <p:spTgt spid="32771">
                                            <p:txEl>
                                              <p:pRg st="2" end="2"/>
                                            </p:txEl>
                                          </p:spTgt>
                                        </p:tgtEl>
                                      </p:cBhvr>
                                    </p:animEffect>
                                    <p:anim calcmode="lin" valueType="num">
                                      <p:cBhvr>
                                        <p:cTn id="24"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277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27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Effect transition="in" filter="fade">
                                      <p:cBhvr>
                                        <p:cTn id="31" dur="1000"/>
                                        <p:tgtEl>
                                          <p:spTgt spid="32771">
                                            <p:txEl>
                                              <p:pRg st="3" end="3"/>
                                            </p:txEl>
                                          </p:spTgt>
                                        </p:tgtEl>
                                      </p:cBhvr>
                                    </p:animEffect>
                                    <p:anim calcmode="lin" valueType="num">
                                      <p:cBhvr>
                                        <p:cTn id="32"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277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277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3795" name="Rectangle 3"/>
          <p:cNvSpPr>
            <a:spLocks noGrp="1" noRot="1" noChangeArrowheads="1"/>
          </p:cNvSpPr>
          <p:nvPr>
            <p:ph type="body" idx="1"/>
          </p:nvPr>
        </p:nvSpPr>
        <p:spPr>
          <a:xfrm>
            <a:off x="323528" y="404664"/>
            <a:ext cx="8518525" cy="5903912"/>
          </a:xfrm>
        </p:spPr>
        <p:txBody>
          <a:bodyPr>
            <a:noAutofit/>
          </a:bodyPr>
          <a:lstStyle/>
          <a:p>
            <a:pPr algn="just">
              <a:lnSpc>
                <a:spcPct val="80000"/>
              </a:lnSpc>
            </a:pPr>
            <a:r>
              <a:rPr lang="ru-RU" sz="2800" b="1" dirty="0"/>
              <a:t>В июле 1915 года поэт познакомился с </a:t>
            </a:r>
            <a:r>
              <a:rPr lang="ru-RU" sz="2800" b="1" dirty="0">
                <a:hlinkClick r:id="rId3" tooltip="Лиля Брик"/>
              </a:rPr>
              <a:t>Лилей Юрьевной</a:t>
            </a:r>
            <a:r>
              <a:rPr lang="ru-RU" sz="2800" b="1" dirty="0"/>
              <a:t> и </a:t>
            </a:r>
            <a:r>
              <a:rPr lang="ru-RU" sz="2800" b="1" dirty="0">
                <a:hlinkClick r:id="rId4" tooltip="Брик, Осип Максимович"/>
              </a:rPr>
              <a:t>Осипом Максимовичем</a:t>
            </a:r>
            <a:r>
              <a:rPr lang="ru-RU" sz="2800" b="1" dirty="0"/>
              <a:t> Бриками. </a:t>
            </a:r>
            <a:endParaRPr lang="ru-RU" sz="2800" b="1" dirty="0" smtClean="0"/>
          </a:p>
          <a:p>
            <a:pPr algn="just">
              <a:lnSpc>
                <a:spcPct val="80000"/>
              </a:lnSpc>
            </a:pPr>
            <a:r>
              <a:rPr lang="ru-RU" sz="2800" b="1" dirty="0" smtClean="0"/>
              <a:t>В </a:t>
            </a:r>
            <a:r>
              <a:rPr lang="ru-RU" sz="2800" b="1" dirty="0"/>
              <a:t>1915—</a:t>
            </a:r>
            <a:r>
              <a:rPr lang="ru-RU" sz="2800" b="1" dirty="0">
                <a:hlinkClick r:id="rId5" tooltip="1917&#10; год"/>
              </a:rPr>
              <a:t>1917 годах</a:t>
            </a:r>
            <a:r>
              <a:rPr lang="ru-RU" sz="2800" b="1" dirty="0"/>
              <a:t> Маяковский проходил военную службу в Петрограде в автошколе. Солдатам печататься не разрешали, но его спас Осип Брик, который выкупил поэмы «</a:t>
            </a:r>
            <a:r>
              <a:rPr lang="ru-RU" sz="2800" b="1" dirty="0">
                <a:hlinkClick r:id="rId6" tooltip="s:Флейта-позвоночник (Маяковский)"/>
              </a:rPr>
              <a:t>Флейта-позвоночник</a:t>
            </a:r>
            <a:r>
              <a:rPr lang="ru-RU" sz="2800" b="1" dirty="0"/>
              <a:t>» и «</a:t>
            </a:r>
            <a:r>
              <a:rPr lang="ru-RU" sz="2800" b="1" dirty="0">
                <a:hlinkClick r:id="rId7" tooltip="s:Облако в штанах (Маяковский)"/>
              </a:rPr>
              <a:t>Облако в штанах</a:t>
            </a:r>
            <a:r>
              <a:rPr lang="ru-RU" sz="2800" b="1" dirty="0"/>
              <a:t>» по 50 копеек за строку и напечатал. </a:t>
            </a:r>
            <a:endParaRPr lang="ru-RU" sz="2800" b="1" dirty="0" smtClean="0"/>
          </a:p>
          <a:p>
            <a:pPr algn="just">
              <a:lnSpc>
                <a:spcPct val="80000"/>
              </a:lnSpc>
            </a:pPr>
            <a:r>
              <a:rPr lang="ru-RU" sz="2800" b="1" dirty="0" smtClean="0"/>
              <a:t>Антивоенная </a:t>
            </a:r>
            <a:r>
              <a:rPr lang="ru-RU" sz="2800" b="1" dirty="0"/>
              <a:t>лирика: «</a:t>
            </a:r>
            <a:r>
              <a:rPr lang="ru-RU" sz="2800" b="1" dirty="0">
                <a:hlinkClick r:id="rId8" tooltip="s:Мама и убитый немцами вечер (Маяковский)"/>
              </a:rPr>
              <a:t>Мама и убитый немцами вечер</a:t>
            </a:r>
            <a:r>
              <a:rPr lang="ru-RU" sz="2800" b="1" dirty="0"/>
              <a:t>», «</a:t>
            </a:r>
            <a:r>
              <a:rPr lang="ru-RU" sz="2800" b="1" dirty="0">
                <a:hlinkClick r:id="rId9" tooltip="s:Я и Наполеон (Маяковский)"/>
              </a:rPr>
              <a:t>Я и Наполеон</a:t>
            </a:r>
            <a:r>
              <a:rPr lang="ru-RU" sz="2800" b="1" dirty="0"/>
              <a:t>», поэма «</a:t>
            </a:r>
            <a:r>
              <a:rPr lang="ru-RU" sz="2800" b="1" dirty="0">
                <a:hlinkClick r:id="rId10" tooltip="s:Война и мир (Маяковский)"/>
              </a:rPr>
              <a:t>Война и мир</a:t>
            </a:r>
            <a:r>
              <a:rPr lang="ru-RU" sz="2800" b="1" dirty="0"/>
              <a:t>» (1915). </a:t>
            </a:r>
            <a:endParaRPr lang="ru-RU" sz="2800" b="1" dirty="0" smtClean="0"/>
          </a:p>
          <a:p>
            <a:pPr algn="just">
              <a:lnSpc>
                <a:spcPct val="80000"/>
              </a:lnSpc>
            </a:pPr>
            <a:r>
              <a:rPr lang="ru-RU" sz="2800" b="1" dirty="0" smtClean="0"/>
              <a:t>Обращение </a:t>
            </a:r>
            <a:r>
              <a:rPr lang="ru-RU" sz="2800" b="1" dirty="0"/>
              <a:t>к сатире. Цикл «</a:t>
            </a:r>
            <a:r>
              <a:rPr lang="ru-RU" sz="2800" b="1" dirty="0">
                <a:hlinkClick r:id="rId11" tooltip="s:Стихотворения Маяковского"/>
              </a:rPr>
              <a:t>Гимны</a:t>
            </a:r>
            <a:r>
              <a:rPr lang="ru-RU" sz="2800" b="1" dirty="0"/>
              <a:t>» для журнала «Новый </a:t>
            </a:r>
            <a:r>
              <a:rPr lang="ru-RU" sz="2800" b="1" dirty="0" err="1"/>
              <a:t>Сатирикон</a:t>
            </a:r>
            <a:r>
              <a:rPr lang="ru-RU" sz="2800" b="1" dirty="0"/>
              <a:t>» (1915). </a:t>
            </a:r>
            <a:endParaRPr lang="ru-RU" sz="2800" b="1" dirty="0" smtClean="0"/>
          </a:p>
          <a:p>
            <a:pPr algn="just">
              <a:lnSpc>
                <a:spcPct val="80000"/>
              </a:lnSpc>
            </a:pPr>
            <a:r>
              <a:rPr lang="ru-RU" sz="2800" b="1" dirty="0" smtClean="0">
                <a:hlinkClick r:id="rId5" tooltip="1917 &#10;год"/>
              </a:rPr>
              <a:t>1917 </a:t>
            </a:r>
            <a:r>
              <a:rPr lang="ru-RU" sz="2800" b="1" dirty="0">
                <a:hlinkClick r:id="rId5" tooltip="1917 &#10;год"/>
              </a:rPr>
              <a:t>год</a:t>
            </a:r>
            <a:r>
              <a:rPr lang="ru-RU" sz="2800" b="1" dirty="0"/>
              <a:t> — «</a:t>
            </a:r>
            <a:r>
              <a:rPr lang="ru-RU" sz="2800" b="1" dirty="0">
                <a:hlinkClick r:id="rId12" tooltip="s:Революция (Маяковский)"/>
              </a:rPr>
              <a:t>Революция. </a:t>
            </a:r>
            <a:r>
              <a:rPr lang="ru-RU" sz="2800" b="1" dirty="0" err="1">
                <a:hlinkClick r:id="rId12" tooltip="s:Революция (Маяковский)"/>
              </a:rPr>
              <a:t>Поэтохроника</a:t>
            </a:r>
            <a:r>
              <a:rPr lang="ru-RU" sz="2800" b="1" dirty="0"/>
              <a:t>».</a:t>
            </a:r>
          </a:p>
          <a:p>
            <a:pPr algn="just">
              <a:lnSpc>
                <a:spcPct val="80000"/>
              </a:lnSpc>
            </a:pPr>
            <a:endParaRPr lang="ru-RU" sz="2800" b="1" dirty="0"/>
          </a:p>
          <a:p>
            <a:pPr algn="just">
              <a:lnSpc>
                <a:spcPct val="80000"/>
              </a:lnSpc>
            </a:pPr>
            <a:endParaRPr lang="ru-RU" sz="2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anim calcmode="lin" valueType="num">
                                      <p:cBhvr>
                                        <p:cTn id="8"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37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500"/>
                                        <p:tgtEl>
                                          <p:spTgt spid="33795">
                                            <p:txEl>
                                              <p:pRg st="1" end="1"/>
                                            </p:txEl>
                                          </p:spTgt>
                                        </p:tgtEl>
                                      </p:cBhvr>
                                    </p:animEffect>
                                    <p:anim calcmode="lin" valueType="num">
                                      <p:cBhvr>
                                        <p:cTn id="15"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37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Effect transition="in" filter="fade">
                                      <p:cBhvr>
                                        <p:cTn id="21" dur="500"/>
                                        <p:tgtEl>
                                          <p:spTgt spid="33795">
                                            <p:txEl>
                                              <p:pRg st="2" end="2"/>
                                            </p:txEl>
                                          </p:spTgt>
                                        </p:tgtEl>
                                      </p:cBhvr>
                                    </p:animEffect>
                                    <p:anim calcmode="lin" valueType="num">
                                      <p:cBhvr>
                                        <p:cTn id="22"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37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fade">
                                      <p:cBhvr>
                                        <p:cTn id="28" dur="500"/>
                                        <p:tgtEl>
                                          <p:spTgt spid="33795">
                                            <p:txEl>
                                              <p:pRg st="3" end="3"/>
                                            </p:txEl>
                                          </p:spTgt>
                                        </p:tgtEl>
                                      </p:cBhvr>
                                    </p:animEffect>
                                    <p:anim calcmode="lin" valueType="num">
                                      <p:cBhvr>
                                        <p:cTn id="29"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37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3795">
                                            <p:txEl>
                                              <p:pRg st="4" end="4"/>
                                            </p:txEl>
                                          </p:spTgt>
                                        </p:tgtEl>
                                        <p:attrNameLst>
                                          <p:attrName>style.visibility</p:attrName>
                                        </p:attrNameLst>
                                      </p:cBhvr>
                                      <p:to>
                                        <p:strVal val="visible"/>
                                      </p:to>
                                    </p:set>
                                    <p:animEffect transition="in" filter="fade">
                                      <p:cBhvr>
                                        <p:cTn id="35" dur="500"/>
                                        <p:tgtEl>
                                          <p:spTgt spid="33795">
                                            <p:txEl>
                                              <p:pRg st="4" end="4"/>
                                            </p:txEl>
                                          </p:spTgt>
                                        </p:tgtEl>
                                      </p:cBhvr>
                                    </p:animEffect>
                                    <p:anim calcmode="lin" valueType="num">
                                      <p:cBhvr>
                                        <p:cTn id="36"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379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196" name="Rectangle 4"/>
          <p:cNvSpPr>
            <a:spLocks noChangeArrowheads="1"/>
          </p:cNvSpPr>
          <p:nvPr/>
        </p:nvSpPr>
        <p:spPr bwMode="auto">
          <a:xfrm>
            <a:off x="0" y="0"/>
            <a:ext cx="5076056" cy="6740307"/>
          </a:xfrm>
          <a:prstGeom prst="rect">
            <a:avLst/>
          </a:prstGeom>
          <a:noFill/>
          <a:ln w="9525">
            <a:noFill/>
            <a:miter lim="800000"/>
            <a:headEnd/>
            <a:tailEnd/>
          </a:ln>
          <a:effectLst/>
        </p:spPr>
        <p:txBody>
          <a:bodyPr wrap="square" anchor="ctr">
            <a:spAutoFit/>
          </a:bodyPr>
          <a:lstStyle/>
          <a:p>
            <a:pPr algn="ctr">
              <a:defRPr/>
            </a:pPr>
            <a:r>
              <a:rPr lang="ru-RU" sz="3600" dirty="0" smtClean="0">
                <a:effectLst>
                  <a:outerShdw blurRad="38100" dist="38100" dir="2700000" algn="tl">
                    <a:srgbClr val="000000"/>
                  </a:outerShdw>
                </a:effectLst>
              </a:rPr>
              <a:t>Радостно </a:t>
            </a:r>
            <a:r>
              <a:rPr lang="ru-RU" sz="3600" dirty="0">
                <a:effectLst>
                  <a:outerShdw blurRad="38100" dist="38100" dir="2700000" algn="tl">
                    <a:srgbClr val="000000"/>
                  </a:outerShdw>
                </a:effectLst>
              </a:rPr>
              <a:t>встретив </a:t>
            </a:r>
            <a:r>
              <a:rPr lang="ru-RU" sz="3600" dirty="0" smtClean="0">
                <a:effectLst>
                  <a:outerShdw blurRad="38100" dist="38100" dir="2700000" algn="tl">
                    <a:srgbClr val="000000"/>
                  </a:outerShdw>
                </a:effectLst>
              </a:rPr>
              <a:t>Октябрьскую революцию</a:t>
            </a:r>
            <a:r>
              <a:rPr lang="ru-RU" sz="3600" dirty="0">
                <a:effectLst>
                  <a:outerShdw blurRad="38100" dist="38100" dir="2700000" algn="tl">
                    <a:srgbClr val="000000"/>
                  </a:outerShdw>
                </a:effectLst>
              </a:rPr>
              <a:t>, Маяковский </a:t>
            </a:r>
            <a:r>
              <a:rPr lang="ru-RU" sz="3600" dirty="0" smtClean="0">
                <a:effectLst>
                  <a:outerShdw blurRad="38100" dist="38100" dir="2700000" algn="tl">
                    <a:srgbClr val="000000"/>
                  </a:outerShdw>
                </a:effectLst>
              </a:rPr>
              <a:t>определил свою позицию</a:t>
            </a:r>
            <a:r>
              <a:rPr lang="ru-RU" sz="3600" dirty="0">
                <a:effectLst>
                  <a:outerShdw blurRad="38100" dist="38100" dir="2700000" algn="tl">
                    <a:srgbClr val="000000"/>
                  </a:outerShdw>
                </a:effectLst>
              </a:rPr>
              <a:t>: </a:t>
            </a:r>
            <a:endParaRPr lang="ru-RU" sz="3600" dirty="0" smtClean="0">
              <a:effectLst>
                <a:outerShdw blurRad="38100" dist="38100" dir="2700000" algn="tl">
                  <a:srgbClr val="000000"/>
                </a:outerShdw>
              </a:effectLst>
            </a:endParaRPr>
          </a:p>
          <a:p>
            <a:pPr algn="ctr">
              <a:defRPr/>
            </a:pPr>
            <a:r>
              <a:rPr lang="ru-RU" sz="3600" dirty="0" smtClean="0">
                <a:solidFill>
                  <a:srgbClr val="FF0000"/>
                </a:solidFill>
                <a:effectLst>
                  <a:outerShdw blurRad="38100" dist="38100" dir="2700000" algn="tl">
                    <a:srgbClr val="000000"/>
                  </a:outerShdw>
                </a:effectLst>
              </a:rPr>
              <a:t>"</a:t>
            </a:r>
            <a:r>
              <a:rPr lang="ru-RU" sz="3600" dirty="0">
                <a:solidFill>
                  <a:srgbClr val="FF0000"/>
                </a:solidFill>
                <a:effectLst>
                  <a:outerShdw blurRad="38100" dist="38100" dir="2700000" algn="tl">
                    <a:srgbClr val="000000"/>
                  </a:outerShdw>
                </a:effectLst>
              </a:rPr>
              <a:t>Моя революция. Пошел в Смольный. Работал. Все, что приходилось". </a:t>
            </a:r>
          </a:p>
          <a:p>
            <a:pPr algn="ctr">
              <a:defRPr/>
            </a:pPr>
            <a:r>
              <a:rPr lang="ru-RU" sz="3600" dirty="0">
                <a:effectLst>
                  <a:outerShdw blurRad="38100" dist="38100" dir="2700000" algn="tl">
                    <a:srgbClr val="000000"/>
                  </a:outerShdw>
                </a:effectLst>
              </a:rPr>
              <a:t>	До Октября у Маяковского не было чёткой социальной перспективы.</a:t>
            </a:r>
          </a:p>
        </p:txBody>
      </p:sp>
      <p:pic>
        <p:nvPicPr>
          <p:cNvPr id="13315" name="Picture 5" descr="Anarkistimatruuseja"/>
          <p:cNvPicPr>
            <a:picLocks noChangeAspect="1" noChangeArrowheads="1"/>
          </p:cNvPicPr>
          <p:nvPr/>
        </p:nvPicPr>
        <p:blipFill>
          <a:blip r:embed="rId3" cstate="print"/>
          <a:srcRect/>
          <a:stretch>
            <a:fillRect/>
          </a:stretch>
        </p:blipFill>
        <p:spPr bwMode="auto">
          <a:xfrm>
            <a:off x="4932363" y="0"/>
            <a:ext cx="4211637" cy="3025775"/>
          </a:xfrm>
          <a:prstGeom prst="rect">
            <a:avLst/>
          </a:prstGeom>
          <a:noFill/>
          <a:ln w="9525">
            <a:noFill/>
            <a:miter lim="800000"/>
            <a:headEnd/>
            <a:tailEnd/>
          </a:ln>
        </p:spPr>
      </p:pic>
      <p:sp>
        <p:nvSpPr>
          <p:cNvPr id="8198" name="Rectangle 6"/>
          <p:cNvSpPr>
            <a:spLocks noChangeArrowheads="1"/>
          </p:cNvSpPr>
          <p:nvPr/>
        </p:nvSpPr>
        <p:spPr bwMode="auto">
          <a:xfrm>
            <a:off x="0" y="3081338"/>
            <a:ext cx="6300788" cy="430887"/>
          </a:xfrm>
          <a:prstGeom prst="rect">
            <a:avLst/>
          </a:prstGeom>
          <a:noFill/>
          <a:ln w="9525">
            <a:noFill/>
            <a:miter lim="800000"/>
            <a:headEnd/>
            <a:tailEnd/>
          </a:ln>
          <a:effectLst/>
        </p:spPr>
        <p:txBody>
          <a:bodyPr>
            <a:spAutoFit/>
          </a:bodyPr>
          <a:lstStyle/>
          <a:p>
            <a:pPr>
              <a:defRPr/>
            </a:pPr>
            <a:r>
              <a:rPr lang="ru-RU" sz="2200" dirty="0">
                <a:effectLst>
                  <a:outerShdw blurRad="38100" dist="38100" dir="2700000" algn="tl">
                    <a:srgbClr val="000000"/>
                  </a:outerShdw>
                </a:effectLst>
              </a:rPr>
              <a:t>	</a:t>
            </a:r>
          </a:p>
        </p:txBody>
      </p:sp>
      <p:pic>
        <p:nvPicPr>
          <p:cNvPr id="13317" name="Picture 7" descr="poster-1960k"/>
          <p:cNvPicPr>
            <a:picLocks noChangeAspect="1" noChangeArrowheads="1"/>
          </p:cNvPicPr>
          <p:nvPr/>
        </p:nvPicPr>
        <p:blipFill>
          <a:blip r:embed="rId4" cstate="print"/>
          <a:srcRect/>
          <a:stretch>
            <a:fillRect/>
          </a:stretch>
        </p:blipFill>
        <p:spPr bwMode="auto">
          <a:xfrm>
            <a:off x="6310313" y="2565400"/>
            <a:ext cx="2833687"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735" t="702" r="1137"/>
          <a:stretch>
            <a:fillRect/>
          </a:stretch>
        </p:blipFill>
        <p:spPr bwMode="auto">
          <a:xfrm>
            <a:off x="251520" y="2132856"/>
            <a:ext cx="3902330" cy="3475731"/>
          </a:xfrm>
          <a:prstGeom prst="rect">
            <a:avLst/>
          </a:prstGeom>
          <a:noFill/>
          <a:ln w="9525">
            <a:noFill/>
            <a:miter lim="800000"/>
            <a:headEnd/>
            <a:tailEnd/>
          </a:ln>
        </p:spPr>
      </p:pic>
      <p:sp>
        <p:nvSpPr>
          <p:cNvPr id="5" name="Прямоугольник 4"/>
          <p:cNvSpPr/>
          <p:nvPr/>
        </p:nvSpPr>
        <p:spPr>
          <a:xfrm>
            <a:off x="179512" y="188640"/>
            <a:ext cx="8712968" cy="1281569"/>
          </a:xfrm>
          <a:prstGeom prst="rect">
            <a:avLst/>
          </a:prstGeom>
        </p:spPr>
        <p:txBody>
          <a:bodyPr wrap="square">
            <a:spAutoFit/>
          </a:bodyPr>
          <a:lstStyle/>
          <a:p>
            <a:pPr algn="just">
              <a:lnSpc>
                <a:spcPct val="80000"/>
              </a:lnSpc>
            </a:pPr>
            <a:r>
              <a:rPr lang="ru-RU" sz="2400" b="1" dirty="0" smtClean="0"/>
              <a:t>В 1918 году Маяковский организовал группу «</a:t>
            </a:r>
            <a:r>
              <a:rPr lang="ru-RU" sz="2400" b="1" dirty="0" err="1" smtClean="0"/>
              <a:t>Комфут</a:t>
            </a:r>
            <a:r>
              <a:rPr lang="ru-RU" sz="2400" b="1" dirty="0" smtClean="0"/>
              <a:t>» (коммунистический футуризм), в </a:t>
            </a:r>
            <a:r>
              <a:rPr lang="ru-RU" sz="2400" b="1" dirty="0" smtClean="0">
                <a:hlinkClick r:id="rId4" tooltip="1922 &#10;год"/>
              </a:rPr>
              <a:t>1922 году</a:t>
            </a:r>
            <a:r>
              <a:rPr lang="ru-RU" sz="2400" b="1" dirty="0" smtClean="0"/>
              <a:t> — издательство МАФ (Московская ассоциация футуристов), в котором вышло несколько его книг. </a:t>
            </a:r>
          </a:p>
        </p:txBody>
      </p:sp>
      <p:sp>
        <p:nvSpPr>
          <p:cNvPr id="6" name="Прямоугольник 5"/>
          <p:cNvSpPr/>
          <p:nvPr/>
        </p:nvSpPr>
        <p:spPr>
          <a:xfrm>
            <a:off x="4283968" y="2132856"/>
            <a:ext cx="4572000" cy="3645293"/>
          </a:xfrm>
          <a:prstGeom prst="rect">
            <a:avLst/>
          </a:prstGeom>
        </p:spPr>
        <p:txBody>
          <a:bodyPr>
            <a:spAutoFit/>
          </a:bodyPr>
          <a:lstStyle/>
          <a:p>
            <a:pPr algn="just">
              <a:lnSpc>
                <a:spcPct val="80000"/>
              </a:lnSpc>
            </a:pPr>
            <a:r>
              <a:rPr lang="ru-RU" sz="2400" b="1" dirty="0" smtClean="0"/>
              <a:t>В </a:t>
            </a:r>
            <a:r>
              <a:rPr lang="ru-RU" sz="2400" b="1" dirty="0" smtClean="0">
                <a:hlinkClick r:id="rId5" tooltip="1923 &#10;год"/>
              </a:rPr>
              <a:t>1923 году</a:t>
            </a:r>
            <a:r>
              <a:rPr lang="ru-RU" sz="2400" b="1" dirty="0" smtClean="0"/>
              <a:t> организовал группу </a:t>
            </a:r>
            <a:r>
              <a:rPr lang="ru-RU" sz="2400" b="1" dirty="0" smtClean="0">
                <a:hlinkClick r:id="rId6" tooltip="ЛЕФ"/>
              </a:rPr>
              <a:t>ЛЕФ</a:t>
            </a:r>
            <a:r>
              <a:rPr lang="ru-RU" sz="2400" b="1" dirty="0" smtClean="0"/>
              <a:t> (Левый фронт искусств), толстый журнал «ЛЕФ» (в 1923—1925 годах вышло семь номеров). В это время издаются поэмы «</a:t>
            </a:r>
            <a:r>
              <a:rPr lang="ru-RU" sz="2400" b="1" dirty="0" smtClean="0">
                <a:hlinkClick r:id="rId7" tooltip="s:Про это (Маяковский)"/>
              </a:rPr>
              <a:t>Про это</a:t>
            </a:r>
            <a:r>
              <a:rPr lang="ru-RU" sz="2400" b="1" dirty="0" smtClean="0"/>
              <a:t>» (1923), «</a:t>
            </a:r>
            <a:r>
              <a:rPr lang="ru-RU" sz="2400" b="1" dirty="0" smtClean="0">
                <a:hlinkClick r:id="rId8" tooltip="s:Рабочим Курска, добывшим первую руду, временный &#10;памятник работы Владимира Маяковского (Маяковский)"/>
              </a:rPr>
              <a:t>Рабочим Курска, добывшим первую руду, временный памятник работы Владимира Маяковского</a:t>
            </a:r>
            <a:r>
              <a:rPr lang="ru-RU" sz="2400" b="1" dirty="0" smtClean="0"/>
              <a:t>» (1923) и «</a:t>
            </a:r>
            <a:r>
              <a:rPr lang="ru-RU" sz="2400" b="1" dirty="0" smtClean="0">
                <a:hlinkClick r:id="rId9" tooltip="s:Владимир Ильич Ленин (Маяковский)"/>
              </a:rPr>
              <a:t>Владимир Ильич Ленин</a:t>
            </a:r>
            <a:r>
              <a:rPr lang="ru-RU" sz="2400" b="1" dirty="0" smtClean="0"/>
              <a:t>» (1924). </a:t>
            </a:r>
            <a:endParaRPr lang="ru-RU"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242442"/>
            <a:ext cx="5867400" cy="3539430"/>
          </a:xfrm>
          <a:prstGeom prst="rect">
            <a:avLst/>
          </a:prstGeom>
          <a:noFill/>
          <a:ln w="9525">
            <a:noFill/>
            <a:miter lim="800000"/>
            <a:headEnd/>
            <a:tailEnd/>
          </a:ln>
          <a:effectLst/>
        </p:spPr>
        <p:txBody>
          <a:bodyPr anchor="ctr">
            <a:spAutoFit/>
          </a:bodyPr>
          <a:lstStyle/>
          <a:p>
            <a:pPr algn="just">
              <a:defRPr/>
            </a:pPr>
            <a:r>
              <a:rPr lang="ru-RU" sz="3200" dirty="0">
                <a:effectLst>
                  <a:outerShdw blurRad="38100" dist="38100" dir="2700000" algn="tl">
                    <a:srgbClr val="000000"/>
                  </a:outerShdw>
                </a:effectLst>
                <a:latin typeface="Comic Sans MS" pitchFamily="66" charset="0"/>
              </a:rPr>
              <a:t>	Переехав в марте 1919 в Москву, он работает в "Окнах РОСТА" - рисует плакаты со стихотворными текстами агитационного характера (за 3 года создано около 1100 "окон"). </a:t>
            </a:r>
          </a:p>
        </p:txBody>
      </p:sp>
      <p:pic>
        <p:nvPicPr>
          <p:cNvPr id="14339" name="Picture 10" descr="poster-1921a"/>
          <p:cNvPicPr>
            <a:picLocks noChangeAspect="1" noChangeArrowheads="1"/>
          </p:cNvPicPr>
          <p:nvPr/>
        </p:nvPicPr>
        <p:blipFill>
          <a:blip r:embed="rId3" cstate="print"/>
          <a:srcRect b="7379"/>
          <a:stretch>
            <a:fillRect/>
          </a:stretch>
        </p:blipFill>
        <p:spPr bwMode="auto">
          <a:xfrm>
            <a:off x="5905500" y="0"/>
            <a:ext cx="3238500" cy="4005263"/>
          </a:xfrm>
          <a:prstGeom prst="rect">
            <a:avLst/>
          </a:prstGeom>
          <a:noFill/>
          <a:ln w="9525">
            <a:noFill/>
            <a:miter lim="800000"/>
            <a:headEnd/>
            <a:tailEnd/>
          </a:ln>
        </p:spPr>
      </p:pic>
      <p:pic>
        <p:nvPicPr>
          <p:cNvPr id="14340" name="Picture 9" descr="poster-1921l"/>
          <p:cNvPicPr>
            <a:picLocks noChangeAspect="1" noChangeArrowheads="1"/>
          </p:cNvPicPr>
          <p:nvPr/>
        </p:nvPicPr>
        <p:blipFill>
          <a:blip r:embed="rId4" cstate="print"/>
          <a:srcRect l="2229" t="1794" r="2956" b="6671"/>
          <a:stretch>
            <a:fillRect/>
          </a:stretch>
        </p:blipFill>
        <p:spPr bwMode="auto">
          <a:xfrm>
            <a:off x="5724525" y="4005263"/>
            <a:ext cx="3419475" cy="2852737"/>
          </a:xfrm>
          <a:prstGeom prst="rect">
            <a:avLst/>
          </a:prstGeom>
          <a:noFill/>
          <a:ln w="9525">
            <a:noFill/>
            <a:miter lim="800000"/>
            <a:headEnd/>
            <a:tailEnd/>
          </a:ln>
        </p:spPr>
      </p:pic>
      <p:pic>
        <p:nvPicPr>
          <p:cNvPr id="14341" name="Picture 11" descr="poster-1921b"/>
          <p:cNvPicPr>
            <a:picLocks noChangeAspect="1" noChangeArrowheads="1"/>
          </p:cNvPicPr>
          <p:nvPr/>
        </p:nvPicPr>
        <p:blipFill>
          <a:blip r:embed="rId5" cstate="print"/>
          <a:srcRect l="7037" t="2293" r="7037" b="4294"/>
          <a:stretch>
            <a:fillRect/>
          </a:stretch>
        </p:blipFill>
        <p:spPr bwMode="auto">
          <a:xfrm>
            <a:off x="1403350" y="3924300"/>
            <a:ext cx="4537075"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0"/>
            <a:ext cx="5148064" cy="5943600"/>
          </a:xfrm>
        </p:spPr>
        <p:txBody>
          <a:bodyPr>
            <a:noAutofit/>
          </a:bodyPr>
          <a:lstStyle/>
          <a:p>
            <a:pPr algn="ctr">
              <a:lnSpc>
                <a:spcPct val="80000"/>
              </a:lnSpc>
              <a:buFont typeface="Wingdings" pitchFamily="2" charset="2"/>
              <a:buNone/>
            </a:pPr>
            <a:r>
              <a:rPr lang="ru-RU" sz="1800" b="1" dirty="0">
                <a:latin typeface="Arial" charset="0"/>
              </a:rPr>
              <a:t>В 1922—1924 годах Маяковский </a:t>
            </a:r>
          </a:p>
          <a:p>
            <a:pPr algn="ctr">
              <a:lnSpc>
                <a:spcPct val="80000"/>
              </a:lnSpc>
              <a:buFont typeface="Wingdings" pitchFamily="2" charset="2"/>
              <a:buNone/>
            </a:pPr>
            <a:r>
              <a:rPr lang="ru-RU" sz="1800" b="1" dirty="0">
                <a:latin typeface="Arial" charset="0"/>
              </a:rPr>
              <a:t>совершил несколько поездок </a:t>
            </a:r>
            <a:r>
              <a:rPr lang="ru-RU" sz="1800" b="1" dirty="0" smtClean="0">
                <a:latin typeface="Arial" charset="0"/>
              </a:rPr>
              <a:t>за границу</a:t>
            </a:r>
            <a:r>
              <a:rPr lang="ru-RU" sz="1800" b="1" dirty="0">
                <a:latin typeface="Arial" charset="0"/>
              </a:rPr>
              <a:t> — </a:t>
            </a:r>
            <a:endParaRPr lang="ru-RU" sz="1800" b="1" dirty="0" smtClean="0">
              <a:latin typeface="Arial" charset="0"/>
            </a:endParaRPr>
          </a:p>
          <a:p>
            <a:pPr algn="ctr">
              <a:lnSpc>
                <a:spcPct val="80000"/>
              </a:lnSpc>
              <a:buFont typeface="Wingdings" pitchFamily="2" charset="2"/>
              <a:buNone/>
            </a:pPr>
            <a:r>
              <a:rPr lang="ru-RU" sz="1800" b="1" dirty="0" smtClean="0">
                <a:latin typeface="Arial" charset="0"/>
              </a:rPr>
              <a:t>Латвия</a:t>
            </a:r>
            <a:r>
              <a:rPr lang="ru-RU" sz="1800" b="1" dirty="0">
                <a:latin typeface="Arial" charset="0"/>
              </a:rPr>
              <a:t>, Франция, </a:t>
            </a:r>
            <a:r>
              <a:rPr lang="ru-RU" sz="1800" b="1" dirty="0" smtClean="0">
                <a:latin typeface="Arial" charset="0"/>
              </a:rPr>
              <a:t>Германия</a:t>
            </a:r>
            <a:r>
              <a:rPr lang="ru-RU" sz="1800" b="1" dirty="0">
                <a:latin typeface="Arial" charset="0"/>
              </a:rPr>
              <a:t>; </a:t>
            </a:r>
            <a:endParaRPr lang="ru-RU" sz="1800" b="1" dirty="0" smtClean="0">
              <a:latin typeface="Arial" charset="0"/>
            </a:endParaRPr>
          </a:p>
          <a:p>
            <a:pPr algn="ctr">
              <a:lnSpc>
                <a:spcPct val="80000"/>
              </a:lnSpc>
              <a:buFont typeface="Wingdings" pitchFamily="2" charset="2"/>
              <a:buNone/>
            </a:pPr>
            <a:r>
              <a:rPr lang="ru-RU" sz="1800" b="1" dirty="0" smtClean="0">
                <a:latin typeface="Arial" charset="0"/>
              </a:rPr>
              <a:t>писал </a:t>
            </a:r>
            <a:r>
              <a:rPr lang="ru-RU" sz="1800" b="1" dirty="0">
                <a:latin typeface="Arial" charset="0"/>
              </a:rPr>
              <a:t>очерки и стихи о </a:t>
            </a:r>
          </a:p>
          <a:p>
            <a:pPr algn="ctr">
              <a:lnSpc>
                <a:spcPct val="80000"/>
              </a:lnSpc>
              <a:buFont typeface="Wingdings" pitchFamily="2" charset="2"/>
              <a:buNone/>
            </a:pPr>
            <a:r>
              <a:rPr lang="ru-RU" sz="1800" b="1" dirty="0">
                <a:latin typeface="Arial" charset="0"/>
              </a:rPr>
              <a:t>европейских впечатлениях. </a:t>
            </a:r>
            <a:endParaRPr lang="ru-RU" sz="1800" b="1" dirty="0" smtClean="0">
              <a:latin typeface="Arial" charset="0"/>
            </a:endParaRPr>
          </a:p>
          <a:p>
            <a:pPr algn="ctr">
              <a:lnSpc>
                <a:spcPct val="80000"/>
              </a:lnSpc>
              <a:buFont typeface="Wingdings" pitchFamily="2" charset="2"/>
              <a:buNone/>
            </a:pPr>
            <a:endParaRPr lang="ru-RU" sz="1800" b="1" dirty="0" smtClean="0">
              <a:latin typeface="Arial" charset="0"/>
            </a:endParaRPr>
          </a:p>
          <a:p>
            <a:pPr algn="ctr">
              <a:lnSpc>
                <a:spcPct val="80000"/>
              </a:lnSpc>
              <a:buFont typeface="Wingdings" pitchFamily="2" charset="2"/>
              <a:buNone/>
            </a:pPr>
            <a:r>
              <a:rPr lang="ru-RU" sz="1800" b="1" dirty="0" smtClean="0">
                <a:latin typeface="Arial" charset="0"/>
              </a:rPr>
              <a:t>В </a:t>
            </a:r>
            <a:r>
              <a:rPr lang="ru-RU" sz="1800" b="1" dirty="0">
                <a:latin typeface="Arial" charset="0"/>
              </a:rPr>
              <a:t>1925 </a:t>
            </a:r>
            <a:r>
              <a:rPr lang="ru-RU" sz="1800" b="1" dirty="0" smtClean="0">
                <a:latin typeface="Arial" charset="0"/>
              </a:rPr>
              <a:t>году </a:t>
            </a:r>
            <a:r>
              <a:rPr lang="ru-RU" sz="1800" b="1" dirty="0">
                <a:latin typeface="Arial" charset="0"/>
              </a:rPr>
              <a:t>состоялось самое длительное </a:t>
            </a:r>
            <a:r>
              <a:rPr lang="ru-RU" sz="1800" b="1" dirty="0" smtClean="0">
                <a:latin typeface="Arial" charset="0"/>
              </a:rPr>
              <a:t>его </a:t>
            </a:r>
            <a:r>
              <a:rPr lang="ru-RU" sz="1800" b="1" dirty="0">
                <a:latin typeface="Arial" charset="0"/>
              </a:rPr>
              <a:t>путешествие: </a:t>
            </a:r>
            <a:endParaRPr lang="ru-RU" sz="1800" b="1" dirty="0" smtClean="0">
              <a:latin typeface="Arial" charset="0"/>
            </a:endParaRPr>
          </a:p>
          <a:p>
            <a:pPr algn="ctr">
              <a:lnSpc>
                <a:spcPct val="80000"/>
              </a:lnSpc>
              <a:buFont typeface="Wingdings" pitchFamily="2" charset="2"/>
              <a:buNone/>
            </a:pPr>
            <a:r>
              <a:rPr lang="ru-RU" sz="1800" b="1" dirty="0" smtClean="0">
                <a:latin typeface="Arial" charset="0"/>
              </a:rPr>
              <a:t>поездка </a:t>
            </a:r>
            <a:r>
              <a:rPr lang="ru-RU" sz="1800" b="1" dirty="0">
                <a:latin typeface="Arial" charset="0"/>
              </a:rPr>
              <a:t>по </a:t>
            </a:r>
            <a:r>
              <a:rPr lang="ru-RU" sz="1800" b="1" dirty="0" smtClean="0">
                <a:latin typeface="Arial" charset="0"/>
              </a:rPr>
              <a:t>Америке</a:t>
            </a:r>
            <a:r>
              <a:rPr lang="ru-RU" sz="1800" b="1" dirty="0">
                <a:latin typeface="Arial" charset="0"/>
              </a:rPr>
              <a:t>. </a:t>
            </a:r>
            <a:endParaRPr lang="ru-RU" sz="1800" b="1" dirty="0" smtClean="0">
              <a:latin typeface="Arial" charset="0"/>
            </a:endParaRPr>
          </a:p>
          <a:p>
            <a:pPr algn="ctr">
              <a:lnSpc>
                <a:spcPct val="80000"/>
              </a:lnSpc>
              <a:buFont typeface="Wingdings" pitchFamily="2" charset="2"/>
              <a:buNone/>
            </a:pPr>
            <a:endParaRPr lang="ru-RU" sz="1800" b="1" dirty="0" smtClean="0">
              <a:latin typeface="Arial" charset="0"/>
            </a:endParaRPr>
          </a:p>
          <a:p>
            <a:pPr algn="ctr">
              <a:lnSpc>
                <a:spcPct val="80000"/>
              </a:lnSpc>
              <a:buFont typeface="Wingdings" pitchFamily="2" charset="2"/>
              <a:buNone/>
            </a:pPr>
            <a:r>
              <a:rPr lang="ru-RU" sz="1800" b="1" dirty="0" smtClean="0">
                <a:latin typeface="Arial" charset="0"/>
              </a:rPr>
              <a:t>Маяковский </a:t>
            </a:r>
            <a:r>
              <a:rPr lang="ru-RU" sz="1800" b="1" dirty="0">
                <a:latin typeface="Arial" charset="0"/>
              </a:rPr>
              <a:t>посетил </a:t>
            </a:r>
            <a:r>
              <a:rPr lang="ru-RU" sz="1800" b="1" dirty="0" smtClean="0">
                <a:latin typeface="Arial" charset="0"/>
              </a:rPr>
              <a:t>Гавану</a:t>
            </a:r>
            <a:r>
              <a:rPr lang="ru-RU" sz="1800" b="1" dirty="0">
                <a:latin typeface="Arial" charset="0"/>
              </a:rPr>
              <a:t>, </a:t>
            </a:r>
            <a:r>
              <a:rPr lang="ru-RU" sz="1800" b="1" dirty="0" smtClean="0">
                <a:latin typeface="Arial" charset="0"/>
              </a:rPr>
              <a:t>Мехико </a:t>
            </a:r>
          </a:p>
          <a:p>
            <a:pPr algn="ctr">
              <a:lnSpc>
                <a:spcPct val="80000"/>
              </a:lnSpc>
              <a:buFont typeface="Wingdings" pitchFamily="2" charset="2"/>
              <a:buNone/>
            </a:pPr>
            <a:r>
              <a:rPr lang="ru-RU" sz="1800" b="1" dirty="0" smtClean="0">
                <a:latin typeface="Arial" charset="0"/>
              </a:rPr>
              <a:t>и </a:t>
            </a:r>
            <a:r>
              <a:rPr lang="ru-RU" sz="1800" b="1" dirty="0">
                <a:latin typeface="Arial" charset="0"/>
              </a:rPr>
              <a:t>в течение </a:t>
            </a:r>
            <a:r>
              <a:rPr lang="ru-RU" sz="1800" b="1" dirty="0" smtClean="0">
                <a:latin typeface="Arial" charset="0"/>
              </a:rPr>
              <a:t>трёх </a:t>
            </a:r>
            <a:r>
              <a:rPr lang="ru-RU" sz="1800" b="1" dirty="0">
                <a:latin typeface="Arial" charset="0"/>
              </a:rPr>
              <a:t>месяцев выступал в различных </a:t>
            </a:r>
            <a:r>
              <a:rPr lang="ru-RU" sz="1800" b="1" dirty="0" smtClean="0">
                <a:latin typeface="Arial" charset="0"/>
              </a:rPr>
              <a:t>городах </a:t>
            </a:r>
            <a:r>
              <a:rPr lang="ru-RU" sz="1800" b="1" dirty="0">
                <a:latin typeface="Arial" charset="0"/>
              </a:rPr>
              <a:t>США с чтением стихов и </a:t>
            </a:r>
            <a:r>
              <a:rPr lang="ru-RU" sz="1800" b="1" dirty="0" smtClean="0">
                <a:latin typeface="Arial" charset="0"/>
              </a:rPr>
              <a:t>докладов</a:t>
            </a:r>
            <a:r>
              <a:rPr lang="ru-RU" sz="1800" b="1" dirty="0">
                <a:latin typeface="Arial" charset="0"/>
              </a:rPr>
              <a:t>. </a:t>
            </a:r>
            <a:r>
              <a:rPr lang="ru-RU" sz="1800" b="1" dirty="0" smtClean="0">
                <a:latin typeface="Arial" charset="0"/>
              </a:rPr>
              <a:t>Позже </a:t>
            </a:r>
            <a:r>
              <a:rPr lang="ru-RU" sz="1800" b="1" dirty="0">
                <a:latin typeface="Arial" charset="0"/>
              </a:rPr>
              <a:t>были </a:t>
            </a:r>
            <a:r>
              <a:rPr lang="ru-RU" sz="1800" b="1" dirty="0" smtClean="0">
                <a:latin typeface="Arial" charset="0"/>
              </a:rPr>
              <a:t>написаны стихи </a:t>
            </a:r>
            <a:r>
              <a:rPr lang="ru-RU" sz="1800" b="1" dirty="0">
                <a:latin typeface="Arial" charset="0"/>
              </a:rPr>
              <a:t>и очерк «Моё открытие</a:t>
            </a:r>
          </a:p>
          <a:p>
            <a:pPr algn="ctr">
              <a:lnSpc>
                <a:spcPct val="80000"/>
              </a:lnSpc>
              <a:buFont typeface="Wingdings" pitchFamily="2" charset="2"/>
              <a:buNone/>
            </a:pPr>
            <a:r>
              <a:rPr lang="ru-RU" sz="1800" b="1" dirty="0">
                <a:latin typeface="Arial" charset="0"/>
              </a:rPr>
              <a:t>Америки». </a:t>
            </a:r>
            <a:endParaRPr lang="ru-RU" sz="1800" b="1" dirty="0" smtClean="0">
              <a:latin typeface="Arial" charset="0"/>
            </a:endParaRPr>
          </a:p>
          <a:p>
            <a:pPr algn="ctr">
              <a:lnSpc>
                <a:spcPct val="80000"/>
              </a:lnSpc>
              <a:buFont typeface="Wingdings" pitchFamily="2" charset="2"/>
              <a:buNone/>
            </a:pPr>
            <a:endParaRPr lang="ru-RU" sz="1800" b="1" dirty="0" smtClean="0">
              <a:latin typeface="Arial" charset="0"/>
            </a:endParaRPr>
          </a:p>
          <a:p>
            <a:pPr algn="ctr">
              <a:lnSpc>
                <a:spcPct val="80000"/>
              </a:lnSpc>
              <a:buFont typeface="Wingdings" pitchFamily="2" charset="2"/>
              <a:buNone/>
            </a:pPr>
            <a:r>
              <a:rPr lang="ru-RU" sz="1800" b="1" dirty="0" smtClean="0">
                <a:latin typeface="Arial" charset="0"/>
              </a:rPr>
              <a:t>В </a:t>
            </a:r>
            <a:r>
              <a:rPr lang="ru-RU" sz="1800" b="1" dirty="0">
                <a:latin typeface="Arial" charset="0"/>
              </a:rPr>
              <a:t>1925—1928 годах он </a:t>
            </a:r>
            <a:r>
              <a:rPr lang="ru-RU" sz="1800" b="1" dirty="0" smtClean="0">
                <a:latin typeface="Arial" charset="0"/>
              </a:rPr>
              <a:t>много </a:t>
            </a:r>
            <a:r>
              <a:rPr lang="ru-RU" sz="1800" b="1" dirty="0">
                <a:latin typeface="Arial" charset="0"/>
              </a:rPr>
              <a:t>ездил по Советскому Союзу, </a:t>
            </a:r>
          </a:p>
          <a:p>
            <a:pPr algn="ctr">
              <a:lnSpc>
                <a:spcPct val="80000"/>
              </a:lnSpc>
              <a:buFont typeface="Wingdings" pitchFamily="2" charset="2"/>
              <a:buNone/>
            </a:pPr>
            <a:r>
              <a:rPr lang="ru-RU" sz="1800" b="1" dirty="0">
                <a:latin typeface="Arial" charset="0"/>
              </a:rPr>
              <a:t>выступал в самых разных </a:t>
            </a:r>
            <a:r>
              <a:rPr lang="ru-RU" sz="1800" b="1" dirty="0" smtClean="0">
                <a:latin typeface="Arial" charset="0"/>
              </a:rPr>
              <a:t>аудиториях</a:t>
            </a:r>
            <a:r>
              <a:rPr lang="ru-RU" sz="1800" b="1" dirty="0">
                <a:latin typeface="Arial" charset="0"/>
              </a:rPr>
              <a:t>. </a:t>
            </a:r>
            <a:endParaRPr lang="ru-RU" sz="1800" b="1" dirty="0" smtClean="0">
              <a:latin typeface="Arial" charset="0"/>
            </a:endParaRPr>
          </a:p>
          <a:p>
            <a:pPr algn="ctr">
              <a:lnSpc>
                <a:spcPct val="80000"/>
              </a:lnSpc>
              <a:buFont typeface="Wingdings" pitchFamily="2" charset="2"/>
              <a:buNone/>
            </a:pPr>
            <a:r>
              <a:rPr lang="ru-RU" sz="1800" b="1" dirty="0" smtClean="0">
                <a:latin typeface="Arial" charset="0"/>
              </a:rPr>
              <a:t>В </a:t>
            </a:r>
            <a:r>
              <a:rPr lang="ru-RU" sz="1800" b="1" dirty="0">
                <a:latin typeface="Arial" charset="0"/>
              </a:rPr>
              <a:t>эти годы поэт </a:t>
            </a:r>
            <a:r>
              <a:rPr lang="ru-RU" sz="1800" b="1" dirty="0" smtClean="0">
                <a:latin typeface="Arial" charset="0"/>
              </a:rPr>
              <a:t>опубликовал </a:t>
            </a:r>
            <a:r>
              <a:rPr lang="ru-RU" sz="1800" b="1" dirty="0">
                <a:latin typeface="Arial" charset="0"/>
              </a:rPr>
              <a:t>такие произведения, </a:t>
            </a:r>
          </a:p>
          <a:p>
            <a:pPr algn="ctr">
              <a:lnSpc>
                <a:spcPct val="80000"/>
              </a:lnSpc>
              <a:buFont typeface="Wingdings" pitchFamily="2" charset="2"/>
              <a:buNone/>
            </a:pPr>
            <a:r>
              <a:rPr lang="ru-RU" sz="1800" b="1" dirty="0">
                <a:latin typeface="Arial" charset="0"/>
              </a:rPr>
              <a:t>как «По городам Союза» (1927); </a:t>
            </a:r>
          </a:p>
          <a:p>
            <a:pPr algn="ctr">
              <a:lnSpc>
                <a:spcPct val="80000"/>
              </a:lnSpc>
              <a:buFont typeface="Wingdings" pitchFamily="2" charset="2"/>
              <a:buNone/>
            </a:pPr>
            <a:r>
              <a:rPr lang="ru-RU" sz="1800" b="1" dirty="0">
                <a:latin typeface="Arial" charset="0"/>
              </a:rPr>
              <a:t>«Рассказ литейщика Ивана </a:t>
            </a:r>
          </a:p>
          <a:p>
            <a:pPr algn="ctr">
              <a:lnSpc>
                <a:spcPct val="80000"/>
              </a:lnSpc>
              <a:buFont typeface="Wingdings" pitchFamily="2" charset="2"/>
              <a:buNone/>
            </a:pPr>
            <a:r>
              <a:rPr lang="ru-RU" sz="1800" b="1" dirty="0">
                <a:latin typeface="Arial" charset="0"/>
              </a:rPr>
              <a:t>Козырева…» (1928) и др.</a:t>
            </a:r>
          </a:p>
          <a:p>
            <a:pPr algn="ctr">
              <a:lnSpc>
                <a:spcPct val="80000"/>
              </a:lnSpc>
              <a:buFont typeface="Wingdings" pitchFamily="2" charset="2"/>
              <a:buNone/>
            </a:pPr>
            <a:endParaRPr lang="ru-RU" sz="1800" b="1" dirty="0">
              <a:latin typeface="Arial" charset="0"/>
            </a:endParaRPr>
          </a:p>
        </p:txBody>
      </p:sp>
      <p:pic>
        <p:nvPicPr>
          <p:cNvPr id="26628" name="Picture 4"/>
          <p:cNvPicPr>
            <a:picLocks noChangeAspect="1" noChangeArrowheads="1"/>
          </p:cNvPicPr>
          <p:nvPr/>
        </p:nvPicPr>
        <p:blipFill>
          <a:blip r:embed="rId3" cstate="print"/>
          <a:srcRect r="601"/>
          <a:stretch>
            <a:fillRect/>
          </a:stretch>
        </p:blipFill>
        <p:spPr bwMode="auto">
          <a:xfrm>
            <a:off x="5108575" y="332656"/>
            <a:ext cx="4035425" cy="5954712"/>
          </a:xfrm>
          <a:prstGeom prst="rect">
            <a:avLst/>
          </a:prstGeom>
          <a:noFill/>
          <a:ln w="9525">
            <a:noFill/>
            <a:miter lim="800000"/>
            <a:headEnd/>
            <a:tailEnd/>
          </a:ln>
          <a:effectLst>
            <a:softEdge rad="127000"/>
          </a:effectLst>
        </p:spPr>
      </p:pic>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Объект 2"/>
          <p:cNvSpPr txBox="1">
            <a:spLocks/>
          </p:cNvSpPr>
          <p:nvPr/>
        </p:nvSpPr>
        <p:spPr>
          <a:xfrm>
            <a:off x="251520" y="332656"/>
            <a:ext cx="8640960" cy="1080120"/>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Родился 19 июля 1893 в селе </a:t>
            </a:r>
            <a:r>
              <a:rPr kumimoji="0" lang="ru-RU" sz="3200" b="0" i="0" u="none" strike="noStrike" kern="1200" cap="none" spc="0" normalizeH="0" baseline="0" noProof="0" dirty="0" err="1" smtClean="0">
                <a:ln>
                  <a:noFill/>
                </a:ln>
                <a:solidFill>
                  <a:schemeClr val="tx1"/>
                </a:solidFill>
                <a:effectLst/>
                <a:uLnTx/>
                <a:uFillTx/>
                <a:latin typeface="+mn-lt"/>
                <a:ea typeface="+mn-ea"/>
                <a:cs typeface="+mn-cs"/>
              </a:rPr>
              <a:t>Багдади</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 Кутаисской губернии.</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4"/>
          <p:cNvPicPr>
            <a:picLocks noChangeAspect="1" noChangeArrowheads="1"/>
          </p:cNvPicPr>
          <p:nvPr/>
        </p:nvPicPr>
        <p:blipFill>
          <a:blip r:embed="rId3" cstate="print"/>
          <a:srcRect l="673" t="735" r="673" b="998"/>
          <a:stretch>
            <a:fillRect/>
          </a:stretch>
        </p:blipFill>
        <p:spPr bwMode="auto">
          <a:xfrm>
            <a:off x="0" y="1340768"/>
            <a:ext cx="5178543" cy="3672408"/>
          </a:xfrm>
          <a:prstGeom prst="rect">
            <a:avLst/>
          </a:prstGeom>
          <a:noFill/>
          <a:ln w="9525">
            <a:noFill/>
            <a:miter lim="800000"/>
            <a:headEnd/>
            <a:tailEnd/>
          </a:ln>
          <a:effectLst>
            <a:softEdge rad="127000"/>
          </a:effectLst>
        </p:spPr>
      </p:pic>
      <p:pic>
        <p:nvPicPr>
          <p:cNvPr id="4" name="Picture 4"/>
          <p:cNvPicPr>
            <a:picLocks noChangeAspect="1" noChangeArrowheads="1"/>
          </p:cNvPicPr>
          <p:nvPr/>
        </p:nvPicPr>
        <p:blipFill>
          <a:blip r:embed="rId4" cstate="print"/>
          <a:srcRect l="4390" t="735" r="1654" b="998"/>
          <a:stretch>
            <a:fillRect/>
          </a:stretch>
        </p:blipFill>
        <p:spPr bwMode="auto">
          <a:xfrm>
            <a:off x="4644008" y="3450146"/>
            <a:ext cx="4499992" cy="3407854"/>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419475" y="476672"/>
            <a:ext cx="5724525" cy="6597650"/>
          </a:xfrm>
        </p:spPr>
        <p:txBody>
          <a:bodyPr>
            <a:normAutofit/>
          </a:bodyPr>
          <a:lstStyle/>
          <a:p>
            <a:pPr algn="ctr" eaLnBrk="1" hangingPunct="1">
              <a:lnSpc>
                <a:spcPct val="80000"/>
              </a:lnSpc>
              <a:buFontTx/>
              <a:buNone/>
            </a:pPr>
            <a:r>
              <a:rPr lang="ru-RU" sz="2400" b="1" dirty="0" smtClean="0">
                <a:latin typeface="Century" pitchFamily="18" charset="0"/>
              </a:rPr>
              <a:t>Во время поездки в США, Маяковский познакомился с американкой </a:t>
            </a:r>
            <a:r>
              <a:rPr lang="ru-RU" sz="2400" b="1" dirty="0" err="1" smtClean="0">
                <a:latin typeface="Century" pitchFamily="18" charset="0"/>
              </a:rPr>
              <a:t>Элли</a:t>
            </a:r>
            <a:r>
              <a:rPr lang="ru-RU" sz="2400" b="1" dirty="0" smtClean="0">
                <a:latin typeface="Century" pitchFamily="18" charset="0"/>
              </a:rPr>
              <a:t> Джонс, от которой у него осталась дочь Патриция, ставшая известной феминисткой, специалистом в области философии, социологии и семейной экономики, автором 15 книг (включая книгу "Маяковский на Манхэттене" (</a:t>
            </a:r>
            <a:r>
              <a:rPr lang="ru-RU" sz="2400" b="1" dirty="0" err="1" smtClean="0">
                <a:latin typeface="Century" pitchFamily="18" charset="0"/>
              </a:rPr>
              <a:t>Mayakovsky</a:t>
            </a:r>
            <a:r>
              <a:rPr lang="ru-RU" sz="2400" b="1" dirty="0" smtClean="0">
                <a:latin typeface="Century" pitchFamily="18" charset="0"/>
              </a:rPr>
              <a:t> </a:t>
            </a:r>
            <a:r>
              <a:rPr lang="ru-RU" sz="2400" b="1" dirty="0" err="1" smtClean="0">
                <a:latin typeface="Century" pitchFamily="18" charset="0"/>
              </a:rPr>
              <a:t>in</a:t>
            </a:r>
            <a:r>
              <a:rPr lang="ru-RU" sz="2400" b="1" dirty="0" smtClean="0">
                <a:latin typeface="Century" pitchFamily="18" charset="0"/>
              </a:rPr>
              <a:t> </a:t>
            </a:r>
            <a:r>
              <a:rPr lang="ru-RU" sz="2400" b="1" dirty="0" err="1" smtClean="0">
                <a:latin typeface="Century" pitchFamily="18" charset="0"/>
              </a:rPr>
              <a:t>Manhattan</a:t>
            </a:r>
            <a:r>
              <a:rPr lang="ru-RU" sz="2400" b="1" dirty="0" smtClean="0">
                <a:latin typeface="Century" pitchFamily="18" charset="0"/>
              </a:rPr>
              <a:t>) и преподавателем нью-йоркского колледжа </a:t>
            </a:r>
            <a:r>
              <a:rPr lang="ru-RU" sz="2400" b="1" dirty="0" err="1" smtClean="0">
                <a:latin typeface="Century" pitchFamily="18" charset="0"/>
              </a:rPr>
              <a:t>Леман</a:t>
            </a:r>
            <a:r>
              <a:rPr lang="ru-RU" sz="2400" b="1" dirty="0" smtClean="0">
                <a:latin typeface="Century" pitchFamily="18" charset="0"/>
              </a:rPr>
              <a:t>. Доктор наук Патриция Томпсон, утверждающая, что она унаследовала от отца бунтарский характер, считает себя "Маяковским в юбке". С 1990-х периодически приезжает в Россию.</a:t>
            </a:r>
          </a:p>
        </p:txBody>
      </p:sp>
      <p:pic>
        <p:nvPicPr>
          <p:cNvPr id="8197" name="Picture 5" descr="355264"/>
          <p:cNvPicPr>
            <a:picLocks noChangeAspect="1" noChangeArrowheads="1"/>
          </p:cNvPicPr>
          <p:nvPr/>
        </p:nvPicPr>
        <p:blipFill>
          <a:blip r:embed="rId3" cstate="print"/>
          <a:srcRect/>
          <a:stretch>
            <a:fillRect/>
          </a:stretch>
        </p:blipFill>
        <p:spPr bwMode="auto">
          <a:xfrm>
            <a:off x="250825" y="188913"/>
            <a:ext cx="2827338" cy="4103687"/>
          </a:xfrm>
          <a:prstGeom prst="rect">
            <a:avLst/>
          </a:prstGeom>
          <a:noFill/>
          <a:ln w="9525">
            <a:noFill/>
            <a:miter lim="800000"/>
            <a:headEnd/>
            <a:tailEnd/>
          </a:ln>
        </p:spPr>
      </p:pic>
      <p:pic>
        <p:nvPicPr>
          <p:cNvPr id="8198" name="Picture 6" descr="Tompson"/>
          <p:cNvPicPr>
            <a:picLocks noChangeAspect="1" noChangeArrowheads="1"/>
          </p:cNvPicPr>
          <p:nvPr/>
        </p:nvPicPr>
        <p:blipFill>
          <a:blip r:embed="rId4" cstate="print"/>
          <a:srcRect/>
          <a:stretch>
            <a:fillRect/>
          </a:stretch>
        </p:blipFill>
        <p:spPr bwMode="auto">
          <a:xfrm>
            <a:off x="971600" y="2276872"/>
            <a:ext cx="2874962" cy="410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fade">
                                      <p:cBhvr>
                                        <p:cTn id="14" dur="1000"/>
                                        <p:tgtEl>
                                          <p:spTgt spid="8197"/>
                                        </p:tgtEl>
                                      </p:cBhvr>
                                    </p:animEffect>
                                    <p:anim calcmode="lin" valueType="num">
                                      <p:cBhvr>
                                        <p:cTn id="15" dur="1000" fill="hold"/>
                                        <p:tgtEl>
                                          <p:spTgt spid="8197"/>
                                        </p:tgtEl>
                                        <p:attrNameLst>
                                          <p:attrName>ppt_x</p:attrName>
                                        </p:attrNameLst>
                                      </p:cBhvr>
                                      <p:tavLst>
                                        <p:tav tm="0">
                                          <p:val>
                                            <p:strVal val="#ppt_x"/>
                                          </p:val>
                                        </p:tav>
                                        <p:tav tm="100000">
                                          <p:val>
                                            <p:strVal val="#ppt_x"/>
                                          </p:val>
                                        </p:tav>
                                      </p:tavLst>
                                    </p:anim>
                                    <p:anim calcmode="lin" valueType="num">
                                      <p:cBhvr>
                                        <p:cTn id="16"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197"/>
                                        </p:tgtEl>
                                      </p:cBhvr>
                                    </p:animEffect>
                                    <p:anim calcmode="lin" valueType="num">
                                      <p:cBhvr>
                                        <p:cTn id="21" dur="1000"/>
                                        <p:tgtEl>
                                          <p:spTgt spid="8197"/>
                                        </p:tgtEl>
                                        <p:attrNameLst>
                                          <p:attrName>ppt_x</p:attrName>
                                        </p:attrNameLst>
                                      </p:cBhvr>
                                      <p:tavLst>
                                        <p:tav tm="0">
                                          <p:val>
                                            <p:strVal val="ppt_x"/>
                                          </p:val>
                                        </p:tav>
                                        <p:tav tm="100000">
                                          <p:val>
                                            <p:strVal val="ppt_x"/>
                                          </p:val>
                                        </p:tav>
                                      </p:tavLst>
                                    </p:anim>
                                    <p:anim calcmode="lin" valueType="num">
                                      <p:cBhvr>
                                        <p:cTn id="22" dur="1000"/>
                                        <p:tgtEl>
                                          <p:spTgt spid="8197"/>
                                        </p:tgtEl>
                                        <p:attrNameLst>
                                          <p:attrName>ppt_y</p:attrName>
                                        </p:attrNameLst>
                                      </p:cBhvr>
                                      <p:tavLst>
                                        <p:tav tm="0">
                                          <p:val>
                                            <p:strVal val="ppt_y"/>
                                          </p:val>
                                        </p:tav>
                                        <p:tav tm="100000">
                                          <p:val>
                                            <p:strVal val="ppt_y+.1"/>
                                          </p:val>
                                        </p:tav>
                                      </p:tavLst>
                                    </p:anim>
                                    <p:set>
                                      <p:cBhvr>
                                        <p:cTn id="23" dur="1" fill="hold">
                                          <p:stCondLst>
                                            <p:cond delay="999"/>
                                          </p:stCondLst>
                                        </p:cTn>
                                        <p:tgtEl>
                                          <p:spTgt spid="819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8"/>
                                        </p:tgtEl>
                                        <p:attrNameLst>
                                          <p:attrName>style.visibility</p:attrName>
                                        </p:attrNameLst>
                                      </p:cBhvr>
                                      <p:to>
                                        <p:strVal val="visible"/>
                                      </p:to>
                                    </p:set>
                                    <p:animEffect transition="in" filter="fade">
                                      <p:cBhvr>
                                        <p:cTn id="28" dur="1000"/>
                                        <p:tgtEl>
                                          <p:spTgt spid="8198"/>
                                        </p:tgtEl>
                                      </p:cBhvr>
                                    </p:animEffect>
                                    <p:anim calcmode="lin" valueType="num">
                                      <p:cBhvr>
                                        <p:cTn id="29" dur="1000" fill="hold"/>
                                        <p:tgtEl>
                                          <p:spTgt spid="8198"/>
                                        </p:tgtEl>
                                        <p:attrNameLst>
                                          <p:attrName>ppt_x</p:attrName>
                                        </p:attrNameLst>
                                      </p:cBhvr>
                                      <p:tavLst>
                                        <p:tav tm="0">
                                          <p:val>
                                            <p:strVal val="#ppt_x"/>
                                          </p:val>
                                        </p:tav>
                                        <p:tav tm="100000">
                                          <p:val>
                                            <p:strVal val="#ppt_x"/>
                                          </p:val>
                                        </p:tav>
                                      </p:tavLst>
                                    </p:anim>
                                    <p:anim calcmode="lin" valueType="num">
                                      <p:cBhvr>
                                        <p:cTn id="30"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22" name="Picture 9" descr="tatyana"/>
          <p:cNvPicPr>
            <a:picLocks noGrp="1" noChangeAspect="1" noChangeArrowheads="1"/>
          </p:cNvPicPr>
          <p:nvPr>
            <p:ph sz="quarter" idx="2"/>
          </p:nvPr>
        </p:nvPicPr>
        <p:blipFill>
          <a:blip r:embed="rId3" cstate="print"/>
          <a:srcRect/>
          <a:stretch>
            <a:fillRect/>
          </a:stretch>
        </p:blipFill>
        <p:spPr>
          <a:xfrm>
            <a:off x="5888037" y="3140968"/>
            <a:ext cx="3255963" cy="3384550"/>
          </a:xfrm>
          <a:noFill/>
        </p:spPr>
      </p:pic>
      <p:sp>
        <p:nvSpPr>
          <p:cNvPr id="36878" name="Rectangle 14"/>
          <p:cNvSpPr>
            <a:spLocks noGrp="1" noChangeArrowheads="1"/>
          </p:cNvSpPr>
          <p:nvPr>
            <p:ph type="title" sz="quarter"/>
          </p:nvPr>
        </p:nvSpPr>
        <p:spPr>
          <a:xfrm>
            <a:off x="3203848" y="476672"/>
            <a:ext cx="5688012" cy="1143000"/>
          </a:xfrm>
        </p:spPr>
        <p:txBody>
          <a:bodyPr>
            <a:noAutofit/>
          </a:bodyPr>
          <a:lstStyle/>
          <a:p>
            <a:pPr eaLnBrk="1" hangingPunct="1">
              <a:defRPr/>
            </a:pPr>
            <a:r>
              <a:rPr lang="ru-RU" sz="6000" b="1" dirty="0" smtClean="0">
                <a:latin typeface="Monotype Corsiva" pitchFamily="66" charset="0"/>
              </a:rPr>
              <a:t>Женщины в жизни Маяковского</a:t>
            </a:r>
          </a:p>
        </p:txBody>
      </p:sp>
      <p:pic>
        <p:nvPicPr>
          <p:cNvPr id="30725" name="Picture 12" descr="elly"/>
          <p:cNvPicPr>
            <a:picLocks noGrp="1" noChangeAspect="1" noChangeArrowheads="1"/>
          </p:cNvPicPr>
          <p:nvPr>
            <p:ph sz="quarter" idx="3"/>
          </p:nvPr>
        </p:nvPicPr>
        <p:blipFill>
          <a:blip r:embed="rId4" cstate="print"/>
          <a:srcRect/>
          <a:stretch>
            <a:fillRect/>
          </a:stretch>
        </p:blipFill>
        <p:spPr>
          <a:xfrm>
            <a:off x="250825" y="260350"/>
            <a:ext cx="2246313" cy="3960813"/>
          </a:xfrm>
          <a:noFill/>
        </p:spPr>
      </p:pic>
      <p:pic>
        <p:nvPicPr>
          <p:cNvPr id="30726" name="Picture 13" descr="nora"/>
          <p:cNvPicPr>
            <a:picLocks noGrp="1" noChangeAspect="1" noChangeArrowheads="1"/>
          </p:cNvPicPr>
          <p:nvPr>
            <p:ph sz="quarter" idx="4"/>
          </p:nvPr>
        </p:nvPicPr>
        <p:blipFill>
          <a:blip r:embed="rId5" cstate="print"/>
          <a:srcRect/>
          <a:stretch>
            <a:fillRect/>
          </a:stretch>
        </p:blipFill>
        <p:spPr>
          <a:xfrm>
            <a:off x="2771800" y="1916832"/>
            <a:ext cx="2881064" cy="3998699"/>
          </a:xfrm>
          <a:noFill/>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0"/>
            <a:ext cx="8229600" cy="1143000"/>
          </a:xfrm>
        </p:spPr>
        <p:txBody>
          <a:bodyPr/>
          <a:lstStyle/>
          <a:p>
            <a:r>
              <a:rPr lang="ru-RU" b="1" dirty="0" smtClean="0">
                <a:solidFill>
                  <a:srgbClr val="FF0000"/>
                </a:solidFill>
              </a:rPr>
              <a:t>Лилия  Брик</a:t>
            </a:r>
            <a:endParaRPr lang="ru-RU" b="1" dirty="0">
              <a:solidFill>
                <a:srgbClr val="FF0000"/>
              </a:solidFill>
            </a:endParaRPr>
          </a:p>
        </p:txBody>
      </p:sp>
      <p:pic>
        <p:nvPicPr>
          <p:cNvPr id="7" name="Picture 5" descr="brick_l_u"/>
          <p:cNvPicPr>
            <a:picLocks noChangeAspect="1" noChangeArrowheads="1"/>
          </p:cNvPicPr>
          <p:nvPr/>
        </p:nvPicPr>
        <p:blipFill>
          <a:blip r:embed="rId3" cstate="print"/>
          <a:srcRect/>
          <a:stretch>
            <a:fillRect/>
          </a:stretch>
        </p:blipFill>
        <p:spPr bwMode="auto">
          <a:xfrm>
            <a:off x="1907703" y="908720"/>
            <a:ext cx="5020515" cy="5949280"/>
          </a:xfrm>
          <a:prstGeom prst="rect">
            <a:avLst/>
          </a:prstGeom>
          <a:noFill/>
          <a:ln w="9525">
            <a:noFill/>
            <a:miter lim="800000"/>
            <a:headEnd/>
            <a:tailEnd/>
          </a:ln>
          <a:effectLst>
            <a:softEdge rad="127000"/>
          </a:effec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 name="Picture 4" descr="http://content.foto.mail.ru/mail/eliza1947/_blogs/i-17343.jpg"/>
          <p:cNvPicPr>
            <a:picLocks noChangeAspect="1" noChangeArrowheads="1"/>
          </p:cNvPicPr>
          <p:nvPr/>
        </p:nvPicPr>
        <p:blipFill>
          <a:blip r:embed="rId3" cstate="print"/>
          <a:srcRect/>
          <a:stretch>
            <a:fillRect/>
          </a:stretch>
        </p:blipFill>
        <p:spPr bwMode="auto">
          <a:xfrm>
            <a:off x="0" y="32499"/>
            <a:ext cx="9144000" cy="6825502"/>
          </a:xfrm>
          <a:prstGeom prst="rect">
            <a:avLst/>
          </a:prstGeom>
          <a:noFill/>
        </p:spPr>
      </p:pic>
      <p:sp>
        <p:nvSpPr>
          <p:cNvPr id="7" name="Прямоугольник 6"/>
          <p:cNvSpPr/>
          <p:nvPr/>
        </p:nvSpPr>
        <p:spPr>
          <a:xfrm>
            <a:off x="454855" y="260648"/>
            <a:ext cx="8478731" cy="830997"/>
          </a:xfrm>
          <a:prstGeom prst="rect">
            <a:avLst/>
          </a:prstGeom>
          <a:noFill/>
        </p:spPr>
        <p:txBody>
          <a:bodyPr wrap="none" lIns="91440" tIns="45720" rIns="91440" bIns="45720">
            <a:spAutoFit/>
          </a:bodyPr>
          <a:lstStyle/>
          <a:p>
            <a:pPr algn="ctr"/>
            <a:r>
              <a:rPr lang="ru-RU"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 Маяковский и семья Бриков</a:t>
            </a:r>
            <a:endParaRPr lang="ru-RU"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39552" y="3902968"/>
            <a:ext cx="8136904" cy="2955032"/>
          </a:xfrm>
        </p:spPr>
        <p:txBody>
          <a:bodyPr>
            <a:normAutofit fontScale="92500" lnSpcReduction="20000"/>
          </a:bodyPr>
          <a:lstStyle/>
          <a:p>
            <a:pPr algn="just">
              <a:buNone/>
            </a:pPr>
            <a:r>
              <a:rPr lang="ru-RU" dirty="0" smtClean="0"/>
              <a:t>    Маяковский ухаживал за Лилей бурно, безоглядно. Ему нравилось и то, что перед ним была дама, женщина другого круга — элегантная, умная, воспитанная, до конца непознаваемая, с прекрасными манерами, интересными знакомыми и лишенная всяких предрассудков. </a:t>
            </a:r>
            <a:endParaRPr lang="ru-RU" dirty="0"/>
          </a:p>
        </p:txBody>
      </p:sp>
      <p:pic>
        <p:nvPicPr>
          <p:cNvPr id="4" name="Picture 2" descr="C:\Users\Admin\Desktop\маяк\bri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260648"/>
            <a:ext cx="5418582" cy="3573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Содержимое 4"/>
          <p:cNvSpPr>
            <a:spLocks noGrp="1"/>
          </p:cNvSpPr>
          <p:nvPr>
            <p:ph sz="half" idx="3"/>
          </p:nvPr>
        </p:nvSpPr>
        <p:spPr>
          <a:xfrm>
            <a:off x="0" y="0"/>
            <a:ext cx="5004048" cy="6858000"/>
          </a:xfrm>
        </p:spPr>
        <p:txBody>
          <a:bodyPr>
            <a:normAutofit fontScale="77500" lnSpcReduction="20000"/>
          </a:bodyPr>
          <a:lstStyle/>
          <a:p>
            <a:pPr algn="just"/>
            <a:r>
              <a:rPr lang="ru-RU" dirty="0" smtClean="0"/>
              <a:t>Вспоминая Маяковского в те далекие </a:t>
            </a:r>
            <a:r>
              <a:rPr lang="ru-RU" dirty="0" err="1" smtClean="0"/>
              <a:t>петроградские</a:t>
            </a:r>
            <a:r>
              <a:rPr lang="ru-RU" dirty="0" smtClean="0"/>
              <a:t> годы, Л.Ю. писала: "</a:t>
            </a:r>
            <a:r>
              <a:rPr lang="ru-RU" b="1" i="1" dirty="0" smtClean="0"/>
              <a:t>Совсем он был тогда еще щенок, да и внешностью ужасно походил на щенка: огромные лапы и голова — и по улицам носился, задрав хвост, и лаял зря, на кого попало, и страшно вилял хвостом, когда провинится. Мы его так и прозвали — </a:t>
            </a:r>
            <a:r>
              <a:rPr lang="ru-RU" b="1" i="1" dirty="0" err="1" smtClean="0"/>
              <a:t>Щеном</a:t>
            </a:r>
            <a:r>
              <a:rPr lang="ru-RU" dirty="0" smtClean="0"/>
              <a:t>". Он и в письмах к ней, и в телеграммах подписывался </a:t>
            </a:r>
            <a:r>
              <a:rPr lang="ru-RU" dirty="0" err="1" smtClean="0"/>
              <a:t>Щеном</a:t>
            </a:r>
            <a:r>
              <a:rPr lang="ru-RU" dirty="0" smtClean="0"/>
              <a:t> и подобранного им щеночка назвал </a:t>
            </a:r>
            <a:r>
              <a:rPr lang="ru-RU" dirty="0" err="1" smtClean="0"/>
              <a:t>Щен</a:t>
            </a:r>
            <a:r>
              <a:rPr lang="ru-RU" dirty="0" smtClean="0"/>
              <a:t>. </a:t>
            </a:r>
            <a:br>
              <a:rPr lang="ru-RU" dirty="0" smtClean="0"/>
            </a:br>
            <a:r>
              <a:rPr lang="ru-RU" dirty="0" smtClean="0"/>
              <a:t>В 1918 году они расстались почти на пять месяцев — он уехал по делам в Москву, и письма его полны желанием скорее увидеться и жалобами на одиночество. </a:t>
            </a:r>
            <a:endParaRPr lang="ru-RU" dirty="0"/>
          </a:p>
        </p:txBody>
      </p:sp>
      <p:pic>
        <p:nvPicPr>
          <p:cNvPr id="6" name="Picture 2" descr="http://www.vmayakovsky.ru/wcmfiles/mayakovskii_9.jpg"/>
          <p:cNvPicPr>
            <a:picLocks noChangeAspect="1" noChangeArrowheads="1"/>
          </p:cNvPicPr>
          <p:nvPr/>
        </p:nvPicPr>
        <p:blipFill>
          <a:blip r:embed="rId3" cstate="print"/>
          <a:srcRect/>
          <a:stretch>
            <a:fillRect/>
          </a:stretch>
        </p:blipFill>
        <p:spPr bwMode="auto">
          <a:xfrm>
            <a:off x="5107967" y="188640"/>
            <a:ext cx="4036033" cy="6453336"/>
          </a:xfrm>
          <a:prstGeom prst="rect">
            <a:avLst/>
          </a:prstGeom>
          <a:noFill/>
          <a:effectLst>
            <a:softEdge rad="63500"/>
          </a:effectLst>
        </p:spPr>
      </p:pic>
    </p:spTree>
  </p:cSld>
  <p:clrMapOvr>
    <a:masterClrMapping/>
  </p:clrMapOvr>
  <p:transition spd="slow">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260648"/>
            <a:ext cx="4495800" cy="6597352"/>
          </a:xfrm>
        </p:spPr>
        <p:txBody>
          <a:bodyPr>
            <a:normAutofit fontScale="92500" lnSpcReduction="20000"/>
          </a:bodyPr>
          <a:lstStyle/>
          <a:p>
            <a:pPr algn="just"/>
            <a:r>
              <a:rPr lang="ru-RU" dirty="0" smtClean="0"/>
              <a:t>Они встречались каждый день и стали неразлучны, но </a:t>
            </a:r>
            <a:r>
              <a:rPr lang="ru-RU" b="1" dirty="0" smtClean="0"/>
              <a:t>его чувства доминировали</a:t>
            </a:r>
            <a:r>
              <a:rPr lang="ru-RU" dirty="0" smtClean="0"/>
              <a:t>. Лиля же была спокойнее и умела </a:t>
            </a:r>
            <a:r>
              <a:rPr lang="ru-RU" b="1" dirty="0" smtClean="0"/>
              <a:t>держать его на расстоянии, </a:t>
            </a:r>
            <a:r>
              <a:rPr lang="ru-RU" dirty="0" smtClean="0"/>
              <a:t>от которого он сходил с ума. Она любила его, но не без памяти. Он скоро стал звать ее Лилей и на "ты", а она долго обращалась к нему на "вы" и звала по имени и отчеству, соблюдая "пафос дистанции". </a:t>
            </a:r>
            <a:endParaRPr lang="ru-RU" b="1" dirty="0" smtClean="0"/>
          </a:p>
          <a:p>
            <a:pPr algn="just"/>
            <a:endParaRPr lang="ru-RU" dirty="0"/>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84994" name="Picture 2" descr="http://img.galya.ru/galya.ru/Pictures2/3/2013/04/04/t4_3657387.jpg"/>
          <p:cNvPicPr>
            <a:picLocks noChangeAspect="1" noChangeArrowheads="1"/>
          </p:cNvPicPr>
          <p:nvPr/>
        </p:nvPicPr>
        <p:blipFill>
          <a:blip r:embed="rId3" cstate="print"/>
          <a:srcRect/>
          <a:stretch>
            <a:fillRect/>
          </a:stretch>
        </p:blipFill>
        <p:spPr bwMode="auto">
          <a:xfrm>
            <a:off x="4427984" y="332656"/>
            <a:ext cx="4536504" cy="6048674"/>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8748464" cy="4495800"/>
          </a:xfrm>
        </p:spPr>
        <p:txBody>
          <a:bodyPr>
            <a:normAutofit/>
          </a:bodyPr>
          <a:lstStyle/>
          <a:p>
            <a:pPr algn="just"/>
            <a:r>
              <a:rPr lang="ru-RU" sz="2800" b="1" dirty="0" smtClean="0"/>
              <a:t>1924 год </a:t>
            </a:r>
            <a:r>
              <a:rPr lang="ru-RU" sz="2800" dirty="0" smtClean="0"/>
              <a:t>был </a:t>
            </a:r>
            <a:r>
              <a:rPr lang="ru-RU" sz="2800" b="1" dirty="0" smtClean="0"/>
              <a:t>переломным</a:t>
            </a:r>
            <a:r>
              <a:rPr lang="ru-RU" sz="2800" dirty="0" smtClean="0"/>
              <a:t> в развитии отношений между Л.Ю. и Маяковским. Сохранилась ее записочка к Маяковскому, в которой она заявляет, что не испытывает больше прежних чувств к нему, прибавляя: "</a:t>
            </a:r>
            <a:r>
              <a:rPr lang="ru-RU" sz="2800" b="1" i="1" dirty="0" smtClean="0"/>
              <a:t>Мне кажется, что и ты любишь меня много меньше и очень мучиться не будешь</a:t>
            </a:r>
            <a:r>
              <a:rPr lang="ru-RU" sz="2800" dirty="0" smtClean="0"/>
              <a:t>". </a:t>
            </a:r>
            <a:endParaRPr lang="ru-RU" sz="2800" dirty="0"/>
          </a:p>
        </p:txBody>
      </p:sp>
      <p:pic>
        <p:nvPicPr>
          <p:cNvPr id="62466" name="Picture 2" descr="http://www.taday.ru/data/2012/04/02/1233244868/majak_i_ta.jpg"/>
          <p:cNvPicPr>
            <a:picLocks noChangeAspect="1" noChangeArrowheads="1"/>
          </p:cNvPicPr>
          <p:nvPr/>
        </p:nvPicPr>
        <p:blipFill>
          <a:blip r:embed="rId3" cstate="print"/>
          <a:srcRect/>
          <a:stretch>
            <a:fillRect/>
          </a:stretch>
        </p:blipFill>
        <p:spPr bwMode="auto">
          <a:xfrm>
            <a:off x="1403648" y="2708920"/>
            <a:ext cx="6732240" cy="3956387"/>
          </a:xfrm>
          <a:prstGeom prst="rect">
            <a:avLst/>
          </a:prstGeom>
          <a:noFill/>
          <a:effectLst>
            <a:softEdge rad="127000"/>
          </a:effec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4932040" cy="6986528"/>
          </a:xfrm>
          <a:prstGeom prst="rect">
            <a:avLst/>
          </a:prstGeom>
        </p:spPr>
        <p:txBody>
          <a:bodyPr wrap="square">
            <a:spAutoFit/>
          </a:bodyPr>
          <a:lstStyle/>
          <a:p>
            <a:pPr algn="just"/>
            <a:r>
              <a:rPr lang="ru-RU" sz="2800" dirty="0" smtClean="0"/>
              <a:t>Письма Лили Юрьевны пестрели бесконечными просьбами о деньгах. Включался в это и Осип Брик. </a:t>
            </a:r>
            <a:r>
              <a:rPr lang="ru-RU" sz="2800" i="1" dirty="0" smtClean="0"/>
              <a:t>«Киса просит денег»</a:t>
            </a:r>
            <a:r>
              <a:rPr lang="ru-RU" sz="2800" dirty="0" smtClean="0"/>
              <a:t>, – телеграфировал он в Самару Маяковскому. Владимир Владимирович оплачивал ее заграничные поездки, выполнял бесконечные заказы – от дамских туалетов до – </a:t>
            </a:r>
            <a:r>
              <a:rPr lang="ru-RU" sz="2800" i="1" dirty="0" smtClean="0"/>
              <a:t>«Очень хочется автомобильчик! Привези, пожалуйста!» Да еще «непременно Форд, последнего выпуска...»</a:t>
            </a:r>
            <a:r>
              <a:rPr lang="ru-RU" sz="2800" dirty="0" smtClean="0"/>
              <a:t>.</a:t>
            </a:r>
            <a:endParaRPr lang="ru-RU" sz="2800" dirty="0"/>
          </a:p>
        </p:txBody>
      </p:sp>
      <p:pic>
        <p:nvPicPr>
          <p:cNvPr id="3" name="Picture 6" descr="http://stat17.privet.ru/lr/0a0b83b72aa094f7bd35aa85b6ecf6fd"/>
          <p:cNvPicPr>
            <a:picLocks noChangeAspect="1" noChangeArrowheads="1"/>
          </p:cNvPicPr>
          <p:nvPr/>
        </p:nvPicPr>
        <p:blipFill>
          <a:blip r:embed="rId3" cstate="print"/>
          <a:srcRect/>
          <a:stretch>
            <a:fillRect/>
          </a:stretch>
        </p:blipFill>
        <p:spPr bwMode="auto">
          <a:xfrm>
            <a:off x="5076056" y="332656"/>
            <a:ext cx="3851920" cy="6146680"/>
          </a:xfrm>
          <a:prstGeom prst="rect">
            <a:avLst/>
          </a:prstGeom>
          <a:noFill/>
          <a:effectLst>
            <a:softEdge rad="1270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8" descr="lilya3"/>
          <p:cNvPicPr>
            <a:picLocks noChangeAspect="1" noChangeArrowheads="1"/>
          </p:cNvPicPr>
          <p:nvPr/>
        </p:nvPicPr>
        <p:blipFill>
          <a:blip r:embed="rId3" cstate="print"/>
          <a:stretch>
            <a:fillRect/>
          </a:stretch>
        </p:blipFill>
        <p:spPr>
          <a:xfrm>
            <a:off x="5652120" y="1052736"/>
            <a:ext cx="2809468" cy="4104456"/>
          </a:xfrm>
          <a:prstGeom prst="rect">
            <a:avLst/>
          </a:prstGeom>
          <a:noFill/>
          <a:ln>
            <a:noFill/>
          </a:ln>
        </p:spPr>
      </p:pic>
      <p:sp>
        <p:nvSpPr>
          <p:cNvPr id="3" name="Прямоугольник 2"/>
          <p:cNvSpPr/>
          <p:nvPr/>
        </p:nvSpPr>
        <p:spPr>
          <a:xfrm>
            <a:off x="179512" y="188640"/>
            <a:ext cx="4824536" cy="6699657"/>
          </a:xfrm>
          <a:prstGeom prst="rect">
            <a:avLst/>
          </a:prstGeom>
        </p:spPr>
        <p:txBody>
          <a:bodyPr wrap="square">
            <a:spAutoFit/>
          </a:bodyPr>
          <a:lstStyle/>
          <a:p>
            <a:pPr algn="just"/>
            <a:r>
              <a:rPr lang="ru-RU" sz="2800" dirty="0" smtClean="0"/>
              <a:t>	Последняя открытка от Лили Маяковскому была отправлена из Амстердама 14 апреля того же года, в день убийства поэта. Позднее она писала: </a:t>
            </a:r>
            <a:r>
              <a:rPr lang="ru-RU" sz="2800" i="1" dirty="0" smtClean="0"/>
              <a:t>«Если б я в это время была дома, может быть, и в этот раз смерть отодвинулась бы на какое-то время»</a:t>
            </a:r>
            <a:r>
              <a:rPr lang="ru-RU" sz="2800" dirty="0" smtClean="0"/>
              <a:t>.</a:t>
            </a:r>
          </a:p>
          <a:p>
            <a:pPr algn="just"/>
            <a:r>
              <a:rPr lang="ru-RU" sz="2800" dirty="0" smtClean="0"/>
              <a:t>	Лиля Юрьевна стала </a:t>
            </a:r>
            <a:r>
              <a:rPr lang="ru-RU" sz="2800" b="1" dirty="0" smtClean="0"/>
              <a:t>неофициальной вдовой поэта</a:t>
            </a:r>
            <a:r>
              <a:rPr lang="ru-RU" sz="2800" dirty="0" smtClean="0"/>
              <a:t>, а также редактором, составителем и комментатором его книг.</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 name="Picture 8" descr="otec_mayakovskii"/>
          <p:cNvPicPr>
            <a:picLocks noChangeAspect="1" noChangeArrowheads="1"/>
          </p:cNvPicPr>
          <p:nvPr/>
        </p:nvPicPr>
        <p:blipFill>
          <a:blip r:embed="rId3" cstate="print"/>
          <a:srcRect/>
          <a:stretch>
            <a:fillRect/>
          </a:stretch>
        </p:blipFill>
        <p:spPr>
          <a:xfrm>
            <a:off x="827584" y="332656"/>
            <a:ext cx="2988507" cy="4266337"/>
          </a:xfrm>
          <a:prstGeom prst="rect">
            <a:avLst/>
          </a:prstGeom>
          <a:noFill/>
          <a:ln w="38100">
            <a:solidFill>
              <a:schemeClr val="accent2">
                <a:lumMod val="75000"/>
              </a:schemeClr>
            </a:solidFill>
          </a:ln>
        </p:spPr>
      </p:pic>
      <p:sp>
        <p:nvSpPr>
          <p:cNvPr id="7" name="Text Box 11"/>
          <p:cNvSpPr txBox="1">
            <a:spLocks noChangeArrowheads="1"/>
          </p:cNvSpPr>
          <p:nvPr/>
        </p:nvSpPr>
        <p:spPr bwMode="auto">
          <a:xfrm>
            <a:off x="395536" y="4725144"/>
            <a:ext cx="2159000" cy="1054100"/>
          </a:xfrm>
          <a:prstGeom prst="rect">
            <a:avLst/>
          </a:prstGeom>
          <a:noFill/>
          <a:ln w="9525">
            <a:noFill/>
            <a:miter lim="800000"/>
            <a:headEnd/>
            <a:tailEnd/>
          </a:ln>
        </p:spPr>
        <p:txBody>
          <a:bodyPr>
            <a:spAutoFit/>
          </a:bodyPr>
          <a:lstStyle/>
          <a:p>
            <a:pPr algn="ctr">
              <a:spcBef>
                <a:spcPct val="50000"/>
              </a:spcBef>
            </a:pPr>
            <a:r>
              <a:rPr lang="ru-RU" b="1" dirty="0">
                <a:latin typeface="Batang" pitchFamily="18" charset="-127"/>
              </a:rPr>
              <a:t>Отец</a:t>
            </a:r>
          </a:p>
          <a:p>
            <a:pPr algn="ctr">
              <a:spcBef>
                <a:spcPct val="50000"/>
              </a:spcBef>
            </a:pPr>
            <a:r>
              <a:rPr lang="ru-RU" b="1" dirty="0">
                <a:latin typeface="Batang" pitchFamily="18" charset="-127"/>
              </a:rPr>
              <a:t>Владимир Константинович </a:t>
            </a:r>
          </a:p>
        </p:txBody>
      </p:sp>
      <p:sp>
        <p:nvSpPr>
          <p:cNvPr id="8" name="Прямоугольник 7"/>
          <p:cNvSpPr/>
          <p:nvPr/>
        </p:nvSpPr>
        <p:spPr>
          <a:xfrm>
            <a:off x="0" y="5934670"/>
            <a:ext cx="4572000" cy="923330"/>
          </a:xfrm>
          <a:prstGeom prst="rect">
            <a:avLst/>
          </a:prstGeom>
        </p:spPr>
        <p:txBody>
          <a:bodyPr>
            <a:spAutoFit/>
          </a:bodyPr>
          <a:lstStyle/>
          <a:p>
            <a:pPr algn="ctr"/>
            <a:r>
              <a:rPr lang="ru-RU" dirty="0" smtClean="0"/>
              <a:t>Отец Маяковского был лесничим, очень добрым и сердечным и вместе с тем мужественным человеком.</a:t>
            </a:r>
            <a:endParaRPr lang="ru-RU" dirty="0"/>
          </a:p>
        </p:txBody>
      </p:sp>
      <p:pic>
        <p:nvPicPr>
          <p:cNvPr id="9" name="Picture 9" descr="mat_mayakovskii"/>
          <p:cNvPicPr>
            <a:picLocks noGrp="1" noChangeAspect="1" noChangeArrowheads="1"/>
          </p:cNvPicPr>
          <p:nvPr>
            <p:ph sz="quarter" idx="2"/>
          </p:nvPr>
        </p:nvPicPr>
        <p:blipFill>
          <a:blip r:embed="rId4" cstate="print"/>
          <a:srcRect/>
          <a:stretch>
            <a:fillRect/>
          </a:stretch>
        </p:blipFill>
        <p:spPr>
          <a:xfrm>
            <a:off x="5220071" y="332656"/>
            <a:ext cx="2975993" cy="4248472"/>
          </a:xfrm>
          <a:noFill/>
          <a:ln w="38100">
            <a:solidFill>
              <a:schemeClr val="accent2">
                <a:lumMod val="75000"/>
              </a:schemeClr>
            </a:solidFill>
          </a:ln>
        </p:spPr>
      </p:pic>
      <p:sp>
        <p:nvSpPr>
          <p:cNvPr id="10" name="Text Box 12"/>
          <p:cNvSpPr txBox="1">
            <a:spLocks noChangeArrowheads="1"/>
          </p:cNvSpPr>
          <p:nvPr/>
        </p:nvSpPr>
        <p:spPr bwMode="auto">
          <a:xfrm>
            <a:off x="6444208" y="4797152"/>
            <a:ext cx="2232025" cy="1054100"/>
          </a:xfrm>
          <a:prstGeom prst="rect">
            <a:avLst/>
          </a:prstGeom>
          <a:noFill/>
          <a:ln w="9525">
            <a:noFill/>
            <a:miter lim="800000"/>
            <a:headEnd/>
            <a:tailEnd/>
          </a:ln>
        </p:spPr>
        <p:txBody>
          <a:bodyPr>
            <a:spAutoFit/>
          </a:bodyPr>
          <a:lstStyle/>
          <a:p>
            <a:pPr algn="ctr">
              <a:spcBef>
                <a:spcPct val="50000"/>
              </a:spcBef>
            </a:pPr>
            <a:r>
              <a:rPr lang="ru-RU" b="1" dirty="0">
                <a:latin typeface="Batang" pitchFamily="18" charset="-127"/>
              </a:rPr>
              <a:t>Мать </a:t>
            </a:r>
          </a:p>
          <a:p>
            <a:pPr algn="ctr">
              <a:spcBef>
                <a:spcPct val="50000"/>
              </a:spcBef>
            </a:pPr>
            <a:r>
              <a:rPr lang="ru-RU" b="1" dirty="0">
                <a:latin typeface="Batang" pitchFamily="18" charset="-127"/>
              </a:rPr>
              <a:t>Александра Алексеевна </a:t>
            </a:r>
          </a:p>
        </p:txBody>
      </p:sp>
      <p:sp>
        <p:nvSpPr>
          <p:cNvPr id="11" name="Прямоугольник 10"/>
          <p:cNvSpPr/>
          <p:nvPr/>
        </p:nvSpPr>
        <p:spPr>
          <a:xfrm>
            <a:off x="4572000" y="5934670"/>
            <a:ext cx="4572000" cy="923330"/>
          </a:xfrm>
          <a:prstGeom prst="rect">
            <a:avLst/>
          </a:prstGeom>
        </p:spPr>
        <p:txBody>
          <a:bodyPr>
            <a:spAutoFit/>
          </a:bodyPr>
          <a:lstStyle/>
          <a:p>
            <a:pPr algn="ctr"/>
            <a:r>
              <a:rPr lang="ru-RU" dirty="0" smtClean="0"/>
              <a:t>Мать, Александра Алексеевна, вела хозяйство и воспитывала детей. Она была и первой учительницей Маяковского. </a:t>
            </a:r>
            <a:endParaRPr lang="ru-RU"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60648"/>
            <a:ext cx="4788024" cy="6186309"/>
          </a:xfrm>
          <a:prstGeom prst="rect">
            <a:avLst/>
          </a:prstGeom>
        </p:spPr>
        <p:txBody>
          <a:bodyPr wrap="square">
            <a:spAutoFit/>
          </a:bodyPr>
          <a:lstStyle/>
          <a:p>
            <a:pPr algn="just"/>
            <a:r>
              <a:rPr lang="ru-RU" sz="2200" dirty="0" smtClean="0"/>
              <a:t>Когда стихи Маяковского стали предавать забвению, именно Лиля Юрьевна отправила в Кремль на имя вождя тревожное письмо по этому поводу. На это послание легла резолюция </a:t>
            </a:r>
            <a:r>
              <a:rPr lang="ru-RU" sz="2200" b="1" dirty="0" smtClean="0"/>
              <a:t>Сталина</a:t>
            </a:r>
            <a:r>
              <a:rPr lang="ru-RU" sz="2200" dirty="0" smtClean="0"/>
              <a:t>:</a:t>
            </a:r>
          </a:p>
          <a:p>
            <a:pPr algn="just"/>
            <a:r>
              <a:rPr lang="ru-RU" sz="2200" i="1" dirty="0" smtClean="0"/>
              <a:t>«</a:t>
            </a:r>
            <a:r>
              <a:rPr lang="ru-RU" sz="2200" b="1" i="1" dirty="0" smtClean="0"/>
              <a:t>Тов. Ежов, очень прошу Вас обратить внимание на письмо Брик. Маяковский был и остается лучшим, талантливейшим поэтом нашей советской эпохи. Безразличие к его памяти и его произведениям – преступление…»</a:t>
            </a:r>
            <a:endParaRPr lang="ru-RU" sz="2200" b="1" dirty="0" smtClean="0"/>
          </a:p>
          <a:p>
            <a:pPr algn="just"/>
            <a:r>
              <a:rPr lang="ru-RU" sz="2200" dirty="0" smtClean="0"/>
              <a:t>А через два года имя Лили Юрьевны было вычеркнуто из «черных» списков врагов народа. </a:t>
            </a:r>
            <a:r>
              <a:rPr lang="ru-RU" sz="2200" i="1" dirty="0" smtClean="0"/>
              <a:t>«</a:t>
            </a:r>
            <a:r>
              <a:rPr lang="ru-RU" sz="2200" b="1" i="1" dirty="0" smtClean="0"/>
              <a:t>Не будем трогать жену Маяковского»</a:t>
            </a:r>
            <a:r>
              <a:rPr lang="ru-RU" sz="2200" b="1" dirty="0" smtClean="0"/>
              <a:t>, – </a:t>
            </a:r>
            <a:r>
              <a:rPr lang="ru-RU" sz="2200" dirty="0" smtClean="0"/>
              <a:t>сказал Сталин…</a:t>
            </a:r>
          </a:p>
        </p:txBody>
      </p:sp>
      <p:pic>
        <p:nvPicPr>
          <p:cNvPr id="89090" name="Picture 2"/>
          <p:cNvPicPr>
            <a:picLocks noChangeAspect="1" noChangeArrowheads="1"/>
          </p:cNvPicPr>
          <p:nvPr/>
        </p:nvPicPr>
        <p:blipFill>
          <a:blip r:embed="rId3" cstate="print"/>
          <a:srcRect/>
          <a:stretch>
            <a:fillRect/>
          </a:stretch>
        </p:blipFill>
        <p:spPr bwMode="auto">
          <a:xfrm>
            <a:off x="5148064" y="1196752"/>
            <a:ext cx="3779912" cy="472489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5940152" cy="3501008"/>
          </a:xfrm>
        </p:spPr>
        <p:txBody>
          <a:bodyPr>
            <a:normAutofit/>
          </a:bodyPr>
          <a:lstStyle/>
          <a:p>
            <a:pPr algn="just"/>
            <a:r>
              <a:rPr lang="ru-RU" sz="2400" dirty="0" smtClean="0"/>
              <a:t>12 мая 1978 года, рано утром, ЛЮ упала возле кровати и сломала шейку бедра. В преклонном возрасте – а ей было почти 87 лет – это не заживает, и больной обречен на постельный режим. От операции она решительно отказалась. И тогда она решила уйти из жизни, выпив гигантскую дозу снотворного. </a:t>
            </a:r>
          </a:p>
          <a:p>
            <a:pPr algn="just"/>
            <a:endParaRPr lang="ru-RU" sz="2400" dirty="0"/>
          </a:p>
        </p:txBody>
      </p:sp>
      <p:pic>
        <p:nvPicPr>
          <p:cNvPr id="1028" name="Picture 4" descr="http://massovki.ru/download/file.php?id=732362"/>
          <p:cNvPicPr>
            <a:picLocks noChangeAspect="1" noChangeArrowheads="1"/>
          </p:cNvPicPr>
          <p:nvPr/>
        </p:nvPicPr>
        <p:blipFill>
          <a:blip r:embed="rId3" cstate="print"/>
          <a:srcRect/>
          <a:stretch>
            <a:fillRect/>
          </a:stretch>
        </p:blipFill>
        <p:spPr bwMode="auto">
          <a:xfrm>
            <a:off x="6084168" y="260648"/>
            <a:ext cx="2857500" cy="2867025"/>
          </a:xfrm>
          <a:prstGeom prst="rect">
            <a:avLst/>
          </a:prstGeom>
          <a:noFill/>
          <a:effectLst>
            <a:softEdge rad="127000"/>
          </a:effectLst>
        </p:spPr>
      </p:pic>
      <p:sp>
        <p:nvSpPr>
          <p:cNvPr id="5" name="Прямоугольник 4"/>
          <p:cNvSpPr/>
          <p:nvPr/>
        </p:nvSpPr>
        <p:spPr>
          <a:xfrm>
            <a:off x="467544" y="3429000"/>
            <a:ext cx="8496944" cy="2308324"/>
          </a:xfrm>
          <a:prstGeom prst="rect">
            <a:avLst/>
          </a:prstGeom>
        </p:spPr>
        <p:txBody>
          <a:bodyPr wrap="square">
            <a:spAutoFit/>
          </a:bodyPr>
          <a:lstStyle/>
          <a:p>
            <a:pPr algn="just"/>
            <a:r>
              <a:rPr lang="ru-RU" sz="2400" dirty="0" smtClean="0"/>
              <a:t>В школьной тетрадке, которая лежала у нее на кровати, она написала слабеющим почерком:</a:t>
            </a:r>
          </a:p>
          <a:p>
            <a:pPr algn="just">
              <a:buNone/>
            </a:pPr>
            <a:r>
              <a:rPr lang="ru-RU" sz="2400" dirty="0" smtClean="0"/>
              <a:t>	</a:t>
            </a:r>
            <a:r>
              <a:rPr lang="ru-RU" sz="2400" i="1" dirty="0" smtClean="0"/>
              <a:t>«В моей смерти прошу никого не винить. </a:t>
            </a:r>
            <a:r>
              <a:rPr lang="ru-RU" sz="2400" i="1" dirty="0" err="1" smtClean="0"/>
              <a:t>Васик</a:t>
            </a:r>
            <a:r>
              <a:rPr lang="ru-RU" sz="2400" i="1" dirty="0" smtClean="0"/>
              <a:t>! Я боготворю тебя. Прости меня. И друзья, простите. Лиля».</a:t>
            </a:r>
          </a:p>
          <a:p>
            <a:pPr algn="just">
              <a:buNone/>
            </a:pPr>
            <a:r>
              <a:rPr lang="ru-RU" sz="2400" dirty="0" smtClean="0"/>
              <a:t>	По завещанию Лили Брик ее прах был развеян в одном из живописных уголков под Звенигородом.</a:t>
            </a:r>
          </a:p>
        </p:txBody>
      </p:sp>
    </p:spTree>
  </p:cSld>
  <p:clrMapOvr>
    <a:masterClrMapping/>
  </p:clrMapOvr>
  <p:transition spd="slow">
    <p:wheel/>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0" y="548680"/>
            <a:ext cx="9144000" cy="1143000"/>
          </a:xfrm>
        </p:spPr>
        <p:txBody>
          <a:bodyPr>
            <a:normAutofit fontScale="90000"/>
          </a:bodyPr>
          <a:lstStyle/>
          <a:p>
            <a:r>
              <a:rPr lang="ru-RU" b="1" dirty="0" smtClean="0"/>
              <a:t>"Ты не женщина, ты – исключение…" </a:t>
            </a:r>
            <a:br>
              <a:rPr lang="ru-RU" b="1" dirty="0" smtClean="0"/>
            </a:br>
            <a:r>
              <a:rPr lang="ru-RU" b="1" dirty="0" smtClean="0"/>
              <a:t>В. Маяковский и Татьяна Яковлева.</a:t>
            </a:r>
            <a:br>
              <a:rPr lang="ru-RU" b="1" dirty="0" smtClean="0"/>
            </a:br>
            <a:endParaRPr lang="ru-RU" dirty="0"/>
          </a:p>
        </p:txBody>
      </p:sp>
      <p:pic>
        <p:nvPicPr>
          <p:cNvPr id="87042" name="Picture 2" descr="http://os1.i.ua/3/1/9258670_ad0a43c1.gif"/>
          <p:cNvPicPr>
            <a:picLocks noChangeAspect="1" noChangeArrowheads="1" noCrop="1"/>
          </p:cNvPicPr>
          <p:nvPr/>
        </p:nvPicPr>
        <p:blipFill>
          <a:blip r:embed="rId3" cstate="print"/>
          <a:srcRect/>
          <a:stretch>
            <a:fillRect/>
          </a:stretch>
        </p:blipFill>
        <p:spPr bwMode="auto">
          <a:xfrm>
            <a:off x="4499992" y="2852936"/>
            <a:ext cx="4287246" cy="3715614"/>
          </a:xfrm>
          <a:prstGeom prst="rect">
            <a:avLst/>
          </a:prstGeom>
          <a:noFill/>
        </p:spPr>
      </p:pic>
      <p:sp>
        <p:nvSpPr>
          <p:cNvPr id="4" name="Прямоугольник 3"/>
          <p:cNvSpPr/>
          <p:nvPr/>
        </p:nvSpPr>
        <p:spPr>
          <a:xfrm>
            <a:off x="4283968" y="1556792"/>
            <a:ext cx="4572000" cy="1200329"/>
          </a:xfrm>
          <a:prstGeom prst="rect">
            <a:avLst/>
          </a:prstGeom>
        </p:spPr>
        <p:txBody>
          <a:bodyPr>
            <a:spAutoFit/>
          </a:bodyPr>
          <a:lstStyle/>
          <a:p>
            <a:r>
              <a:rPr lang="ru-RU" dirty="0" smtClean="0"/>
              <a:t>Иди сюда,</a:t>
            </a:r>
            <a:br>
              <a:rPr lang="ru-RU" dirty="0" smtClean="0"/>
            </a:br>
            <a:r>
              <a:rPr lang="ru-RU" dirty="0" smtClean="0"/>
              <a:t>         иди на перекресток</a:t>
            </a:r>
            <a:br>
              <a:rPr lang="ru-RU" dirty="0" smtClean="0"/>
            </a:br>
            <a:r>
              <a:rPr lang="ru-RU" dirty="0" smtClean="0"/>
              <a:t>моих больших</a:t>
            </a:r>
            <a:br>
              <a:rPr lang="ru-RU" dirty="0" smtClean="0"/>
            </a:br>
            <a:r>
              <a:rPr lang="ru-RU" dirty="0" smtClean="0"/>
              <a:t>            и неуклюжих рук.</a:t>
            </a:r>
            <a:endParaRPr lang="ru-RU" dirty="0"/>
          </a:p>
        </p:txBody>
      </p:sp>
      <p:pic>
        <p:nvPicPr>
          <p:cNvPr id="5" name="Picture 2" descr="http://img1.liveinternet.ru/images/attach/c/4/84/420/84420461_maj2.gif"/>
          <p:cNvPicPr>
            <a:picLocks noChangeAspect="1" noChangeArrowheads="1"/>
          </p:cNvPicPr>
          <p:nvPr/>
        </p:nvPicPr>
        <p:blipFill>
          <a:blip r:embed="rId4" cstate="print"/>
          <a:srcRect/>
          <a:stretch>
            <a:fillRect/>
          </a:stretch>
        </p:blipFill>
        <p:spPr bwMode="auto">
          <a:xfrm>
            <a:off x="251520" y="1412776"/>
            <a:ext cx="3959977" cy="5229200"/>
          </a:xfrm>
          <a:prstGeom prst="rect">
            <a:avLst/>
          </a:prstGeom>
          <a:noFill/>
        </p:spPr>
      </p:pic>
    </p:spTree>
  </p:cSld>
  <p:clrMapOvr>
    <a:masterClrMapping/>
  </p:clrMapOvr>
  <p:transition spd="slow">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4572000" y="620688"/>
            <a:ext cx="4320480" cy="5472608"/>
          </a:xfrm>
        </p:spPr>
        <p:txBody>
          <a:bodyPr>
            <a:noAutofit/>
          </a:bodyPr>
          <a:lstStyle/>
          <a:p>
            <a:pPr algn="just"/>
            <a:r>
              <a:rPr lang="ru-RU" sz="2800" dirty="0" smtClean="0"/>
              <a:t>Последние два года жизни Маяковского, мир его личных переживаний и чувств связаны с именем Татьяны Яковлевой. </a:t>
            </a:r>
          </a:p>
          <a:p>
            <a:pPr algn="just"/>
            <a:r>
              <a:rPr lang="ru-RU" sz="2800" dirty="0" smtClean="0"/>
              <a:t>За полтора с небольшим года до знакомства с Маяковским Т.Яковлева приехала из России в Париж по вызову дяди, художника А.Е.Яковлева. </a:t>
            </a:r>
            <a:endParaRPr lang="ru-RU" sz="2800" dirty="0"/>
          </a:p>
        </p:txBody>
      </p:sp>
      <p:pic>
        <p:nvPicPr>
          <p:cNvPr id="7" name="Picture 2" descr=" (250x298, 14Kb)"/>
          <p:cNvPicPr>
            <a:picLocks noChangeAspect="1" noChangeArrowheads="1"/>
          </p:cNvPicPr>
          <p:nvPr/>
        </p:nvPicPr>
        <p:blipFill>
          <a:blip r:embed="rId3" cstate="print"/>
          <a:srcRect/>
          <a:stretch>
            <a:fillRect/>
          </a:stretch>
        </p:blipFill>
        <p:spPr bwMode="auto">
          <a:xfrm>
            <a:off x="0" y="692696"/>
            <a:ext cx="4555988" cy="5430738"/>
          </a:xfrm>
          <a:prstGeom prst="rect">
            <a:avLst/>
          </a:prstGeom>
          <a:noFill/>
          <a:effectLst>
            <a:softEdge rad="127000"/>
          </a:effectLst>
        </p:spPr>
      </p:pic>
    </p:spTree>
  </p:cSld>
  <p:clrMapOvr>
    <a:masterClrMapping/>
  </p:clrMapOvr>
  <p:transition spd="slow">
    <p:wheel/>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Прямоугольник 8"/>
          <p:cNvSpPr/>
          <p:nvPr/>
        </p:nvSpPr>
        <p:spPr>
          <a:xfrm>
            <a:off x="4932040" y="0"/>
            <a:ext cx="4211960" cy="6370975"/>
          </a:xfrm>
          <a:prstGeom prst="rect">
            <a:avLst/>
          </a:prstGeom>
        </p:spPr>
        <p:txBody>
          <a:bodyPr wrap="square">
            <a:spAutoFit/>
          </a:bodyPr>
          <a:lstStyle/>
          <a:p>
            <a:pPr algn="ctr"/>
            <a:r>
              <a:rPr lang="ru-RU" sz="2400" b="1" dirty="0" smtClean="0"/>
              <a:t>Двадцатидвухлетняя, красивая, высокая, длинноногая </a:t>
            </a:r>
            <a:br>
              <a:rPr lang="ru-RU" sz="2400" b="1" dirty="0" smtClean="0"/>
            </a:br>
            <a:r>
              <a:rPr lang="ru-RU" sz="2400" b="1" dirty="0" smtClean="0"/>
              <a:t>("...</a:t>
            </a:r>
            <a:r>
              <a:rPr lang="ru-RU" sz="2400" dirty="0" smtClean="0"/>
              <a:t>вы и нам в Москве нужны, не хватает длинноногих"- </a:t>
            </a:r>
            <a:br>
              <a:rPr lang="ru-RU" sz="2400" dirty="0" smtClean="0"/>
            </a:br>
            <a:r>
              <a:rPr lang="ru-RU" sz="2400" dirty="0" smtClean="0"/>
              <a:t>читаем мы в "Письме Татьяне Яковлевой</a:t>
            </a:r>
            <a:r>
              <a:rPr lang="ru-RU" sz="2400" b="1" dirty="0" smtClean="0"/>
              <a:t>"),</a:t>
            </a:r>
          </a:p>
          <a:p>
            <a:pPr algn="ctr"/>
            <a:r>
              <a:rPr lang="ru-RU" sz="2400" b="1" dirty="0" smtClean="0"/>
              <a:t> с выразительными глазами и яркими солнечными, </a:t>
            </a:r>
            <a:br>
              <a:rPr lang="ru-RU" sz="2400" b="1" dirty="0" smtClean="0"/>
            </a:br>
            <a:r>
              <a:rPr lang="ru-RU" sz="2400" b="1" dirty="0" smtClean="0"/>
              <a:t>словно светящимися волосами, пловчиха и </a:t>
            </a:r>
            <a:br>
              <a:rPr lang="ru-RU" sz="2400" b="1" dirty="0" smtClean="0"/>
            </a:br>
            <a:r>
              <a:rPr lang="ru-RU" sz="2400" b="1" dirty="0" smtClean="0"/>
              <a:t>теннисистка, она, фатально неотразимая, </a:t>
            </a:r>
            <a:br>
              <a:rPr lang="ru-RU" sz="2400" b="1" dirty="0" smtClean="0"/>
            </a:br>
            <a:r>
              <a:rPr lang="ru-RU" sz="2400" b="1" dirty="0" smtClean="0"/>
              <a:t>обращала на себя внимание многих молодых и </a:t>
            </a:r>
            <a:br>
              <a:rPr lang="ru-RU" sz="2400" b="1" dirty="0" smtClean="0"/>
            </a:br>
            <a:r>
              <a:rPr lang="ru-RU" sz="2400" b="1" dirty="0" smtClean="0"/>
              <a:t>немолодых людей своего круга.</a:t>
            </a:r>
            <a:endParaRPr lang="ru-RU" sz="2400" dirty="0"/>
          </a:p>
        </p:txBody>
      </p:sp>
      <p:pic>
        <p:nvPicPr>
          <p:cNvPr id="6" name="Picture 2" descr="http://content.foto.mail.ru/mail/lidlud/_blogs/i-8081.jpg"/>
          <p:cNvPicPr>
            <a:picLocks noChangeAspect="1" noChangeArrowheads="1"/>
          </p:cNvPicPr>
          <p:nvPr/>
        </p:nvPicPr>
        <p:blipFill>
          <a:blip r:embed="rId3" cstate="print"/>
          <a:srcRect/>
          <a:stretch>
            <a:fillRect/>
          </a:stretch>
        </p:blipFill>
        <p:spPr bwMode="auto">
          <a:xfrm>
            <a:off x="179512" y="0"/>
            <a:ext cx="4572000" cy="6763313"/>
          </a:xfrm>
          <a:prstGeom prst="rect">
            <a:avLst/>
          </a:prstGeom>
          <a:noFill/>
          <a:effectLst>
            <a:softEdge rad="127000"/>
          </a:effec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4283968" y="0"/>
            <a:ext cx="4860032" cy="6858000"/>
          </a:xfrm>
        </p:spPr>
        <p:txBody>
          <a:bodyPr>
            <a:normAutofit fontScale="92500"/>
          </a:bodyPr>
          <a:lstStyle/>
          <a:p>
            <a:pPr algn="ctr"/>
            <a:r>
              <a:rPr lang="ru-RU" dirty="0" smtClean="0"/>
              <a:t>«... когда Маяковский бывал в Париже, мы всегда видели их вместе. Это была замечательная пара. Маяковский очень красивый, большой. Таня тоже красавица - высокая, стройная, под стать ему. Маяковский производил впечатление тихого, влюбленного. Она восхищалась и явно любовалась им, гордилась его талантом.»</a:t>
            </a:r>
            <a:endParaRPr lang="ru-RU" dirty="0"/>
          </a:p>
        </p:txBody>
      </p:sp>
      <p:pic>
        <p:nvPicPr>
          <p:cNvPr id="7" name="Picture 2" descr="http://img1.liveinternet.ru/images/attach/c/4/84/420/84420461_maj2.gif"/>
          <p:cNvPicPr>
            <a:picLocks noChangeAspect="1" noChangeArrowheads="1"/>
          </p:cNvPicPr>
          <p:nvPr/>
        </p:nvPicPr>
        <p:blipFill>
          <a:blip r:embed="rId3" cstate="print"/>
          <a:srcRect/>
          <a:stretch>
            <a:fillRect/>
          </a:stretch>
        </p:blipFill>
        <p:spPr bwMode="auto">
          <a:xfrm>
            <a:off x="251520" y="476672"/>
            <a:ext cx="3959977" cy="5229200"/>
          </a:xfrm>
          <a:prstGeom prst="rect">
            <a:avLst/>
          </a:prstGeom>
          <a:noFill/>
        </p:spPr>
      </p:pic>
    </p:spTree>
  </p:cSld>
  <p:clrMapOvr>
    <a:masterClrMapping/>
  </p:clrMapOvr>
  <p:transition spd="slow">
    <p:wheel/>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3635896" y="4437112"/>
            <a:ext cx="5508104" cy="2171700"/>
          </a:xfrm>
        </p:spPr>
        <p:txBody>
          <a:bodyPr>
            <a:noAutofit/>
          </a:bodyPr>
          <a:lstStyle/>
          <a:p>
            <a:pPr algn="just"/>
            <a:r>
              <a:rPr lang="ru-RU" b="1" dirty="0" smtClean="0"/>
              <a:t>Он предложил Т.Яковлевой стать его женой и уехать с ним в Россию — мысль, которую она "встретила уклончиво". </a:t>
            </a:r>
            <a:endParaRPr lang="ru-RU" b="1" dirty="0"/>
          </a:p>
        </p:txBody>
      </p:sp>
      <p:pic>
        <p:nvPicPr>
          <p:cNvPr id="90114" name="Picture 2" descr="http://content.foto.mail.ru/mail/lidlud/_blogs/i-8079.jpg"/>
          <p:cNvPicPr>
            <a:picLocks noChangeAspect="1" noChangeArrowheads="1"/>
          </p:cNvPicPr>
          <p:nvPr/>
        </p:nvPicPr>
        <p:blipFill>
          <a:blip r:embed="rId3" cstate="print"/>
          <a:srcRect/>
          <a:stretch>
            <a:fillRect/>
          </a:stretch>
        </p:blipFill>
        <p:spPr bwMode="auto">
          <a:xfrm>
            <a:off x="5086350" y="0"/>
            <a:ext cx="4057650" cy="4572000"/>
          </a:xfrm>
          <a:prstGeom prst="rect">
            <a:avLst/>
          </a:prstGeom>
          <a:noFill/>
          <a:effectLst>
            <a:softEdge rad="127000"/>
          </a:effectLst>
        </p:spPr>
      </p:pic>
      <p:sp>
        <p:nvSpPr>
          <p:cNvPr id="5" name="Содержимое 3"/>
          <p:cNvSpPr>
            <a:spLocks noGrp="1"/>
          </p:cNvSpPr>
          <p:nvPr>
            <p:ph sz="quarter" idx="2"/>
          </p:nvPr>
        </p:nvSpPr>
        <p:spPr>
          <a:xfrm>
            <a:off x="0" y="0"/>
            <a:ext cx="4495800" cy="5257800"/>
          </a:xfrm>
        </p:spPr>
        <p:txBody>
          <a:bodyPr>
            <a:normAutofit lnSpcReduction="10000"/>
          </a:bodyPr>
          <a:lstStyle/>
          <a:p>
            <a:pPr algn="ctr"/>
            <a:r>
              <a:rPr lang="ru-RU" b="1" dirty="0" smtClean="0"/>
              <a:t>Одна из подруг Маяковского </a:t>
            </a:r>
          </a:p>
          <a:p>
            <a:pPr algn="ctr">
              <a:buNone/>
            </a:pPr>
            <a:r>
              <a:rPr lang="ru-RU" b="1" dirty="0" smtClean="0"/>
              <a:t>Наталья </a:t>
            </a:r>
            <a:r>
              <a:rPr lang="ru-RU" b="1" dirty="0" err="1" smtClean="0"/>
              <a:t>Брюханенко</a:t>
            </a:r>
            <a:r>
              <a:rPr lang="ru-RU" b="1" dirty="0" smtClean="0"/>
              <a:t> </a:t>
            </a:r>
            <a:br>
              <a:rPr lang="ru-RU" b="1" dirty="0" smtClean="0"/>
            </a:br>
            <a:r>
              <a:rPr lang="ru-RU" b="1" dirty="0" smtClean="0"/>
              <a:t>вспоминала: </a:t>
            </a:r>
          </a:p>
          <a:p>
            <a:pPr algn="ctr">
              <a:buNone/>
            </a:pPr>
            <a:r>
              <a:rPr lang="ru-RU" b="1" dirty="0" smtClean="0"/>
              <a:t>«В январе 1929 года Маяковский сказал, </a:t>
            </a:r>
            <a:br>
              <a:rPr lang="ru-RU" b="1" dirty="0" smtClean="0"/>
            </a:br>
            <a:r>
              <a:rPr lang="ru-RU" b="1" dirty="0" smtClean="0"/>
              <a:t>что влюблен и застрелится, если не сможет вскоре </a:t>
            </a:r>
            <a:br>
              <a:rPr lang="ru-RU" b="1" dirty="0" smtClean="0"/>
            </a:br>
            <a:r>
              <a:rPr lang="ru-RU" b="1" dirty="0" smtClean="0"/>
              <a:t>увидеть эту женщину».</a:t>
            </a:r>
            <a:endParaRPr lang="ru-RU" dirty="0"/>
          </a:p>
        </p:txBody>
      </p:sp>
    </p:spTree>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endParaRPr lang="ru-RU"/>
          </a:p>
        </p:txBody>
      </p:sp>
      <p:sp>
        <p:nvSpPr>
          <p:cNvPr id="4" name="Содержимое 3"/>
          <p:cNvSpPr>
            <a:spLocks noGrp="1"/>
          </p:cNvSpPr>
          <p:nvPr>
            <p:ph sz="quarter" idx="2"/>
          </p:nvPr>
        </p:nvSpPr>
        <p:spPr>
          <a:xfrm>
            <a:off x="4788024" y="188640"/>
            <a:ext cx="4355976" cy="6336704"/>
          </a:xfrm>
        </p:spPr>
        <p:txBody>
          <a:bodyPr>
            <a:normAutofit fontScale="77500" lnSpcReduction="20000"/>
          </a:bodyPr>
          <a:lstStyle/>
          <a:p>
            <a:r>
              <a:rPr lang="ru-RU" dirty="0" smtClean="0"/>
              <a:t>И еще одно обстоятельство настораживало Маяковского: он читает в русском обществе Парижа посвященные ей стихи - она недовольна, он хочет напечатать их - она не торопясь вносит полную ясность в отношения с поэтом, не дает согласия на это. Ее </a:t>
            </a:r>
            <a:r>
              <a:rPr lang="ru-RU" b="1" dirty="0" smtClean="0"/>
              <a:t>уклончивость и осторожность </a:t>
            </a:r>
            <a:r>
              <a:rPr lang="ru-RU" dirty="0" smtClean="0"/>
              <a:t>были восприняты Маяковским как </a:t>
            </a:r>
            <a:r>
              <a:rPr lang="ru-RU" b="1" dirty="0" smtClean="0"/>
              <a:t>замаскированный отказ</a:t>
            </a:r>
            <a:r>
              <a:rPr lang="ru-RU" dirty="0" smtClean="0"/>
              <a:t>. В стихотворении сказано об этом прямо и резко:</a:t>
            </a:r>
          </a:p>
          <a:p>
            <a:r>
              <a:rPr lang="ru-RU" i="1" dirty="0" smtClean="0"/>
              <a:t>Не хочешь?</a:t>
            </a:r>
          </a:p>
          <a:p>
            <a:r>
              <a:rPr lang="ru-RU" i="1" dirty="0" smtClean="0"/>
              <a:t>Оставайся и зимуй...</a:t>
            </a:r>
          </a:p>
          <a:p>
            <a:endParaRPr lang="ru-RU" dirty="0"/>
          </a:p>
        </p:txBody>
      </p:sp>
      <p:sp>
        <p:nvSpPr>
          <p:cNvPr id="5" name="Содержимое 4"/>
          <p:cNvSpPr>
            <a:spLocks noGrp="1"/>
          </p:cNvSpPr>
          <p:nvPr>
            <p:ph sz="quarter" idx="3"/>
          </p:nvPr>
        </p:nvSpPr>
        <p:spPr/>
        <p:txBody>
          <a:bodyPr/>
          <a:lstStyle/>
          <a:p>
            <a:endParaRPr lang="ru-RU" dirty="0"/>
          </a:p>
        </p:txBody>
      </p:sp>
      <p:pic>
        <p:nvPicPr>
          <p:cNvPr id="7" name="Picture 2" descr="http://content.foto.mail.ru/mail/lidlud/_blogs/i-8078.jpg"/>
          <p:cNvPicPr>
            <a:picLocks noChangeAspect="1" noChangeArrowheads="1"/>
          </p:cNvPicPr>
          <p:nvPr/>
        </p:nvPicPr>
        <p:blipFill>
          <a:blip r:embed="rId3" cstate="print"/>
          <a:srcRect/>
          <a:stretch>
            <a:fillRect/>
          </a:stretch>
        </p:blipFill>
        <p:spPr bwMode="auto">
          <a:xfrm>
            <a:off x="179512" y="188640"/>
            <a:ext cx="4898968" cy="6478886"/>
          </a:xfrm>
          <a:prstGeom prst="rect">
            <a:avLst/>
          </a:prstGeom>
          <a:noFill/>
        </p:spPr>
      </p:pic>
    </p:spTree>
  </p:cSld>
  <p:clrMapOvr>
    <a:masterClrMapping/>
  </p:clrMapOvr>
  <p:transition spd="slow">
    <p:whee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4"/>
          </p:nvPr>
        </p:nvSpPr>
        <p:spPr>
          <a:xfrm>
            <a:off x="0" y="0"/>
            <a:ext cx="8892480" cy="2924944"/>
          </a:xfrm>
        </p:spPr>
        <p:txBody>
          <a:bodyPr>
            <a:normAutofit fontScale="70000" lnSpcReduction="20000"/>
          </a:bodyPr>
          <a:lstStyle/>
          <a:p>
            <a:r>
              <a:rPr lang="ru-RU" b="1" dirty="0" smtClean="0"/>
              <a:t>Весь свой гонорар </a:t>
            </a:r>
            <a:r>
              <a:rPr lang="ru-RU" dirty="0" smtClean="0"/>
              <a:t>за парижские выступления Владимир Маяковский </a:t>
            </a:r>
            <a:r>
              <a:rPr lang="ru-RU" b="1" dirty="0" smtClean="0"/>
              <a:t>положил в банк на счет известной парижской цветочной фирмы </a:t>
            </a:r>
            <a:r>
              <a:rPr lang="ru-RU" dirty="0" smtClean="0"/>
              <a:t>с единственным условием, чтобы </a:t>
            </a:r>
            <a:r>
              <a:rPr lang="ru-RU" b="1" dirty="0" smtClean="0"/>
              <a:t>несколько раз в неделю </a:t>
            </a:r>
            <a:r>
              <a:rPr lang="ru-RU" dirty="0" smtClean="0"/>
              <a:t>Татьяне Яковлевой </a:t>
            </a:r>
            <a:r>
              <a:rPr lang="ru-RU" b="1" dirty="0" smtClean="0"/>
              <a:t>приносили букет </a:t>
            </a:r>
            <a:r>
              <a:rPr lang="ru-RU" dirty="0" smtClean="0"/>
              <a:t>самых красивых и необычных </a:t>
            </a:r>
            <a:r>
              <a:rPr lang="ru-RU" b="1" dirty="0" smtClean="0"/>
              <a:t>цветов</a:t>
            </a:r>
            <a:r>
              <a:rPr lang="ru-RU" dirty="0" smtClean="0"/>
              <a:t> - гортензий, </a:t>
            </a:r>
            <a:r>
              <a:rPr lang="ru-RU" dirty="0" err="1" smtClean="0"/>
              <a:t>пармских</a:t>
            </a:r>
            <a:r>
              <a:rPr lang="ru-RU" dirty="0" smtClean="0"/>
              <a:t> фиалок, черных тюльпанов, чайных роз, орхидей, астр или хризантем. Парижская фирма с солидным именем четко выполняла указания сумасбродного клиента - и с тех пор, невзирая на погоду и время года, из года в год в двери Татьяны Яковлевой стучались посыльные с букетами фантастической красоты и единственной фразой: "</a:t>
            </a:r>
            <a:r>
              <a:rPr lang="ru-RU" b="1" dirty="0" smtClean="0"/>
              <a:t>От Маяковского</a:t>
            </a:r>
            <a:r>
              <a:rPr lang="ru-RU" dirty="0" smtClean="0"/>
              <a:t>".</a:t>
            </a:r>
            <a:endParaRPr lang="ru-RU" dirty="0"/>
          </a:p>
        </p:txBody>
      </p:sp>
      <p:pic>
        <p:nvPicPr>
          <p:cNvPr id="97282" name="Picture 2" descr="http://content.foto.mail.ru/mail/lidlud/_blogs/i-8092.jpg"/>
          <p:cNvPicPr>
            <a:picLocks noChangeAspect="1" noChangeArrowheads="1"/>
          </p:cNvPicPr>
          <p:nvPr/>
        </p:nvPicPr>
        <p:blipFill>
          <a:blip r:embed="rId2" cstate="print"/>
          <a:srcRect/>
          <a:stretch>
            <a:fillRect/>
          </a:stretch>
        </p:blipFill>
        <p:spPr bwMode="auto">
          <a:xfrm>
            <a:off x="3995936" y="2867316"/>
            <a:ext cx="4896544" cy="3990683"/>
          </a:xfrm>
          <a:prstGeom prst="rect">
            <a:avLst/>
          </a:prstGeom>
          <a:noFill/>
        </p:spPr>
      </p:pic>
      <p:pic>
        <p:nvPicPr>
          <p:cNvPr id="97284" name="Picture 4" descr="&amp;Bcy;&amp;ucy;&amp;kcy;&amp;iecy;&amp;tcy; &amp;icy;&amp;zcy; &amp;khcy;&amp;rcy;&amp;icy;&amp;zcy;&amp;acy;&amp;ncy;&amp;tcy;&amp;iecy;&amp;mc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2780928"/>
            <a:ext cx="3635896" cy="3635896"/>
          </a:xfrm>
          <a:prstGeom prst="rect">
            <a:avLst/>
          </a:prstGeom>
          <a:noFill/>
        </p:spPr>
      </p:pic>
      <p:sp>
        <p:nvSpPr>
          <p:cNvPr id="9" name="Прямоугольник 8"/>
          <p:cNvSpPr/>
          <p:nvPr/>
        </p:nvSpPr>
        <p:spPr>
          <a:xfrm>
            <a:off x="251520" y="6309320"/>
            <a:ext cx="3613361" cy="369332"/>
          </a:xfrm>
          <a:prstGeom prst="rect">
            <a:avLst/>
          </a:prstGeom>
        </p:spPr>
        <p:txBody>
          <a:bodyPr wrap="none">
            <a:spAutoFit/>
          </a:bodyPr>
          <a:lstStyle/>
          <a:p>
            <a:r>
              <a:rPr lang="ru-RU" dirty="0" smtClean="0"/>
              <a:t>Букет золотых японских хризантем</a:t>
            </a:r>
            <a:endParaRPr lang="ru-RU" dirty="0"/>
          </a:p>
        </p:txBody>
      </p:sp>
    </p:spTree>
  </p:cSld>
  <p:clrMapOvr>
    <a:masterClrMapping/>
  </p:clrMapOvr>
  <p:transition spd="slow">
    <p:wheel/>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Содержимое 3"/>
          <p:cNvSpPr>
            <a:spLocks noGrp="1"/>
          </p:cNvSpPr>
          <p:nvPr>
            <p:ph sz="quarter" idx="4294967295"/>
          </p:nvPr>
        </p:nvSpPr>
        <p:spPr>
          <a:xfrm>
            <a:off x="4572000" y="2852738"/>
            <a:ext cx="4572000" cy="3357562"/>
          </a:xfrm>
        </p:spPr>
        <p:txBody>
          <a:bodyPr>
            <a:noAutofit/>
          </a:bodyPr>
          <a:lstStyle/>
          <a:p>
            <a:r>
              <a:rPr lang="ru-RU" sz="2800" dirty="0" smtClean="0"/>
              <a:t>5 октября 1929 года Маяковский отправил Татьяне Яковлевой последнее письмо.</a:t>
            </a:r>
            <a:endParaRPr lang="ru-RU" sz="2800" dirty="0"/>
          </a:p>
        </p:txBody>
      </p:sp>
      <p:sp>
        <p:nvSpPr>
          <p:cNvPr id="6" name="Содержимое 4"/>
          <p:cNvSpPr>
            <a:spLocks noGrp="1"/>
          </p:cNvSpPr>
          <p:nvPr>
            <p:ph sz="quarter" idx="4294967295"/>
          </p:nvPr>
        </p:nvSpPr>
        <p:spPr>
          <a:xfrm>
            <a:off x="4822825" y="260350"/>
            <a:ext cx="4321175" cy="1944688"/>
          </a:xfrm>
        </p:spPr>
        <p:txBody>
          <a:bodyPr>
            <a:noAutofit/>
          </a:bodyPr>
          <a:lstStyle/>
          <a:p>
            <a:pPr algn="just"/>
            <a:r>
              <a:rPr lang="ru-RU" sz="2800" dirty="0" smtClean="0"/>
              <a:t>11 октября 1929 г. Маяковский узнал о том, что Т.Яковлева выходит замуж за французского виконта.</a:t>
            </a:r>
            <a:endParaRPr lang="ru-RU" sz="2800" dirty="0"/>
          </a:p>
        </p:txBody>
      </p:sp>
      <p:pic>
        <p:nvPicPr>
          <p:cNvPr id="96258" name="Picture 2" descr="http://img1.liveinternet.ru/images/attach/c/0/40/33/40033963_1235284261_00000740911905727645283m549x500.jpg"/>
          <p:cNvPicPr>
            <a:picLocks noChangeAspect="1" noChangeArrowheads="1"/>
          </p:cNvPicPr>
          <p:nvPr/>
        </p:nvPicPr>
        <p:blipFill>
          <a:blip r:embed="rId3" cstate="print"/>
          <a:srcRect/>
          <a:stretch>
            <a:fillRect/>
          </a:stretch>
        </p:blipFill>
        <p:spPr bwMode="auto">
          <a:xfrm>
            <a:off x="251520" y="260648"/>
            <a:ext cx="4283968" cy="5496413"/>
          </a:xfrm>
          <a:prstGeom prst="round2Diag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779912" y="1916832"/>
            <a:ext cx="5029200" cy="3043808"/>
          </a:xfrm>
        </p:spPr>
        <p:txBody>
          <a:bodyPr>
            <a:normAutofit/>
          </a:bodyPr>
          <a:lstStyle/>
          <a:p>
            <a:pPr algn="ctr">
              <a:lnSpc>
                <a:spcPct val="80000"/>
              </a:lnSpc>
              <a:buFont typeface="Wingdings" pitchFamily="2" charset="2"/>
              <a:buNone/>
            </a:pPr>
            <a:r>
              <a:rPr lang="ru-RU" sz="2400" b="1" dirty="0" smtClean="0">
                <a:latin typeface="Arial" charset="0"/>
              </a:rPr>
              <a:t>Также </a:t>
            </a:r>
            <a:r>
              <a:rPr lang="ru-RU" sz="2400" b="1" dirty="0">
                <a:latin typeface="Arial" charset="0"/>
              </a:rPr>
              <a:t>у него было две  сестры:</a:t>
            </a:r>
          </a:p>
          <a:p>
            <a:pPr algn="ctr">
              <a:lnSpc>
                <a:spcPct val="80000"/>
              </a:lnSpc>
              <a:buFont typeface="Wingdings" pitchFamily="2" charset="2"/>
              <a:buNone/>
            </a:pPr>
            <a:r>
              <a:rPr lang="ru-RU" sz="2400" b="1" dirty="0">
                <a:latin typeface="Arial" charset="0"/>
              </a:rPr>
              <a:t> Людмила и </a:t>
            </a:r>
            <a:r>
              <a:rPr lang="ru-RU" sz="2400" b="1" dirty="0" smtClean="0">
                <a:latin typeface="Arial" charset="0"/>
              </a:rPr>
              <a:t>Ольга. </a:t>
            </a:r>
          </a:p>
          <a:p>
            <a:pPr algn="ctr">
              <a:lnSpc>
                <a:spcPct val="80000"/>
              </a:lnSpc>
              <a:buFont typeface="Wingdings" pitchFamily="2" charset="2"/>
              <a:buNone/>
            </a:pPr>
            <a:r>
              <a:rPr lang="ru-RU" sz="2400" b="1" dirty="0" smtClean="0">
                <a:latin typeface="Arial" charset="0"/>
              </a:rPr>
              <a:t>Брат </a:t>
            </a:r>
            <a:r>
              <a:rPr lang="ru-RU" sz="2400" b="1" dirty="0">
                <a:latin typeface="Arial" charset="0"/>
              </a:rPr>
              <a:t> </a:t>
            </a:r>
            <a:r>
              <a:rPr lang="ru-RU" sz="2400" b="1" dirty="0" smtClean="0">
                <a:latin typeface="Arial" charset="0"/>
              </a:rPr>
              <a:t>Константин</a:t>
            </a:r>
          </a:p>
          <a:p>
            <a:pPr algn="ctr">
              <a:lnSpc>
                <a:spcPct val="80000"/>
              </a:lnSpc>
              <a:buFont typeface="Wingdings" pitchFamily="2" charset="2"/>
              <a:buNone/>
            </a:pPr>
            <a:r>
              <a:rPr lang="ru-RU" sz="2400" b="1" dirty="0" smtClean="0">
                <a:latin typeface="Arial" charset="0"/>
              </a:rPr>
              <a:t>умер </a:t>
            </a:r>
            <a:r>
              <a:rPr lang="ru-RU" sz="2400" b="1" dirty="0">
                <a:latin typeface="Arial" charset="0"/>
              </a:rPr>
              <a:t>в </a:t>
            </a:r>
          </a:p>
          <a:p>
            <a:pPr algn="ctr">
              <a:lnSpc>
                <a:spcPct val="80000"/>
              </a:lnSpc>
              <a:buFont typeface="Wingdings" pitchFamily="2" charset="2"/>
              <a:buNone/>
            </a:pPr>
            <a:r>
              <a:rPr lang="ru-RU" sz="2400" b="1" dirty="0">
                <a:latin typeface="Arial" charset="0"/>
              </a:rPr>
              <a:t>трёхлетнем возрасте </a:t>
            </a:r>
            <a:endParaRPr lang="ru-RU" sz="2400" b="1" dirty="0" smtClean="0">
              <a:latin typeface="Arial" charset="0"/>
            </a:endParaRPr>
          </a:p>
          <a:p>
            <a:pPr algn="ctr">
              <a:lnSpc>
                <a:spcPct val="80000"/>
              </a:lnSpc>
              <a:buFont typeface="Wingdings" pitchFamily="2" charset="2"/>
              <a:buNone/>
            </a:pPr>
            <a:r>
              <a:rPr lang="ru-RU" sz="2400" b="1" dirty="0" smtClean="0">
                <a:latin typeface="Arial" charset="0"/>
              </a:rPr>
              <a:t>от </a:t>
            </a:r>
            <a:endParaRPr lang="ru-RU" sz="2400" b="1" dirty="0">
              <a:latin typeface="Arial" charset="0"/>
            </a:endParaRPr>
          </a:p>
          <a:p>
            <a:pPr algn="ctr">
              <a:lnSpc>
                <a:spcPct val="80000"/>
              </a:lnSpc>
              <a:buFont typeface="Wingdings" pitchFamily="2" charset="2"/>
              <a:buNone/>
            </a:pPr>
            <a:r>
              <a:rPr lang="ru-RU" sz="2400" b="1" dirty="0">
                <a:latin typeface="Arial" charset="0"/>
              </a:rPr>
              <a:t>скарлатины.</a:t>
            </a:r>
          </a:p>
        </p:txBody>
      </p:sp>
      <p:pic>
        <p:nvPicPr>
          <p:cNvPr id="13317" name="Picture 5" descr="04_01_09"/>
          <p:cNvPicPr>
            <a:picLocks noChangeAspect="1" noChangeArrowheads="1"/>
          </p:cNvPicPr>
          <p:nvPr/>
        </p:nvPicPr>
        <p:blipFill>
          <a:blip r:embed="rId3" cstate="print"/>
          <a:srcRect/>
          <a:stretch>
            <a:fillRect/>
          </a:stretch>
        </p:blipFill>
        <p:spPr bwMode="auto">
          <a:xfrm>
            <a:off x="419100" y="304800"/>
            <a:ext cx="3162300" cy="5410200"/>
          </a:xfrm>
          <a:prstGeom prst="roundRect">
            <a:avLst/>
          </a:prstGeom>
          <a:noFill/>
        </p:spPr>
      </p:pic>
      <p:sp>
        <p:nvSpPr>
          <p:cNvPr id="13318" name="Rectangle 6"/>
          <p:cNvSpPr>
            <a:spLocks noChangeArrowheads="1"/>
          </p:cNvSpPr>
          <p:nvPr/>
        </p:nvSpPr>
        <p:spPr bwMode="auto">
          <a:xfrm>
            <a:off x="495300" y="5791200"/>
            <a:ext cx="3086100" cy="701675"/>
          </a:xfrm>
          <a:prstGeom prst="rect">
            <a:avLst/>
          </a:prstGeom>
          <a:noFill/>
          <a:ln w="9525">
            <a:noFill/>
            <a:miter lim="800000"/>
            <a:headEnd/>
            <a:tailEnd/>
          </a:ln>
          <a:effectLst/>
        </p:spPr>
        <p:txBody>
          <a:bodyPr wrap="none" anchor="ctr">
            <a:spAutoFit/>
          </a:bodyPr>
          <a:lstStyle/>
          <a:p>
            <a:pPr algn="ctr"/>
            <a:r>
              <a:rPr lang="ru-RU" sz="2000" b="1">
                <a:solidFill>
                  <a:schemeClr val="folHlink"/>
                </a:solidFill>
                <a:effectLst>
                  <a:outerShdw blurRad="38100" dist="38100" dir="2700000" algn="tl">
                    <a:srgbClr val="000000"/>
                  </a:outerShdw>
                </a:effectLst>
                <a:latin typeface="Arial" charset="0"/>
              </a:rPr>
              <a:t>Володя Маяковский </a:t>
            </a:r>
          </a:p>
          <a:p>
            <a:pPr algn="ctr"/>
            <a:r>
              <a:rPr lang="ru-RU" sz="2000" b="1">
                <a:solidFill>
                  <a:schemeClr val="folHlink"/>
                </a:solidFill>
                <a:effectLst>
                  <a:outerShdw blurRad="38100" dist="38100" dir="2700000" algn="tl">
                    <a:srgbClr val="000000"/>
                  </a:outerShdw>
                </a:effectLst>
                <a:latin typeface="Arial" charset="0"/>
              </a:rPr>
              <a:t>с сестрой Олей. 1896 г.</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88066" name="Picture 2" descr="http://img1.liveinternet.ru/images/attach/c/8/101/722/101722485_polon.jpg"/>
          <p:cNvPicPr>
            <a:picLocks noChangeAspect="1" noChangeArrowheads="1"/>
          </p:cNvPicPr>
          <p:nvPr/>
        </p:nvPicPr>
        <p:blipFill>
          <a:blip r:embed="rId3" cstate="print"/>
          <a:srcRect/>
          <a:stretch>
            <a:fillRect/>
          </a:stretch>
        </p:blipFill>
        <p:spPr bwMode="auto">
          <a:xfrm>
            <a:off x="0" y="-16489"/>
            <a:ext cx="5796136" cy="6874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Заголовок 1"/>
          <p:cNvSpPr txBox="1">
            <a:spLocks/>
          </p:cNvSpPr>
          <p:nvPr/>
        </p:nvSpPr>
        <p:spPr>
          <a:xfrm>
            <a:off x="609600" y="427038"/>
            <a:ext cx="504252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bg1"/>
                </a:solidFill>
                <a:effectLst/>
                <a:uLnTx/>
                <a:uFillTx/>
                <a:latin typeface="+mj-lt"/>
                <a:ea typeface="+mj-ea"/>
                <a:cs typeface="+mj-cs"/>
              </a:rPr>
              <a:t>Вероника Полонская</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Прямоугольник 9"/>
          <p:cNvSpPr/>
          <p:nvPr/>
        </p:nvSpPr>
        <p:spPr>
          <a:xfrm>
            <a:off x="5868144" y="0"/>
            <a:ext cx="3275856" cy="6370975"/>
          </a:xfrm>
          <a:prstGeom prst="rect">
            <a:avLst/>
          </a:prstGeom>
        </p:spPr>
        <p:txBody>
          <a:bodyPr wrap="square">
            <a:spAutoFit/>
          </a:bodyPr>
          <a:lstStyle/>
          <a:p>
            <a:pPr>
              <a:buFontTx/>
              <a:buChar char="-"/>
            </a:pPr>
            <a:r>
              <a:rPr lang="ru-RU" sz="2400" b="1" dirty="0" smtClean="0"/>
              <a:t> дочь известного актёра немого кино, молоденькая актриса </a:t>
            </a:r>
            <a:r>
              <a:rPr lang="ru-RU" sz="2400" b="1" dirty="0" err="1" smtClean="0"/>
              <a:t>МХАТа</a:t>
            </a:r>
            <a:r>
              <a:rPr lang="ru-RU" sz="2400" b="1" dirty="0" smtClean="0"/>
              <a:t>, обаятельная, красивая, простая и искренняя, без труда влюбила в себя Маяковского.</a:t>
            </a:r>
          </a:p>
          <a:p>
            <a:pPr>
              <a:buFontTx/>
              <a:buChar char="-"/>
            </a:pPr>
            <a:r>
              <a:rPr lang="ru-RU" sz="2400" b="1" dirty="0" smtClean="0"/>
              <a:t> Легендой при жизни ее сделала строка в предсмертном письме поэта: «Товарищ Правительство, моя семья — это Лиля Брик, мама, сестры и Вероника Витольдовна Полонская».</a:t>
            </a:r>
            <a:endParaRPr lang="ru-RU" sz="2400" b="1" dirty="0"/>
          </a:p>
        </p:txBody>
      </p:sp>
    </p:spTree>
  </p:cSld>
  <p:clrMapOvr>
    <a:masterClrMapping/>
  </p:clrMapOvr>
  <p:transition spd="slow">
    <p:wheel/>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4932040" y="1772816"/>
            <a:ext cx="4038600" cy="2171700"/>
          </a:xfrm>
        </p:spPr>
        <p:txBody>
          <a:bodyPr>
            <a:normAutofit fontScale="70000" lnSpcReduction="20000"/>
          </a:bodyPr>
          <a:lstStyle/>
          <a:p>
            <a:pPr algn="just"/>
            <a:r>
              <a:rPr lang="ru-RU" dirty="0" smtClean="0"/>
              <a:t>Еще летом 1929 г., задолго до вести из Парижа, Маяковский начал ухаживать за актрисой Вероникой Полонской, и эта связь теперь углублялась.</a:t>
            </a:r>
            <a:endParaRPr lang="ru-RU" dirty="0"/>
          </a:p>
        </p:txBody>
      </p:sp>
      <p:pic>
        <p:nvPicPr>
          <p:cNvPr id="103426" name="Picture 2" descr="http://www.kino-x.ru/foto/022009_1.jpg"/>
          <p:cNvPicPr>
            <a:picLocks noChangeAspect="1" noChangeArrowheads="1"/>
          </p:cNvPicPr>
          <p:nvPr/>
        </p:nvPicPr>
        <p:blipFill>
          <a:blip r:embed="rId3" cstate="print"/>
          <a:srcRect/>
          <a:stretch>
            <a:fillRect/>
          </a:stretch>
        </p:blipFill>
        <p:spPr bwMode="auto">
          <a:xfrm>
            <a:off x="323528" y="332656"/>
            <a:ext cx="4536504" cy="63057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wheel/>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1442" name="Picture 2" descr="http://www.kinoexpert.ru/foto/022009_0.jpg"/>
          <p:cNvPicPr>
            <a:picLocks noChangeAspect="1" noChangeArrowheads="1"/>
          </p:cNvPicPr>
          <p:nvPr/>
        </p:nvPicPr>
        <p:blipFill>
          <a:blip r:embed="rId3" cstate="print"/>
          <a:srcRect/>
          <a:stretch>
            <a:fillRect/>
          </a:stretch>
        </p:blipFill>
        <p:spPr bwMode="auto">
          <a:xfrm>
            <a:off x="1619672" y="0"/>
            <a:ext cx="2232248" cy="2710590"/>
          </a:xfrm>
          <a:prstGeom prst="rect">
            <a:avLst/>
          </a:prstGeom>
          <a:noFill/>
          <a:effectLst>
            <a:softEdge rad="63500"/>
          </a:effectLst>
        </p:spPr>
      </p:pic>
      <p:sp>
        <p:nvSpPr>
          <p:cNvPr id="9" name="Прямоугольник 8"/>
          <p:cNvSpPr/>
          <p:nvPr/>
        </p:nvSpPr>
        <p:spPr>
          <a:xfrm>
            <a:off x="0" y="2703016"/>
            <a:ext cx="9144000" cy="4154984"/>
          </a:xfrm>
          <a:prstGeom prst="rect">
            <a:avLst/>
          </a:prstGeom>
        </p:spPr>
        <p:txBody>
          <a:bodyPr wrap="square">
            <a:spAutoFit/>
          </a:bodyPr>
          <a:lstStyle/>
          <a:p>
            <a:pPr algn="just"/>
            <a:r>
              <a:rPr lang="ru-RU" sz="2400" b="1" dirty="0" smtClean="0"/>
              <a:t>Маяковский так переживает, что тут же требует от Полонской узаконить их отношения. И вот только сейчас выясняется самое главное. Вся беда в том, что и Вероника Витольдовна Полонская не принадлежала одному Маяковскому. Более того, она была замужем и никак не могла признаться мужу в измене. И снова эта страшная закономерность, вечное проклятие </a:t>
            </a:r>
            <a:r>
              <a:rPr lang="ru-RU" sz="2400" b="1" dirty="0" err="1" smtClean="0"/>
              <a:t>необладания</a:t>
            </a:r>
            <a:r>
              <a:rPr lang="ru-RU" sz="2400" b="1" dirty="0" smtClean="0"/>
              <a:t>, преследующее Маяковского всю жизнь. Вероника Полонская не может (или не хочет) развестись с мужем, не оставляет театр, как того требует Маяковский. Маяковский становится одержимым, то он клянётся ей в вечной любви, то угрожает, оскорбляет, мучает и её и себя.</a:t>
            </a:r>
            <a:endParaRPr lang="ru-RU" sz="2400" b="1" dirty="0"/>
          </a:p>
        </p:txBody>
      </p:sp>
      <p:pic>
        <p:nvPicPr>
          <p:cNvPr id="9218" name="Picture 2" descr="http://historydoc.edu.ru/attach.asp?a_no=311"/>
          <p:cNvPicPr>
            <a:picLocks noChangeAspect="1" noChangeArrowheads="1"/>
          </p:cNvPicPr>
          <p:nvPr/>
        </p:nvPicPr>
        <p:blipFill>
          <a:blip r:embed="rId4" cstate="print"/>
          <a:srcRect/>
          <a:stretch>
            <a:fillRect/>
          </a:stretch>
        </p:blipFill>
        <p:spPr bwMode="auto">
          <a:xfrm>
            <a:off x="4644008" y="0"/>
            <a:ext cx="1951628" cy="2736304"/>
          </a:xfrm>
          <a:prstGeom prst="rect">
            <a:avLst/>
          </a:prstGeom>
          <a:noFill/>
          <a:effectLst>
            <a:softEdge rad="63500"/>
          </a:effec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Прямоугольник 6"/>
          <p:cNvSpPr/>
          <p:nvPr/>
        </p:nvSpPr>
        <p:spPr>
          <a:xfrm>
            <a:off x="3275856" y="0"/>
            <a:ext cx="5868144" cy="6740307"/>
          </a:xfrm>
          <a:prstGeom prst="rect">
            <a:avLst/>
          </a:prstGeom>
        </p:spPr>
        <p:txBody>
          <a:bodyPr wrap="square">
            <a:spAutoFit/>
          </a:bodyPr>
          <a:lstStyle/>
          <a:p>
            <a:pPr algn="just"/>
            <a:r>
              <a:rPr lang="ru-RU" sz="2400" dirty="0" smtClean="0"/>
              <a:t>2 апреля Маяковский записывает план последнего, решительного разговора с Полонской, в котором несколько раз повторяет: «Я не смешон... нельзя быть смешным...» Там же он записывает о самоубийстве: «Я не кончу жизни, не доставлю такого удовольствия Художественному театру». Бред, безумие, в общем-то свойственное ему от природы, становится сутью его существования. Полонская в ужасе, она просит его обратиться к врачу, но Маяковский в ответ дико смеётся, снова и снова устраивает страшные скандалы. Его состояние стремительно ухудшается: резкая смена настроений, навязчивая мысль о самоубийстве, вечные занудливые придирки ко всем окружающим. </a:t>
            </a:r>
            <a:endParaRPr lang="ru-RU" sz="2400" dirty="0"/>
          </a:p>
        </p:txBody>
      </p:sp>
      <p:pic>
        <p:nvPicPr>
          <p:cNvPr id="93186" name="Picture 2" descr="http://thelib.ru/books/00/03/35/00033501/i_002.png"/>
          <p:cNvPicPr>
            <a:picLocks noChangeAspect="1" noChangeArrowheads="1"/>
          </p:cNvPicPr>
          <p:nvPr/>
        </p:nvPicPr>
        <p:blipFill>
          <a:blip r:embed="rId3" cstate="print"/>
          <a:srcRect/>
          <a:stretch>
            <a:fillRect/>
          </a:stretch>
        </p:blipFill>
        <p:spPr bwMode="auto">
          <a:xfrm>
            <a:off x="0" y="2852936"/>
            <a:ext cx="4487119" cy="3794746"/>
          </a:xfrm>
          <a:prstGeom prst="rect">
            <a:avLst/>
          </a:prstGeom>
          <a:noFill/>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Прямоугольник 8"/>
          <p:cNvSpPr/>
          <p:nvPr/>
        </p:nvSpPr>
        <p:spPr>
          <a:xfrm>
            <a:off x="251520" y="332656"/>
            <a:ext cx="8712968" cy="6494085"/>
          </a:xfrm>
          <a:prstGeom prst="rect">
            <a:avLst/>
          </a:prstGeom>
        </p:spPr>
        <p:txBody>
          <a:bodyPr wrap="square">
            <a:spAutoFit/>
          </a:bodyPr>
          <a:lstStyle/>
          <a:p>
            <a:pPr algn="just"/>
            <a:r>
              <a:rPr lang="ru-RU" sz="3200" b="1" dirty="0" smtClean="0"/>
              <a:t>Что же для него тогда любовь? </a:t>
            </a:r>
          </a:p>
          <a:p>
            <a:pPr algn="just"/>
            <a:r>
              <a:rPr lang="ru-RU" sz="3200" b="1" dirty="0" smtClean="0"/>
              <a:t>Лиля Брик пишет в своих воспоминаниях: "Маяковский понимал любовь так: </a:t>
            </a:r>
            <a:r>
              <a:rPr lang="ru-RU" sz="3200" b="1" dirty="0" smtClean="0">
                <a:solidFill>
                  <a:srgbClr val="C00000"/>
                </a:solidFill>
              </a:rPr>
              <a:t>если ты меня любишь, значит, ты со мной, за меня, всегда, везде и при всяких обстоятельствах... Ты всегда голосуешь за меня. Малейшее отклонение, малейшее колебание - уже измена. Любовь должна быть неизменна, как закон природы. </a:t>
            </a:r>
            <a:r>
              <a:rPr lang="ru-RU" sz="3200" b="1" dirty="0" smtClean="0"/>
              <a:t>Не может быть, чтобы я ждал солнца, а оно не взойдет. Не может быть, чтобы я наклонился к цветку, а он убежит. Не может быть, чтобы я обнял березу, а она скажет "не надо".</a:t>
            </a:r>
            <a:endParaRPr lang="ru-RU" sz="3200" b="1"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067944" y="0"/>
            <a:ext cx="4896544" cy="6597352"/>
          </a:xfrm>
        </p:spPr>
        <p:txBody>
          <a:bodyPr>
            <a:noAutofit/>
          </a:bodyPr>
          <a:lstStyle/>
          <a:p>
            <a:pPr marL="0" indent="0" algn="just">
              <a:buNone/>
            </a:pPr>
            <a:r>
              <a:rPr lang="ru-RU" sz="2200" dirty="0" smtClean="0"/>
              <a:t>	14 </a:t>
            </a:r>
            <a:r>
              <a:rPr lang="ru-RU" sz="2200" dirty="0"/>
              <a:t>апреля рано утром у Маяковского было назначено свидание с Вероникой (Норой). </a:t>
            </a:r>
            <a:r>
              <a:rPr lang="ru-RU" sz="2200" dirty="0" smtClean="0"/>
              <a:t>Когда </a:t>
            </a:r>
            <a:r>
              <a:rPr lang="ru-RU" sz="2200" dirty="0"/>
              <a:t>Вероника приехала к нему в комнату на Лубянку, Маяковский запер дверь на ключ и положил его себе в карман. У них был долгий разговор, в котором Владимир Владимирович убеждал Нору переехать к нему немедленно и насовсем, во всем признаться мужу и тут же изменить их жизнь. Та в свою очередь говорила, что невозможно решить так всё сразу. Он отпустил её. Пройдя несколько шагов до парадной двери, она услышала выстрел. Ноги её подкосились, она заметалась. Войдя, увидела на полу распластанного Маяковского с открытыми ещё глазами. Он силился что-то сказать, но вскоре замолчал и стал бледнеть.</a:t>
            </a:r>
          </a:p>
          <a:p>
            <a:pPr algn="just"/>
            <a:endParaRPr lang="ru-RU" sz="2200" dirty="0"/>
          </a:p>
        </p:txBody>
      </p:sp>
      <p:pic>
        <p:nvPicPr>
          <p:cNvPr id="6146" name="Picture 2" descr="C:\Users\Admin\Desktop\маяк\n68n-s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467" y="3789040"/>
            <a:ext cx="3741543" cy="23802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6147" name="Picture 3" descr="C:\Users\Admin\Desktop\маяк\203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7502" y="188640"/>
            <a:ext cx="2515472" cy="33862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4198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Georgia" pitchFamily="18" charset="0"/>
              </a:rPr>
              <a:t>Предсмертное письмо</a:t>
            </a:r>
            <a:r>
              <a:rPr lang="ru-RU" dirty="0" smtClean="0"/>
              <a:t> </a:t>
            </a:r>
            <a:endParaRPr lang="ru-RU" dirty="0"/>
          </a:p>
        </p:txBody>
      </p:sp>
      <p:sp>
        <p:nvSpPr>
          <p:cNvPr id="3" name="Содержимое 2"/>
          <p:cNvSpPr>
            <a:spLocks noGrp="1"/>
          </p:cNvSpPr>
          <p:nvPr>
            <p:ph sz="half" idx="1"/>
          </p:nvPr>
        </p:nvSpPr>
        <p:spPr>
          <a:xfrm>
            <a:off x="457200" y="1600200"/>
            <a:ext cx="8075240" cy="4495800"/>
          </a:xfrm>
        </p:spPr>
        <p:txBody>
          <a:bodyPr>
            <a:normAutofit fontScale="92500" lnSpcReduction="20000"/>
          </a:bodyPr>
          <a:lstStyle/>
          <a:p>
            <a:pPr algn="just"/>
            <a:r>
              <a:rPr lang="ru-RU" b="1" dirty="0" smtClean="0"/>
              <a:t>Всем</a:t>
            </a:r>
            <a:br>
              <a:rPr lang="ru-RU" b="1" dirty="0" smtClean="0"/>
            </a:br>
            <a:r>
              <a:rPr lang="ru-RU" b="1" dirty="0" smtClean="0"/>
              <a:t>В том, что умираю, не вините никого и, пожалуйста, не сплетничайте. Покойник этого ужасно не любил. Мама, сестры и товарищи, простите - это не способ (другим не советую), но у меня выходов нет. Лиля - люби меня. Товарищ правительство, моя семья - это Лиля Брик, мама, сестры и Вероника Витольдовна Полонская. Если ты устроишь им сносную жизнь - спасибо. Начатые стихи отдайте Брикам, они разберутся.</a:t>
            </a:r>
            <a:endParaRPr lang="ru-RU" b="1" dirty="0"/>
          </a:p>
        </p:txBody>
      </p:sp>
    </p:spTree>
  </p:cSld>
  <p:clrMapOvr>
    <a:masterClrMapping/>
  </p:clrMapOvr>
  <p:transition spd="slow">
    <p:whee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Оленька\Desktop\маяковский\600px-Mayakovsky_the_Last_Letter-.jpg"/>
          <p:cNvPicPr>
            <a:picLocks noChangeAspect="1" noChangeArrowheads="1"/>
          </p:cNvPicPr>
          <p:nvPr/>
        </p:nvPicPr>
        <p:blipFill>
          <a:blip r:embed="rId3" cstate="print"/>
          <a:srcRect/>
          <a:stretch>
            <a:fillRect/>
          </a:stretch>
        </p:blipFill>
        <p:spPr bwMode="auto">
          <a:xfrm>
            <a:off x="54608" y="464326"/>
            <a:ext cx="9089392" cy="565057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ru-RU" b="1" smtClean="0">
                <a:latin typeface="Georgia" pitchFamily="18" charset="0"/>
              </a:rPr>
              <a:t>Смерть Маяковского</a:t>
            </a:r>
          </a:p>
        </p:txBody>
      </p:sp>
      <p:sp>
        <p:nvSpPr>
          <p:cNvPr id="21510" name="Rectangle 6"/>
          <p:cNvSpPr>
            <a:spLocks noGrp="1" noChangeArrowheads="1"/>
          </p:cNvSpPr>
          <p:nvPr>
            <p:ph type="body" sz="half" idx="2"/>
          </p:nvPr>
        </p:nvSpPr>
        <p:spPr>
          <a:xfrm>
            <a:off x="3779838" y="1600200"/>
            <a:ext cx="4906962" cy="4495800"/>
          </a:xfrm>
        </p:spPr>
        <p:txBody>
          <a:bodyPr/>
          <a:lstStyle/>
          <a:p>
            <a:pPr marL="0" indent="0" algn="just" eaLnBrk="1" hangingPunct="1">
              <a:lnSpc>
                <a:spcPct val="80000"/>
              </a:lnSpc>
              <a:buFont typeface="Wingdings" pitchFamily="2" charset="2"/>
              <a:buNone/>
              <a:defRPr/>
            </a:pPr>
            <a:r>
              <a:rPr lang="ru-RU" sz="1600" dirty="0" smtClean="0"/>
              <a:t> </a:t>
            </a:r>
            <a:r>
              <a:rPr lang="ru-RU" sz="2000" b="1" dirty="0" smtClean="0">
                <a:latin typeface="Georgia" pitchFamily="18" charset="0"/>
              </a:rPr>
              <a:t>Как говорят   - </a:t>
            </a:r>
          </a:p>
          <a:p>
            <a:pPr marL="0" indent="0" algn="just" eaLnBrk="1" hangingPunct="1">
              <a:lnSpc>
                <a:spcPct val="80000"/>
              </a:lnSpc>
              <a:buFont typeface="Wingdings" pitchFamily="2" charset="2"/>
              <a:buNone/>
              <a:defRPr/>
            </a:pPr>
            <a:r>
              <a:rPr lang="ru-RU" sz="2000" b="1" dirty="0" smtClean="0">
                <a:latin typeface="Georgia" pitchFamily="18" charset="0"/>
              </a:rPr>
              <a:t>                                          “инцидент исчерпан”, </a:t>
            </a:r>
          </a:p>
          <a:p>
            <a:pPr marL="0" indent="0" algn="just" eaLnBrk="1" hangingPunct="1">
              <a:lnSpc>
                <a:spcPct val="80000"/>
              </a:lnSpc>
              <a:buFont typeface="Wingdings" pitchFamily="2" charset="2"/>
              <a:buNone/>
              <a:defRPr/>
            </a:pPr>
            <a:r>
              <a:rPr lang="ru-RU" sz="2000" b="1" dirty="0" smtClean="0">
                <a:latin typeface="Georgia" pitchFamily="18" charset="0"/>
              </a:rPr>
              <a:t>любовная лодка </a:t>
            </a:r>
          </a:p>
          <a:p>
            <a:pPr marL="0" indent="0" algn="just" eaLnBrk="1" hangingPunct="1">
              <a:lnSpc>
                <a:spcPct val="80000"/>
              </a:lnSpc>
              <a:buFont typeface="Wingdings" pitchFamily="2" charset="2"/>
              <a:buNone/>
              <a:defRPr/>
            </a:pPr>
            <a:r>
              <a:rPr lang="ru-RU" sz="2000" b="1" dirty="0" smtClean="0">
                <a:latin typeface="Georgia" pitchFamily="18" charset="0"/>
              </a:rPr>
              <a:t>				       разбилась о быт. </a:t>
            </a:r>
            <a:endParaRPr lang="en-US" sz="2000" b="1" dirty="0" smtClean="0">
              <a:latin typeface="Georgia" pitchFamily="18" charset="0"/>
            </a:endParaRPr>
          </a:p>
          <a:p>
            <a:pPr marL="0" indent="0" algn="just" eaLnBrk="1" hangingPunct="1">
              <a:lnSpc>
                <a:spcPct val="80000"/>
              </a:lnSpc>
              <a:buFont typeface="Wingdings" pitchFamily="2" charset="2"/>
              <a:buNone/>
              <a:defRPr/>
            </a:pPr>
            <a:r>
              <a:rPr lang="ru-RU" sz="2000" b="1" dirty="0" smtClean="0">
                <a:latin typeface="Georgia" pitchFamily="18" charset="0"/>
              </a:rPr>
              <a:t>Я с жизнью в расчете </a:t>
            </a:r>
          </a:p>
          <a:p>
            <a:pPr marL="0" indent="0" algn="just" eaLnBrk="1" hangingPunct="1">
              <a:lnSpc>
                <a:spcPct val="80000"/>
              </a:lnSpc>
              <a:buFont typeface="Wingdings" pitchFamily="2" charset="2"/>
              <a:buNone/>
              <a:defRPr/>
            </a:pPr>
            <a:r>
              <a:rPr lang="ru-RU" sz="2000" b="1" dirty="0" smtClean="0">
                <a:latin typeface="Georgia" pitchFamily="18" charset="0"/>
              </a:rPr>
              <a:t>                                            и не к чему перечень </a:t>
            </a:r>
          </a:p>
          <a:p>
            <a:pPr marL="0" indent="0" algn="just" eaLnBrk="1" hangingPunct="1">
              <a:lnSpc>
                <a:spcPct val="80000"/>
              </a:lnSpc>
              <a:buFont typeface="Wingdings" pitchFamily="2" charset="2"/>
              <a:buNone/>
              <a:defRPr/>
            </a:pPr>
            <a:r>
              <a:rPr lang="ru-RU" sz="2000" b="1" dirty="0" smtClean="0">
                <a:latin typeface="Georgia" pitchFamily="18" charset="0"/>
              </a:rPr>
              <a:t>взаимных болей, </a:t>
            </a:r>
          </a:p>
          <a:p>
            <a:pPr marL="0" indent="0" algn="just" eaLnBrk="1" hangingPunct="1">
              <a:lnSpc>
                <a:spcPct val="80000"/>
              </a:lnSpc>
              <a:buFont typeface="Wingdings" pitchFamily="2" charset="2"/>
              <a:buNone/>
              <a:defRPr/>
            </a:pPr>
            <a:r>
              <a:rPr lang="ru-RU" sz="2000" b="1" dirty="0" smtClean="0">
                <a:latin typeface="Georgia" pitchFamily="18" charset="0"/>
              </a:rPr>
              <a:t>	</a:t>
            </a:r>
            <a:r>
              <a:rPr lang="en-US" sz="2000" b="1" dirty="0" smtClean="0">
                <a:latin typeface="Georgia" pitchFamily="18" charset="0"/>
              </a:rPr>
              <a:t>                              </a:t>
            </a:r>
            <a:r>
              <a:rPr lang="ru-RU" sz="2000" b="1" dirty="0" smtClean="0">
                <a:latin typeface="Georgia" pitchFamily="18" charset="0"/>
              </a:rPr>
              <a:t>бед </a:t>
            </a:r>
          </a:p>
          <a:p>
            <a:pPr marL="0" indent="0" algn="just" eaLnBrk="1" hangingPunct="1">
              <a:lnSpc>
                <a:spcPct val="80000"/>
              </a:lnSpc>
              <a:buFont typeface="Wingdings" pitchFamily="2" charset="2"/>
              <a:buNone/>
              <a:defRPr/>
            </a:pPr>
            <a:r>
              <a:rPr lang="ru-RU" sz="2000" b="1" dirty="0" smtClean="0">
                <a:latin typeface="Georgia" pitchFamily="18" charset="0"/>
              </a:rPr>
              <a:t>                                                     и обид. </a:t>
            </a:r>
          </a:p>
          <a:p>
            <a:pPr marL="0" indent="0" algn="just" eaLnBrk="1" hangingPunct="1">
              <a:lnSpc>
                <a:spcPct val="80000"/>
              </a:lnSpc>
              <a:buFont typeface="Wingdings" pitchFamily="2" charset="2"/>
              <a:buNone/>
              <a:defRPr/>
            </a:pPr>
            <a:r>
              <a:rPr lang="ru-RU" sz="2000" b="1" dirty="0" smtClean="0">
                <a:latin typeface="Georgia" pitchFamily="18" charset="0"/>
              </a:rPr>
              <a:t>Счастливо оставаться </a:t>
            </a:r>
            <a:r>
              <a:rPr lang="en-US" sz="2000" b="1" dirty="0" smtClean="0">
                <a:latin typeface="Georgia" pitchFamily="18" charset="0"/>
              </a:rPr>
              <a:t>. </a:t>
            </a:r>
            <a:endParaRPr lang="ru-RU" sz="2000" b="1" dirty="0" smtClean="0">
              <a:latin typeface="Georgia" pitchFamily="18" charset="0"/>
            </a:endParaRPr>
          </a:p>
          <a:p>
            <a:pPr marL="0" indent="0" algn="just" eaLnBrk="1" hangingPunct="1">
              <a:lnSpc>
                <a:spcPct val="80000"/>
              </a:lnSpc>
              <a:buFont typeface="Wingdings" pitchFamily="2" charset="2"/>
              <a:buNone/>
              <a:defRPr/>
            </a:pPr>
            <a:r>
              <a:rPr lang="ru-RU" sz="2000" b="1" dirty="0" smtClean="0">
                <a:latin typeface="Georgia" pitchFamily="18" charset="0"/>
              </a:rPr>
              <a:t> </a:t>
            </a:r>
            <a:r>
              <a:rPr lang="ru-RU" sz="2000" b="1" i="1" dirty="0" smtClean="0">
                <a:latin typeface="Georgia" pitchFamily="18" charset="0"/>
              </a:rPr>
              <a:t>Владимир Маяковский. </a:t>
            </a:r>
          </a:p>
          <a:p>
            <a:pPr marL="0" indent="0" algn="just" eaLnBrk="1" hangingPunct="1">
              <a:lnSpc>
                <a:spcPct val="80000"/>
              </a:lnSpc>
              <a:buFont typeface="Wingdings" pitchFamily="2" charset="2"/>
              <a:buNone/>
              <a:defRPr/>
            </a:pPr>
            <a:r>
              <a:rPr lang="ru-RU" sz="2000" b="1" i="1" dirty="0" smtClean="0">
                <a:latin typeface="Georgia" pitchFamily="18" charset="0"/>
              </a:rPr>
              <a:t> 12.</a:t>
            </a:r>
            <a:r>
              <a:rPr lang="en-US" sz="2000" b="1" i="1" dirty="0" smtClean="0">
                <a:latin typeface="Georgia" pitchFamily="18" charset="0"/>
              </a:rPr>
              <a:t>IV</a:t>
            </a:r>
            <a:r>
              <a:rPr lang="ru-RU" sz="2000" b="1" i="1" dirty="0" smtClean="0">
                <a:latin typeface="Georgia" pitchFamily="18" charset="0"/>
              </a:rPr>
              <a:t>.1930</a:t>
            </a:r>
            <a:r>
              <a:rPr lang="en-US" sz="2000" b="1" i="1" dirty="0" smtClean="0">
                <a:latin typeface="Georgia" pitchFamily="18" charset="0"/>
              </a:rPr>
              <a:t> </a:t>
            </a:r>
            <a:r>
              <a:rPr lang="ru-RU" sz="2000" b="1" i="1" dirty="0" smtClean="0">
                <a:latin typeface="Georgia" pitchFamily="18" charset="0"/>
              </a:rPr>
              <a:t>г. ”</a:t>
            </a:r>
            <a:r>
              <a:rPr lang="ru-RU" sz="2000" b="1" dirty="0" smtClean="0">
                <a:latin typeface="Georgia" pitchFamily="18" charset="0"/>
              </a:rPr>
              <a:t> </a:t>
            </a:r>
          </a:p>
        </p:txBody>
      </p:sp>
      <p:pic>
        <p:nvPicPr>
          <p:cNvPr id="33796" name="Picture 7" descr="mayak-d"/>
          <p:cNvPicPr>
            <a:picLocks noGrp="1" noChangeAspect="1" noChangeArrowheads="1"/>
          </p:cNvPicPr>
          <p:nvPr>
            <p:ph sz="half" idx="1"/>
          </p:nvPr>
        </p:nvPicPr>
        <p:blipFill>
          <a:blip r:embed="rId3" cstate="print"/>
          <a:srcRect/>
          <a:stretch>
            <a:fillRect/>
          </a:stretch>
        </p:blipFill>
        <p:spPr>
          <a:xfrm>
            <a:off x="179388" y="2565400"/>
            <a:ext cx="3455987" cy="2584450"/>
          </a:xfrm>
          <a:noFill/>
        </p:spPr>
      </p:pic>
    </p:spTree>
  </p:cSld>
  <p:clrMapOvr>
    <a:masterClrMapping/>
  </p:clrMapOvr>
  <p:transition spd="slow">
    <p:whee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48064" y="685800"/>
            <a:ext cx="3995936" cy="4953000"/>
          </a:xfrm>
        </p:spPr>
        <p:txBody>
          <a:bodyPr/>
          <a:lstStyle/>
          <a:p>
            <a:r>
              <a:rPr lang="ru-RU" b="1" dirty="0"/>
              <a:t>Могила </a:t>
            </a:r>
            <a:r>
              <a:rPr lang="ru-RU" b="1" dirty="0" smtClean="0"/>
              <a:t>Маяковского </a:t>
            </a:r>
            <a:br>
              <a:rPr lang="ru-RU" b="1" dirty="0" smtClean="0"/>
            </a:br>
            <a:r>
              <a:rPr lang="ru-RU" b="1" dirty="0" smtClean="0"/>
              <a:t>в </a:t>
            </a:r>
            <a:r>
              <a:rPr lang="ru-RU" b="1" dirty="0"/>
              <a:t>Москве </a:t>
            </a:r>
            <a:r>
              <a:rPr lang="ru-RU" b="1" dirty="0" smtClean="0"/>
              <a:t/>
            </a:r>
            <a:br>
              <a:rPr lang="ru-RU" b="1" dirty="0" smtClean="0"/>
            </a:br>
            <a:r>
              <a:rPr lang="ru-RU" b="1" dirty="0" smtClean="0"/>
              <a:t>на Новодевичьем </a:t>
            </a:r>
            <a:r>
              <a:rPr lang="ru-RU" b="1" dirty="0"/>
              <a:t>кладбище</a:t>
            </a:r>
          </a:p>
        </p:txBody>
      </p:sp>
      <p:pic>
        <p:nvPicPr>
          <p:cNvPr id="31748" name="Picture 4" descr="39963_15t">
            <a:hlinkClick r:id="rId3"/>
          </p:cNvPr>
          <p:cNvPicPr>
            <a:picLocks noChangeAspect="1" noChangeArrowheads="1"/>
          </p:cNvPicPr>
          <p:nvPr/>
        </p:nvPicPr>
        <p:blipFill>
          <a:blip r:embed="rId4" cstate="print"/>
          <a:srcRect/>
          <a:stretch>
            <a:fillRect/>
          </a:stretch>
        </p:blipFill>
        <p:spPr bwMode="auto">
          <a:xfrm>
            <a:off x="457200" y="304800"/>
            <a:ext cx="4572000" cy="6096000"/>
          </a:xfrm>
          <a:prstGeom prst="rect">
            <a:avLst/>
          </a:prstGeom>
          <a:noFill/>
        </p:spPr>
      </p:pic>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cstate="print"/>
          <a:srcRect/>
          <a:stretch>
            <a:fillRect/>
          </a:stretch>
        </p:blipFill>
        <p:spPr bwMode="auto">
          <a:xfrm>
            <a:off x="755576" y="1196752"/>
            <a:ext cx="7848600" cy="5518150"/>
          </a:xfrm>
          <a:prstGeom prst="rect">
            <a:avLst/>
          </a:prstGeom>
          <a:noFill/>
          <a:ln w="9525">
            <a:noFill/>
            <a:miter lim="800000"/>
            <a:headEnd/>
            <a:tailEnd/>
          </a:ln>
          <a:effectLst>
            <a:softEdge rad="127000"/>
          </a:effectLst>
        </p:spPr>
      </p:pic>
      <p:sp>
        <p:nvSpPr>
          <p:cNvPr id="4" name="Rectangle 3"/>
          <p:cNvSpPr txBox="1">
            <a:spLocks noChangeArrowheads="1"/>
          </p:cNvSpPr>
          <p:nvPr/>
        </p:nvSpPr>
        <p:spPr>
          <a:xfrm>
            <a:off x="395536" y="188640"/>
            <a:ext cx="8524056" cy="100811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1" i="0" u="none" strike="noStrike" kern="1200" cap="none" spc="0" normalizeH="0" baseline="0" noProof="0" dirty="0" smtClean="0">
                <a:ln>
                  <a:noFill/>
                </a:ln>
                <a:solidFill>
                  <a:schemeClr val="tx1"/>
                </a:solidFill>
                <a:effectLst/>
                <a:uLnTx/>
                <a:uFillTx/>
                <a:latin typeface="Arial" charset="0"/>
                <a:ea typeface="+mn-ea"/>
                <a:cs typeface="+mn-cs"/>
              </a:rPr>
              <a:t>В 1902 году Маяковский поступил в гимназию в Кутаиси. </a:t>
            </a:r>
            <a:endParaRPr kumimoji="0" lang="ru-RU" sz="2800" b="1" i="0" u="none" strike="noStrike" kern="1200" cap="none" spc="0" normalizeH="0" baseline="0" noProof="0" dirty="0">
              <a:ln>
                <a:noFill/>
              </a:ln>
              <a:solidFill>
                <a:schemeClr val="hlink"/>
              </a:solidFill>
              <a:effectLst/>
              <a:uLnTx/>
              <a:uFillTx/>
              <a:latin typeface="Arial" charset="0"/>
              <a:ea typeface="+mn-ea"/>
              <a:cs typeface="+mn-cs"/>
            </a:endParaRPr>
          </a:p>
        </p:txBody>
      </p:sp>
    </p:spTree>
  </p:cSld>
  <p:clrMapOvr>
    <a:masterClrMapping/>
  </p:clrMapOvr>
  <p:transition>
    <p:check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983" t="9469" r="21693" b="18449"/>
          <a:stretch>
            <a:fillRect/>
          </a:stretch>
        </p:blipFill>
        <p:spPr bwMode="auto">
          <a:xfrm>
            <a:off x="251520" y="260648"/>
            <a:ext cx="8748464" cy="58772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211960" y="332656"/>
            <a:ext cx="4724400" cy="1224136"/>
          </a:xfrm>
        </p:spPr>
        <p:txBody>
          <a:bodyPr/>
          <a:lstStyle/>
          <a:p>
            <a:pPr algn="ctr">
              <a:lnSpc>
                <a:spcPct val="80000"/>
              </a:lnSpc>
              <a:buFont typeface="Wingdings" pitchFamily="2" charset="2"/>
              <a:buNone/>
            </a:pPr>
            <a:r>
              <a:rPr lang="ru-RU" sz="2400" b="1" dirty="0" smtClean="0">
                <a:latin typeface="Arial" charset="0"/>
              </a:rPr>
              <a:t>В </a:t>
            </a:r>
            <a:r>
              <a:rPr lang="ru-RU" sz="2400" b="1" dirty="0">
                <a:latin typeface="Arial" charset="0"/>
              </a:rPr>
              <a:t>июле 1906 года от </a:t>
            </a:r>
          </a:p>
          <a:p>
            <a:pPr algn="ctr">
              <a:lnSpc>
                <a:spcPct val="80000"/>
              </a:lnSpc>
              <a:buFont typeface="Wingdings" pitchFamily="2" charset="2"/>
              <a:buNone/>
            </a:pPr>
            <a:r>
              <a:rPr lang="ru-RU" sz="2400" b="1" dirty="0">
                <a:latin typeface="Arial" charset="0"/>
              </a:rPr>
              <a:t>заражения крови умер его </a:t>
            </a:r>
          </a:p>
          <a:p>
            <a:pPr algn="ctr">
              <a:lnSpc>
                <a:spcPct val="80000"/>
              </a:lnSpc>
              <a:buFont typeface="Wingdings" pitchFamily="2" charset="2"/>
              <a:buNone/>
            </a:pPr>
            <a:r>
              <a:rPr lang="ru-RU" sz="2400" b="1" dirty="0">
                <a:latin typeface="Arial" charset="0"/>
              </a:rPr>
              <a:t>отец. </a:t>
            </a:r>
            <a:endParaRPr lang="ru-RU" sz="2400" b="1" dirty="0">
              <a:solidFill>
                <a:schemeClr val="hlink"/>
              </a:solidFill>
              <a:latin typeface="Arial" charset="0"/>
            </a:endParaRPr>
          </a:p>
        </p:txBody>
      </p:sp>
      <p:pic>
        <p:nvPicPr>
          <p:cNvPr id="12294" name="Picture 6" descr="Картинка 43 из 29906">
            <a:hlinkClick r:id="rId3"/>
          </p:cNvPr>
          <p:cNvPicPr>
            <a:picLocks noChangeAspect="1" noChangeArrowheads="1"/>
          </p:cNvPicPr>
          <p:nvPr/>
        </p:nvPicPr>
        <p:blipFill>
          <a:blip r:embed="rId4" cstate="print"/>
          <a:srcRect/>
          <a:stretch>
            <a:fillRect/>
          </a:stretch>
        </p:blipFill>
        <p:spPr bwMode="auto">
          <a:xfrm>
            <a:off x="2195736" y="1052736"/>
            <a:ext cx="3990975" cy="5486400"/>
          </a:xfrm>
          <a:prstGeom prst="rect">
            <a:avLst/>
          </a:prstGeom>
          <a:noFill/>
          <a:effectLst>
            <a:softEdge rad="1270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05064" y="548680"/>
            <a:ext cx="5338936" cy="5976664"/>
          </a:xfrm>
        </p:spPr>
        <p:txBody>
          <a:bodyPr>
            <a:normAutofit fontScale="92500" lnSpcReduction="20000"/>
          </a:bodyPr>
          <a:lstStyle/>
          <a:p>
            <a:pPr algn="ctr">
              <a:lnSpc>
                <a:spcPct val="80000"/>
              </a:lnSpc>
              <a:buFont typeface="Wingdings" pitchFamily="2" charset="2"/>
              <a:buNone/>
            </a:pPr>
            <a:r>
              <a:rPr lang="ru-RU" sz="3500" b="1" dirty="0" smtClean="0">
                <a:latin typeface="Arial" charset="0"/>
              </a:rPr>
              <a:t>После похорон отца </a:t>
            </a:r>
          </a:p>
          <a:p>
            <a:pPr algn="ctr">
              <a:lnSpc>
                <a:spcPct val="80000"/>
              </a:lnSpc>
              <a:buFont typeface="Wingdings" pitchFamily="2" charset="2"/>
              <a:buNone/>
            </a:pPr>
            <a:r>
              <a:rPr lang="ru-RU" sz="3500" b="1" dirty="0" smtClean="0">
                <a:latin typeface="Arial" charset="0"/>
              </a:rPr>
              <a:t>Маяковский вместе с </a:t>
            </a:r>
          </a:p>
          <a:p>
            <a:pPr algn="ctr">
              <a:lnSpc>
                <a:spcPct val="80000"/>
              </a:lnSpc>
              <a:buFont typeface="Wingdings" pitchFamily="2" charset="2"/>
              <a:buNone/>
            </a:pPr>
            <a:r>
              <a:rPr lang="ru-RU" sz="3500" b="1" dirty="0" smtClean="0">
                <a:latin typeface="Arial" charset="0"/>
              </a:rPr>
              <a:t>матерью и сёстрами</a:t>
            </a:r>
          </a:p>
          <a:p>
            <a:pPr algn="ctr">
              <a:lnSpc>
                <a:spcPct val="80000"/>
              </a:lnSpc>
              <a:buFont typeface="Wingdings" pitchFamily="2" charset="2"/>
              <a:buNone/>
            </a:pPr>
            <a:r>
              <a:rPr lang="ru-RU" sz="3500" b="1" dirty="0" smtClean="0">
                <a:latin typeface="Arial" charset="0"/>
              </a:rPr>
              <a:t> переехал в Москву, </a:t>
            </a:r>
          </a:p>
          <a:p>
            <a:pPr algn="ctr">
              <a:lnSpc>
                <a:spcPct val="80000"/>
              </a:lnSpc>
              <a:buFont typeface="Wingdings" pitchFamily="2" charset="2"/>
              <a:buNone/>
            </a:pPr>
            <a:r>
              <a:rPr lang="ru-RU" sz="3500" b="1" dirty="0" smtClean="0">
                <a:latin typeface="Arial" charset="0"/>
              </a:rPr>
              <a:t>где </a:t>
            </a:r>
          </a:p>
          <a:p>
            <a:pPr algn="ctr">
              <a:lnSpc>
                <a:spcPct val="80000"/>
              </a:lnSpc>
              <a:buFont typeface="Wingdings" pitchFamily="2" charset="2"/>
              <a:buNone/>
            </a:pPr>
            <a:r>
              <a:rPr lang="ru-RU" sz="3500" b="1" dirty="0" smtClean="0">
                <a:latin typeface="Arial" charset="0"/>
              </a:rPr>
              <a:t>поступил в IV класс 5-ой </a:t>
            </a:r>
          </a:p>
          <a:p>
            <a:pPr algn="ctr">
              <a:lnSpc>
                <a:spcPct val="80000"/>
              </a:lnSpc>
              <a:buFont typeface="Wingdings" pitchFamily="2" charset="2"/>
              <a:buNone/>
            </a:pPr>
            <a:r>
              <a:rPr lang="ru-RU" sz="3500" b="1" dirty="0" smtClean="0">
                <a:latin typeface="Arial" charset="0"/>
              </a:rPr>
              <a:t>классической гимназии </a:t>
            </a:r>
          </a:p>
          <a:p>
            <a:pPr algn="ctr">
              <a:lnSpc>
                <a:spcPct val="80000"/>
              </a:lnSpc>
              <a:buFont typeface="Wingdings" pitchFamily="2" charset="2"/>
              <a:buNone/>
            </a:pPr>
            <a:r>
              <a:rPr lang="ru-RU" sz="3500" b="1" dirty="0" smtClean="0">
                <a:latin typeface="Arial" charset="0"/>
              </a:rPr>
              <a:t>(ныне московская школа</a:t>
            </a:r>
          </a:p>
          <a:p>
            <a:pPr algn="ctr">
              <a:lnSpc>
                <a:spcPct val="80000"/>
              </a:lnSpc>
              <a:buFont typeface="Wingdings" pitchFamily="2" charset="2"/>
              <a:buNone/>
            </a:pPr>
            <a:r>
              <a:rPr lang="ru-RU" sz="3500" b="1" dirty="0" smtClean="0">
                <a:latin typeface="Arial" charset="0"/>
              </a:rPr>
              <a:t>№ 91). </a:t>
            </a:r>
          </a:p>
          <a:p>
            <a:pPr algn="ctr">
              <a:lnSpc>
                <a:spcPct val="80000"/>
              </a:lnSpc>
              <a:buFont typeface="Wingdings" pitchFamily="2" charset="2"/>
              <a:buNone/>
            </a:pPr>
            <a:endParaRPr lang="ru-RU" sz="3500" b="1" dirty="0" smtClean="0">
              <a:latin typeface="Arial" charset="0"/>
            </a:endParaRPr>
          </a:p>
          <a:p>
            <a:pPr algn="ctr">
              <a:lnSpc>
                <a:spcPct val="80000"/>
              </a:lnSpc>
              <a:buFont typeface="Wingdings" pitchFamily="2" charset="2"/>
              <a:buNone/>
            </a:pPr>
            <a:r>
              <a:rPr lang="ru-RU" sz="3500" b="1" dirty="0" smtClean="0">
                <a:latin typeface="Arial" charset="0"/>
              </a:rPr>
              <a:t>В марте 1908 года был</a:t>
            </a:r>
          </a:p>
          <a:p>
            <a:pPr algn="ctr">
              <a:lnSpc>
                <a:spcPct val="80000"/>
              </a:lnSpc>
              <a:buFont typeface="Wingdings" pitchFamily="2" charset="2"/>
              <a:buNone/>
            </a:pPr>
            <a:r>
              <a:rPr lang="ru-RU" sz="3500" b="1" dirty="0" smtClean="0">
                <a:latin typeface="Arial" charset="0"/>
              </a:rPr>
              <a:t> исключён из V  класса за </a:t>
            </a:r>
          </a:p>
          <a:p>
            <a:pPr algn="ctr">
              <a:lnSpc>
                <a:spcPct val="80000"/>
              </a:lnSpc>
              <a:buFont typeface="Wingdings" pitchFamily="2" charset="2"/>
              <a:buNone/>
            </a:pPr>
            <a:r>
              <a:rPr lang="ru-RU" sz="3500" b="1" dirty="0" smtClean="0">
                <a:latin typeface="Arial" charset="0"/>
              </a:rPr>
              <a:t>неуплату за обучение.</a:t>
            </a:r>
          </a:p>
          <a:p>
            <a:endParaRPr lang="ru-RU" dirty="0"/>
          </a:p>
        </p:txBody>
      </p:sp>
      <p:pic>
        <p:nvPicPr>
          <p:cNvPr id="74754" name="Picture 2" descr="&amp;Vcy;. &amp;Mcy;&amp;acy;&amp;yacy;&amp;kcy;&amp;ocy;&amp;vcy;&amp;scy;&amp;kcy;&amp;icy;&amp;jcy;. 1912 &amp;gcy;."/>
          <p:cNvPicPr>
            <a:picLocks noChangeAspect="1" noChangeArrowheads="1"/>
          </p:cNvPicPr>
          <p:nvPr/>
        </p:nvPicPr>
        <p:blipFill>
          <a:blip r:embed="rId3" cstate="print"/>
          <a:srcRect/>
          <a:stretch>
            <a:fillRect/>
          </a:stretch>
        </p:blipFill>
        <p:spPr bwMode="auto">
          <a:xfrm>
            <a:off x="251520" y="225129"/>
            <a:ext cx="3528392" cy="55131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343400" y="381000"/>
            <a:ext cx="4495800" cy="6172200"/>
          </a:xfrm>
        </p:spPr>
        <p:txBody>
          <a:bodyPr>
            <a:normAutofit/>
          </a:bodyPr>
          <a:lstStyle/>
          <a:p>
            <a:pPr algn="ctr">
              <a:lnSpc>
                <a:spcPct val="80000"/>
              </a:lnSpc>
              <a:buFont typeface="Wingdings" pitchFamily="2" charset="2"/>
              <a:buNone/>
            </a:pPr>
            <a:r>
              <a:rPr lang="ru-RU" sz="2200" b="1" dirty="0">
                <a:latin typeface="Arial" charset="0"/>
              </a:rPr>
              <a:t>В Москве Маяковский</a:t>
            </a:r>
          </a:p>
          <a:p>
            <a:pPr algn="ctr">
              <a:lnSpc>
                <a:spcPct val="80000"/>
              </a:lnSpc>
              <a:buFont typeface="Wingdings" pitchFamily="2" charset="2"/>
              <a:buNone/>
            </a:pPr>
            <a:r>
              <a:rPr lang="ru-RU" sz="2200" b="1" dirty="0">
                <a:latin typeface="Arial" charset="0"/>
              </a:rPr>
              <a:t>познакомился с </a:t>
            </a:r>
          </a:p>
          <a:p>
            <a:pPr algn="ctr">
              <a:lnSpc>
                <a:spcPct val="80000"/>
              </a:lnSpc>
              <a:buFont typeface="Wingdings" pitchFamily="2" charset="2"/>
              <a:buNone/>
            </a:pPr>
            <a:r>
              <a:rPr lang="ru-RU" sz="2200" b="1" dirty="0">
                <a:latin typeface="Arial" charset="0"/>
              </a:rPr>
              <a:t>революционно настроенными </a:t>
            </a:r>
          </a:p>
          <a:p>
            <a:pPr algn="ctr">
              <a:lnSpc>
                <a:spcPct val="80000"/>
              </a:lnSpc>
              <a:buFont typeface="Wingdings" pitchFamily="2" charset="2"/>
              <a:buNone/>
            </a:pPr>
            <a:r>
              <a:rPr lang="ru-RU" sz="2200" b="1" dirty="0">
                <a:latin typeface="Arial" charset="0"/>
              </a:rPr>
              <a:t>студентами, начал увлекаться </a:t>
            </a:r>
          </a:p>
          <a:p>
            <a:pPr algn="ctr">
              <a:lnSpc>
                <a:spcPct val="80000"/>
              </a:lnSpc>
              <a:buFont typeface="Wingdings" pitchFamily="2" charset="2"/>
              <a:buNone/>
            </a:pPr>
            <a:r>
              <a:rPr lang="ru-RU" sz="2200" b="1" dirty="0">
                <a:latin typeface="Arial" charset="0"/>
              </a:rPr>
              <a:t>марксистской литературой</a:t>
            </a:r>
            <a:r>
              <a:rPr lang="ru-RU" sz="2200" b="1" dirty="0" smtClean="0">
                <a:latin typeface="Arial" charset="0"/>
              </a:rPr>
              <a:t>,</a:t>
            </a:r>
          </a:p>
          <a:p>
            <a:pPr algn="ctr">
              <a:lnSpc>
                <a:spcPct val="80000"/>
              </a:lnSpc>
              <a:buFont typeface="Wingdings" pitchFamily="2" charset="2"/>
              <a:buNone/>
            </a:pPr>
            <a:r>
              <a:rPr lang="ru-RU" sz="2200" b="1" dirty="0" smtClean="0">
                <a:latin typeface="Arial" charset="0"/>
              </a:rPr>
              <a:t> </a:t>
            </a:r>
            <a:r>
              <a:rPr lang="ru-RU" sz="2200" b="1" dirty="0">
                <a:latin typeface="Arial" charset="0"/>
              </a:rPr>
              <a:t>в </a:t>
            </a:r>
            <a:r>
              <a:rPr lang="ru-RU" sz="2200" b="1" dirty="0" smtClean="0">
                <a:latin typeface="Arial" charset="0"/>
              </a:rPr>
              <a:t>1908году </a:t>
            </a:r>
            <a:r>
              <a:rPr lang="ru-RU" sz="2200" b="1" dirty="0">
                <a:latin typeface="Arial" charset="0"/>
              </a:rPr>
              <a:t>вступил в РСДРП. </a:t>
            </a:r>
          </a:p>
          <a:p>
            <a:pPr algn="ctr">
              <a:lnSpc>
                <a:spcPct val="80000"/>
              </a:lnSpc>
              <a:buFont typeface="Wingdings" pitchFamily="2" charset="2"/>
              <a:buNone/>
            </a:pPr>
            <a:endParaRPr lang="ru-RU" sz="2200" b="1" dirty="0" smtClean="0">
              <a:latin typeface="Arial" charset="0"/>
            </a:endParaRPr>
          </a:p>
          <a:p>
            <a:pPr algn="ctr">
              <a:lnSpc>
                <a:spcPct val="80000"/>
              </a:lnSpc>
              <a:buFont typeface="Wingdings" pitchFamily="2" charset="2"/>
              <a:buNone/>
            </a:pPr>
            <a:r>
              <a:rPr lang="ru-RU" sz="2200" b="1" dirty="0" smtClean="0">
                <a:latin typeface="Arial" charset="0"/>
              </a:rPr>
              <a:t>В 1908-1909 </a:t>
            </a:r>
            <a:r>
              <a:rPr lang="ru-RU" sz="2200" b="1" dirty="0">
                <a:latin typeface="Arial" charset="0"/>
              </a:rPr>
              <a:t>годах</a:t>
            </a:r>
          </a:p>
          <a:p>
            <a:pPr algn="ctr">
              <a:lnSpc>
                <a:spcPct val="80000"/>
              </a:lnSpc>
              <a:buFont typeface="Wingdings" pitchFamily="2" charset="2"/>
              <a:buNone/>
            </a:pPr>
            <a:r>
              <a:rPr lang="ru-RU" sz="2200" b="1" dirty="0">
                <a:latin typeface="Arial" charset="0"/>
              </a:rPr>
              <a:t> трижды арестовывался. </a:t>
            </a:r>
            <a:endParaRPr lang="ru-RU" sz="2200" b="1" dirty="0" smtClean="0">
              <a:latin typeface="Arial" charset="0"/>
            </a:endParaRPr>
          </a:p>
          <a:p>
            <a:pPr algn="ctr">
              <a:lnSpc>
                <a:spcPct val="80000"/>
              </a:lnSpc>
              <a:buFont typeface="Wingdings" pitchFamily="2" charset="2"/>
              <a:buNone/>
            </a:pPr>
            <a:endParaRPr lang="ru-RU" sz="2200" b="1" dirty="0" smtClean="0">
              <a:latin typeface="Arial" charset="0"/>
            </a:endParaRPr>
          </a:p>
          <a:p>
            <a:pPr algn="ctr">
              <a:lnSpc>
                <a:spcPct val="80000"/>
              </a:lnSpc>
              <a:buFont typeface="Wingdings" pitchFamily="2" charset="2"/>
              <a:buNone/>
            </a:pPr>
            <a:r>
              <a:rPr lang="ru-RU" sz="2200" b="1" dirty="0" smtClean="0">
                <a:latin typeface="Arial" charset="0"/>
              </a:rPr>
              <a:t>В  тюрьме  </a:t>
            </a:r>
            <a:r>
              <a:rPr lang="ru-RU" sz="2200" b="1" dirty="0">
                <a:latin typeface="Arial" charset="0"/>
              </a:rPr>
              <a:t>Маяковский </a:t>
            </a:r>
          </a:p>
          <a:p>
            <a:pPr algn="ctr">
              <a:lnSpc>
                <a:spcPct val="80000"/>
              </a:lnSpc>
              <a:buFont typeface="Wingdings" pitchFamily="2" charset="2"/>
              <a:buNone/>
            </a:pPr>
            <a:r>
              <a:rPr lang="ru-RU" sz="2200" b="1" dirty="0">
                <a:latin typeface="Arial" charset="0"/>
              </a:rPr>
              <a:t>«скандалил»,  поэтому </a:t>
            </a:r>
          </a:p>
          <a:p>
            <a:pPr algn="ctr">
              <a:lnSpc>
                <a:spcPct val="80000"/>
              </a:lnSpc>
              <a:buFont typeface="Wingdings" pitchFamily="2" charset="2"/>
              <a:buNone/>
            </a:pPr>
            <a:r>
              <a:rPr lang="ru-RU" sz="2200" b="1" dirty="0">
                <a:latin typeface="Arial" charset="0"/>
              </a:rPr>
              <a:t>его часто переводили из </a:t>
            </a:r>
          </a:p>
          <a:p>
            <a:pPr algn="ctr">
              <a:lnSpc>
                <a:spcPct val="80000"/>
              </a:lnSpc>
              <a:buFont typeface="Wingdings" pitchFamily="2" charset="2"/>
              <a:buNone/>
            </a:pPr>
            <a:r>
              <a:rPr lang="ru-RU" sz="2200" b="1" dirty="0">
                <a:latin typeface="Arial" charset="0"/>
              </a:rPr>
              <a:t> части в часть: </a:t>
            </a:r>
            <a:r>
              <a:rPr lang="ru-RU" sz="2200" b="1" dirty="0" err="1">
                <a:latin typeface="Arial" charset="0"/>
              </a:rPr>
              <a:t>Басманная</a:t>
            </a:r>
            <a:r>
              <a:rPr lang="ru-RU" sz="2200" b="1" dirty="0">
                <a:latin typeface="Arial" charset="0"/>
              </a:rPr>
              <a:t>, </a:t>
            </a:r>
          </a:p>
          <a:p>
            <a:pPr algn="ctr">
              <a:lnSpc>
                <a:spcPct val="80000"/>
              </a:lnSpc>
              <a:buFont typeface="Wingdings" pitchFamily="2" charset="2"/>
              <a:buNone/>
            </a:pPr>
            <a:r>
              <a:rPr lang="ru-RU" sz="2200" b="1" dirty="0">
                <a:latin typeface="Arial" charset="0"/>
              </a:rPr>
              <a:t>Мещанская, Мясницкая и, </a:t>
            </a:r>
          </a:p>
          <a:p>
            <a:pPr algn="ctr">
              <a:lnSpc>
                <a:spcPct val="80000"/>
              </a:lnSpc>
              <a:buFont typeface="Wingdings" pitchFamily="2" charset="2"/>
              <a:buNone/>
            </a:pPr>
            <a:r>
              <a:rPr lang="ru-RU" sz="2200" b="1" dirty="0">
                <a:latin typeface="Arial" charset="0"/>
              </a:rPr>
              <a:t>наконец, Бутырская тюрьма,</a:t>
            </a:r>
          </a:p>
          <a:p>
            <a:pPr algn="ctr">
              <a:lnSpc>
                <a:spcPct val="80000"/>
              </a:lnSpc>
              <a:buFont typeface="Wingdings" pitchFamily="2" charset="2"/>
              <a:buNone/>
            </a:pPr>
            <a:r>
              <a:rPr lang="ru-RU" sz="2200" b="1" dirty="0">
                <a:latin typeface="Arial" charset="0"/>
              </a:rPr>
              <a:t> где он  провёл 11 месяцев в </a:t>
            </a:r>
          </a:p>
          <a:p>
            <a:pPr algn="ctr">
              <a:lnSpc>
                <a:spcPct val="80000"/>
              </a:lnSpc>
              <a:buFont typeface="Wingdings" pitchFamily="2" charset="2"/>
              <a:buNone/>
            </a:pPr>
            <a:r>
              <a:rPr lang="ru-RU" sz="2200" b="1" dirty="0">
                <a:latin typeface="Arial" charset="0"/>
              </a:rPr>
              <a:t>одиночной камере № 103.</a:t>
            </a:r>
          </a:p>
        </p:txBody>
      </p:sp>
      <p:pic>
        <p:nvPicPr>
          <p:cNvPr id="14340" name="Picture 3"/>
          <p:cNvPicPr>
            <a:picLocks noChangeAspect="1" noChangeArrowheads="1"/>
          </p:cNvPicPr>
          <p:nvPr/>
        </p:nvPicPr>
        <p:blipFill>
          <a:blip r:embed="rId3" cstate="print"/>
          <a:srcRect l="4324" t="2963" r="6306" b="2222"/>
          <a:stretch>
            <a:fillRect/>
          </a:stretch>
        </p:blipFill>
        <p:spPr bwMode="auto">
          <a:xfrm>
            <a:off x="539552" y="3215789"/>
            <a:ext cx="3528392" cy="3642211"/>
          </a:xfrm>
          <a:prstGeom prst="rect">
            <a:avLst/>
          </a:prstGeom>
          <a:noFill/>
          <a:ln w="9525">
            <a:noFill/>
            <a:miter lim="800000"/>
            <a:headEnd/>
            <a:tailEnd/>
          </a:ln>
          <a:effectLst>
            <a:softEdge rad="127000"/>
          </a:effectLst>
        </p:spPr>
      </p:pic>
      <p:pic>
        <p:nvPicPr>
          <p:cNvPr id="4" name="Picture 2" descr="http://illc.ru/wp-content/uploads/2009/11/demoagit.jpg"/>
          <p:cNvPicPr>
            <a:picLocks noChangeAspect="1" noChangeArrowheads="1"/>
          </p:cNvPicPr>
          <p:nvPr/>
        </p:nvPicPr>
        <p:blipFill>
          <a:blip r:embed="rId4" cstate="print"/>
          <a:srcRect/>
          <a:stretch>
            <a:fillRect/>
          </a:stretch>
        </p:blipFill>
        <p:spPr bwMode="auto">
          <a:xfrm>
            <a:off x="0" y="0"/>
            <a:ext cx="4499992" cy="2996441"/>
          </a:xfrm>
          <a:prstGeom prst="rect">
            <a:avLst/>
          </a:prstGeom>
          <a:noFill/>
          <a:effectLst>
            <a:softEdge rad="1270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3" cstate="print"/>
          <a:srcRect l="1122" t="1871" r="1332" b="2690"/>
          <a:stretch>
            <a:fillRect/>
          </a:stretch>
        </p:blipFill>
        <p:spPr bwMode="auto">
          <a:xfrm>
            <a:off x="1295400" y="228600"/>
            <a:ext cx="6400800" cy="3752850"/>
          </a:xfrm>
          <a:prstGeom prst="roundRect">
            <a:avLst/>
          </a:prstGeom>
          <a:noFill/>
          <a:ln w="9525">
            <a:noFill/>
            <a:miter lim="800000"/>
            <a:headEnd/>
            <a:tailEnd/>
          </a:ln>
        </p:spPr>
      </p:pic>
      <p:sp>
        <p:nvSpPr>
          <p:cNvPr id="19461" name="Rectangle 5"/>
          <p:cNvSpPr>
            <a:spLocks noChangeArrowheads="1"/>
          </p:cNvSpPr>
          <p:nvPr/>
        </p:nvSpPr>
        <p:spPr bwMode="auto">
          <a:xfrm>
            <a:off x="228600" y="4022725"/>
            <a:ext cx="8763000" cy="2554545"/>
          </a:xfrm>
          <a:prstGeom prst="rect">
            <a:avLst/>
          </a:prstGeom>
          <a:noFill/>
          <a:ln w="9525">
            <a:noFill/>
            <a:miter lim="800000"/>
            <a:headEnd/>
            <a:tailEnd/>
          </a:ln>
          <a:effectLst/>
        </p:spPr>
        <p:txBody>
          <a:bodyPr>
            <a:spAutoFit/>
          </a:bodyPr>
          <a:lstStyle/>
          <a:p>
            <a:pPr algn="ctr"/>
            <a:r>
              <a:rPr lang="ru-RU" sz="2000" b="1" dirty="0">
                <a:effectLst>
                  <a:outerShdw blurRad="38100" dist="38100" dir="2700000" algn="tl">
                    <a:srgbClr val="000000"/>
                  </a:outerShdw>
                </a:effectLst>
                <a:latin typeface="Arial" charset="0"/>
              </a:rPr>
              <a:t>Из тюрьмы после третьего ареста он был освобожден </a:t>
            </a:r>
            <a:endParaRPr lang="ru-RU" sz="2000" b="1" dirty="0" smtClean="0">
              <a:effectLst>
                <a:outerShdw blurRad="38100" dist="38100" dir="2700000" algn="tl">
                  <a:srgbClr val="000000"/>
                </a:outerShdw>
              </a:effectLst>
              <a:latin typeface="Arial" charset="0"/>
            </a:endParaRPr>
          </a:p>
          <a:p>
            <a:pPr algn="ctr"/>
            <a:r>
              <a:rPr lang="ru-RU" sz="2000" b="1" dirty="0" smtClean="0">
                <a:effectLst>
                  <a:outerShdw blurRad="38100" dist="38100" dir="2700000" algn="tl">
                    <a:srgbClr val="000000"/>
                  </a:outerShdw>
                </a:effectLst>
                <a:latin typeface="Arial" charset="0"/>
              </a:rPr>
              <a:t>в </a:t>
            </a:r>
            <a:r>
              <a:rPr lang="ru-RU" sz="2000" b="1" dirty="0">
                <a:effectLst>
                  <a:outerShdw blurRad="38100" dist="38100" dir="2700000" algn="tl">
                    <a:srgbClr val="000000"/>
                  </a:outerShdw>
                </a:effectLst>
                <a:latin typeface="Arial" charset="0"/>
              </a:rPr>
              <a:t>январе 1910 года. </a:t>
            </a:r>
            <a:endParaRPr lang="ru-RU" sz="2000" b="1" dirty="0" smtClean="0">
              <a:effectLst>
                <a:outerShdw blurRad="38100" dist="38100" dir="2700000" algn="tl">
                  <a:srgbClr val="000000"/>
                </a:outerShdw>
              </a:effectLst>
              <a:latin typeface="Arial" charset="0"/>
            </a:endParaRPr>
          </a:p>
          <a:p>
            <a:pPr algn="ctr"/>
            <a:r>
              <a:rPr lang="ru-RU" sz="2000" b="1" dirty="0" smtClean="0">
                <a:effectLst>
                  <a:outerShdw blurRad="38100" dist="38100" dir="2700000" algn="tl">
                    <a:srgbClr val="000000"/>
                  </a:outerShdw>
                </a:effectLst>
                <a:latin typeface="Arial" charset="0"/>
              </a:rPr>
              <a:t>Начал </a:t>
            </a:r>
            <a:r>
              <a:rPr lang="ru-RU" sz="2000" b="1" dirty="0">
                <a:effectLst>
                  <a:outerShdw blurRad="38100" dist="38100" dir="2700000" algn="tl">
                    <a:srgbClr val="000000"/>
                  </a:outerShdw>
                </a:effectLst>
                <a:latin typeface="Arial" charset="0"/>
              </a:rPr>
              <a:t>обучение в подготовительном классе Строгановского училища, в студиях художников С. Ю. Жуковского и П. И. </a:t>
            </a:r>
            <a:r>
              <a:rPr lang="ru-RU" sz="2000" b="1" dirty="0" err="1">
                <a:effectLst>
                  <a:outerShdw blurRad="38100" dist="38100" dir="2700000" algn="tl">
                    <a:srgbClr val="000000"/>
                  </a:outerShdw>
                </a:effectLst>
                <a:latin typeface="Arial" charset="0"/>
              </a:rPr>
              <a:t>Келина</a:t>
            </a:r>
            <a:r>
              <a:rPr lang="ru-RU" sz="2000" b="1" dirty="0" smtClean="0">
                <a:effectLst>
                  <a:outerShdw blurRad="38100" dist="38100" dir="2700000" algn="tl">
                    <a:srgbClr val="000000"/>
                  </a:outerShdw>
                </a:effectLst>
                <a:latin typeface="Arial" charset="0"/>
              </a:rPr>
              <a:t>.</a:t>
            </a:r>
          </a:p>
          <a:p>
            <a:pPr algn="ctr"/>
            <a:endParaRPr lang="ru-RU" sz="2000" b="1" dirty="0" smtClean="0">
              <a:effectLst>
                <a:outerShdw blurRad="38100" dist="38100" dir="2700000" algn="tl">
                  <a:srgbClr val="000000"/>
                </a:outerShdw>
              </a:effectLst>
              <a:latin typeface="Arial" charset="0"/>
            </a:endParaRPr>
          </a:p>
          <a:p>
            <a:pPr algn="ctr"/>
            <a:r>
              <a:rPr lang="ru-RU" sz="2000" b="1" dirty="0" smtClean="0">
                <a:effectLst>
                  <a:outerShdw blurRad="38100" dist="38100" dir="2700000" algn="tl">
                    <a:srgbClr val="000000"/>
                  </a:outerShdw>
                </a:effectLst>
                <a:latin typeface="Arial" charset="0"/>
              </a:rPr>
              <a:t>В </a:t>
            </a:r>
            <a:r>
              <a:rPr lang="ru-RU" sz="2000" b="1" dirty="0">
                <a:effectLst>
                  <a:outerShdw blurRad="38100" dist="38100" dir="2700000" algn="tl">
                    <a:srgbClr val="000000"/>
                  </a:outerShdw>
                </a:effectLst>
                <a:latin typeface="Arial" charset="0"/>
              </a:rPr>
              <a:t>1911 году поступил в </a:t>
            </a:r>
            <a:r>
              <a:rPr lang="ru-RU" sz="2000" b="1" i="1" dirty="0">
                <a:effectLst>
                  <a:outerShdw blurRad="38100" dist="38100" dir="2700000" algn="tl">
                    <a:srgbClr val="000000"/>
                  </a:outerShdw>
                </a:effectLst>
                <a:latin typeface="Arial" charset="0"/>
              </a:rPr>
              <a:t>Московское училище живописи, ваяния и зодчества</a:t>
            </a:r>
            <a:r>
              <a:rPr lang="ru-RU" sz="2000" b="1" dirty="0">
                <a:effectLst>
                  <a:outerShdw blurRad="38100" dist="38100" dir="2700000" algn="tl">
                    <a:srgbClr val="000000"/>
                  </a:outerShdw>
                </a:effectLst>
                <a:latin typeface="Arial" charset="0"/>
              </a:rPr>
              <a:t> — единственное место, куда приняли без свидетельства о благонадёжности. </a:t>
            </a:r>
          </a:p>
        </p:txBody>
      </p:sp>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2080</Words>
  <Application>Microsoft Office PowerPoint</Application>
  <PresentationFormat>Экран (4:3)</PresentationFormat>
  <Paragraphs>182</Paragraphs>
  <Slides>50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Женщины в жизни Маяковского</vt:lpstr>
      <vt:lpstr>Лилия  Брик</vt:lpstr>
      <vt:lpstr>Слайд 23</vt:lpstr>
      <vt:lpstr>Слайд 24</vt:lpstr>
      <vt:lpstr>Слайд 25</vt:lpstr>
      <vt:lpstr>Слайд 26</vt:lpstr>
      <vt:lpstr>Слайд 27</vt:lpstr>
      <vt:lpstr>Слайд 28</vt:lpstr>
      <vt:lpstr>Слайд 29</vt:lpstr>
      <vt:lpstr>Слайд 30</vt:lpstr>
      <vt:lpstr>Слайд 31</vt:lpstr>
      <vt:lpstr>"Ты не женщина, ты – исключение…"  В. Маяковский и Татьяна Яковлева. </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Предсмертное письмо </vt:lpstr>
      <vt:lpstr>Слайд 47</vt:lpstr>
      <vt:lpstr>Смерть Маяковского</vt:lpstr>
      <vt:lpstr>Могила Маяковского  в Москве  на Новодевичьем кладбище</vt:lpstr>
      <vt:lpstr>Слайд 50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Оленька</dc:creator>
  <cp:lastModifiedBy>Елена</cp:lastModifiedBy>
  <cp:revision>27</cp:revision>
  <dcterms:created xsi:type="dcterms:W3CDTF">2015-01-08T15:42:12Z</dcterms:created>
  <dcterms:modified xsi:type="dcterms:W3CDTF">2022-02-12T05:54:20Z</dcterms:modified>
</cp:coreProperties>
</file>