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8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47E5-7746-4339-BF5B-E212EA24B311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C4D2-E3E3-4190-BFD5-076935A1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70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47E5-7746-4339-BF5B-E212EA24B311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C4D2-E3E3-4190-BFD5-076935A1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7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47E5-7746-4339-BF5B-E212EA24B311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C4D2-E3E3-4190-BFD5-076935A1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00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47E5-7746-4339-BF5B-E212EA24B311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C4D2-E3E3-4190-BFD5-076935A1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6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47E5-7746-4339-BF5B-E212EA24B311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C4D2-E3E3-4190-BFD5-076935A1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0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47E5-7746-4339-BF5B-E212EA24B311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C4D2-E3E3-4190-BFD5-076935A1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7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47E5-7746-4339-BF5B-E212EA24B311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C4D2-E3E3-4190-BFD5-076935A1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5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47E5-7746-4339-BF5B-E212EA24B311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C4D2-E3E3-4190-BFD5-076935A1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5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47E5-7746-4339-BF5B-E212EA24B311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C4D2-E3E3-4190-BFD5-076935A1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68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47E5-7746-4339-BF5B-E212EA24B311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C4D2-E3E3-4190-BFD5-076935A1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7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47E5-7746-4339-BF5B-E212EA24B311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C4D2-E3E3-4190-BFD5-076935A1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3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247E5-7746-4339-BF5B-E212EA24B311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2C4D2-E3E3-4190-BFD5-076935A1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5095"/>
            <a:ext cx="7772400" cy="110251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Электронные пучки.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Электронно-лучевая трубка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2" y="1583865"/>
            <a:ext cx="7966595" cy="330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4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694268" y="1385625"/>
            <a:ext cx="4126204" cy="2122229"/>
            <a:chOff x="4478244" y="1961622"/>
            <a:chExt cx="4760017" cy="202396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11" b="10198"/>
            <a:stretch/>
          </p:blipFill>
          <p:spPr>
            <a:xfrm rot="16200000">
              <a:off x="7045274" y="1792605"/>
              <a:ext cx="2023969" cy="2362004"/>
            </a:xfrm>
            <a:prstGeom prst="rect">
              <a:avLst/>
            </a:prstGeom>
          </p:spPr>
        </p:pic>
        <p:pic>
          <p:nvPicPr>
            <p:cNvPr id="10" name="Рисунок 9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244" b="10198"/>
            <a:stretch/>
          </p:blipFill>
          <p:spPr>
            <a:xfrm rot="5400000" flipH="1">
              <a:off x="4685856" y="1754451"/>
              <a:ext cx="2022932" cy="2438155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Вакуумный диод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r="50000" b="23102"/>
          <a:stretch/>
        </p:blipFill>
        <p:spPr>
          <a:xfrm flipH="1">
            <a:off x="6909162" y="1669085"/>
            <a:ext cx="445256" cy="1710000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7" r="24412" b="24599"/>
          <a:stretch/>
        </p:blipFill>
        <p:spPr>
          <a:xfrm flipH="1">
            <a:off x="5146722" y="1625565"/>
            <a:ext cx="505468" cy="1711795"/>
          </a:xfrm>
          <a:prstGeom prst="rect">
            <a:avLst/>
          </a:prstGeom>
        </p:spPr>
      </p:pic>
      <p:pic>
        <p:nvPicPr>
          <p:cNvPr id="7" name="Рисунок 6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7" r="24412" b="24599"/>
          <a:stretch/>
        </p:blipFill>
        <p:spPr>
          <a:xfrm flipH="1">
            <a:off x="5148134" y="1625566"/>
            <a:ext cx="504056" cy="17095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76681" y="1203598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9162" y="1204975"/>
            <a:ext cx="759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505238" y="1719375"/>
            <a:ext cx="210082" cy="210082"/>
            <a:chOff x="2826961" y="2665462"/>
            <a:chExt cx="914400" cy="914400"/>
          </a:xfrm>
        </p:grpSpPr>
        <p:sp>
          <p:nvSpPr>
            <p:cNvPr id="15" name="Овал 1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Минус 1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646248" y="2217652"/>
            <a:ext cx="210082" cy="210082"/>
            <a:chOff x="2826961" y="2665462"/>
            <a:chExt cx="914400" cy="914400"/>
          </a:xfrm>
        </p:grpSpPr>
        <p:sp>
          <p:nvSpPr>
            <p:cNvPr id="18" name="Овал 1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Минус 1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5891" y="2462712"/>
            <a:ext cx="210082" cy="210082"/>
            <a:chOff x="2826961" y="2665462"/>
            <a:chExt cx="914400" cy="914400"/>
          </a:xfrm>
        </p:grpSpPr>
        <p:sp>
          <p:nvSpPr>
            <p:cNvPr id="21" name="Овал 2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Минус 2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472546" y="2671690"/>
            <a:ext cx="210082" cy="210082"/>
            <a:chOff x="2826961" y="2665462"/>
            <a:chExt cx="914400" cy="914400"/>
          </a:xfrm>
        </p:grpSpPr>
        <p:sp>
          <p:nvSpPr>
            <p:cNvPr id="24" name="Овал 2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Минус 2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583365" y="1923678"/>
            <a:ext cx="210082" cy="210082"/>
            <a:chOff x="2826961" y="2665462"/>
            <a:chExt cx="914400" cy="914400"/>
          </a:xfrm>
        </p:grpSpPr>
        <p:sp>
          <p:nvSpPr>
            <p:cNvPr id="27" name="Овал 2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Минус 2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442108" y="2078546"/>
            <a:ext cx="210082" cy="210082"/>
            <a:chOff x="2826961" y="2665462"/>
            <a:chExt cx="914400" cy="914400"/>
          </a:xfrm>
        </p:grpSpPr>
        <p:sp>
          <p:nvSpPr>
            <p:cNvPr id="30" name="Овал 2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Минус 3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10866" y="2427734"/>
            <a:ext cx="210082" cy="210082"/>
            <a:chOff x="2826961" y="2665462"/>
            <a:chExt cx="914400" cy="914400"/>
          </a:xfrm>
        </p:grpSpPr>
        <p:sp>
          <p:nvSpPr>
            <p:cNvPr id="33" name="Овал 3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Минус 3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383772" y="2875993"/>
            <a:ext cx="210082" cy="210082"/>
            <a:chOff x="2826961" y="2665462"/>
            <a:chExt cx="914400" cy="914400"/>
          </a:xfrm>
        </p:grpSpPr>
        <p:sp>
          <p:nvSpPr>
            <p:cNvPr id="36" name="Овал 3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Минус 3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478324" y="2335933"/>
            <a:ext cx="210082" cy="210082"/>
            <a:chOff x="2826961" y="2665462"/>
            <a:chExt cx="914400" cy="914400"/>
          </a:xfrm>
        </p:grpSpPr>
        <p:sp>
          <p:nvSpPr>
            <p:cNvPr id="39" name="Овал 3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Минус 3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683013" y="2465984"/>
            <a:ext cx="3130393" cy="2162641"/>
            <a:chOff x="4683013" y="2610000"/>
            <a:chExt cx="3130393" cy="2162641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4683013" y="2610000"/>
              <a:ext cx="48740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694269" y="2623712"/>
              <a:ext cx="0" cy="167623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7326000" y="2624400"/>
              <a:ext cx="48740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7796724" y="2623712"/>
              <a:ext cx="0" cy="167623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4694269" y="4290567"/>
              <a:ext cx="109014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6723259" y="4289376"/>
              <a:ext cx="109014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5796136" y="4217368"/>
              <a:ext cx="144016" cy="14401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6579243" y="4217368"/>
              <a:ext cx="144016" cy="14401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5784416" y="4155926"/>
              <a:ext cx="155736" cy="28803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6567523" y="4158750"/>
              <a:ext cx="155736" cy="28803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Плюс 61"/>
            <p:cNvSpPr/>
            <p:nvPr/>
          </p:nvSpPr>
          <p:spPr>
            <a:xfrm>
              <a:off x="6499399" y="4443958"/>
              <a:ext cx="315301" cy="315301"/>
            </a:xfrm>
            <a:prstGeom prst="mathPlus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Минус 62"/>
            <p:cNvSpPr/>
            <p:nvPr/>
          </p:nvSpPr>
          <p:spPr>
            <a:xfrm>
              <a:off x="5730163" y="4457340"/>
              <a:ext cx="315301" cy="315301"/>
            </a:xfrm>
            <a:prstGeom prst="mathMinus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Группа 67"/>
          <p:cNvGrpSpPr/>
          <p:nvPr/>
        </p:nvGrpSpPr>
        <p:grpSpPr>
          <a:xfrm>
            <a:off x="5485554" y="1707654"/>
            <a:ext cx="210082" cy="210082"/>
            <a:chOff x="2826961" y="2665462"/>
            <a:chExt cx="914400" cy="914400"/>
          </a:xfrm>
        </p:grpSpPr>
        <p:sp>
          <p:nvSpPr>
            <p:cNvPr id="69" name="Овал 6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Минус 6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626564" y="2205931"/>
            <a:ext cx="210082" cy="210082"/>
            <a:chOff x="2826961" y="2665462"/>
            <a:chExt cx="914400" cy="914400"/>
          </a:xfrm>
        </p:grpSpPr>
        <p:sp>
          <p:nvSpPr>
            <p:cNvPr id="72" name="Овал 7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Минус 7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566207" y="2450991"/>
            <a:ext cx="210082" cy="210082"/>
            <a:chOff x="2826961" y="2665462"/>
            <a:chExt cx="914400" cy="914400"/>
          </a:xfrm>
        </p:grpSpPr>
        <p:sp>
          <p:nvSpPr>
            <p:cNvPr id="75" name="Овал 7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Минус 7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5452862" y="2659969"/>
            <a:ext cx="210082" cy="210082"/>
            <a:chOff x="2826961" y="2665462"/>
            <a:chExt cx="914400" cy="914400"/>
          </a:xfrm>
        </p:grpSpPr>
        <p:sp>
          <p:nvSpPr>
            <p:cNvPr id="78" name="Овал 7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Минус 7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5563681" y="1911957"/>
            <a:ext cx="210082" cy="210082"/>
            <a:chOff x="2826961" y="2665462"/>
            <a:chExt cx="914400" cy="914400"/>
          </a:xfrm>
        </p:grpSpPr>
        <p:sp>
          <p:nvSpPr>
            <p:cNvPr id="81" name="Овал 8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Минус 8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5422424" y="2066825"/>
            <a:ext cx="210082" cy="210082"/>
            <a:chOff x="2826961" y="2665462"/>
            <a:chExt cx="914400" cy="914400"/>
          </a:xfrm>
        </p:grpSpPr>
        <p:sp>
          <p:nvSpPr>
            <p:cNvPr id="84" name="Овал 8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Минус 8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5364088" y="2864272"/>
            <a:ext cx="210082" cy="210082"/>
            <a:chOff x="2826961" y="2665462"/>
            <a:chExt cx="914400" cy="914400"/>
          </a:xfrm>
        </p:grpSpPr>
        <p:sp>
          <p:nvSpPr>
            <p:cNvPr id="87" name="Овал 8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Минус 8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5458640" y="2324212"/>
            <a:ext cx="210082" cy="210082"/>
            <a:chOff x="2826961" y="2665462"/>
            <a:chExt cx="914400" cy="914400"/>
          </a:xfrm>
        </p:grpSpPr>
        <p:sp>
          <p:nvSpPr>
            <p:cNvPr id="90" name="Овал 8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Минус 9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5485554" y="1707654"/>
            <a:ext cx="210082" cy="210082"/>
            <a:chOff x="2826961" y="2665462"/>
            <a:chExt cx="914400" cy="914400"/>
          </a:xfrm>
        </p:grpSpPr>
        <p:sp>
          <p:nvSpPr>
            <p:cNvPr id="93" name="Овал 9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Минус 9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5626564" y="2205931"/>
            <a:ext cx="210082" cy="210082"/>
            <a:chOff x="2826961" y="2665462"/>
            <a:chExt cx="914400" cy="914400"/>
          </a:xfrm>
        </p:grpSpPr>
        <p:sp>
          <p:nvSpPr>
            <p:cNvPr id="96" name="Овал 9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Минус 9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5566207" y="2450991"/>
            <a:ext cx="210082" cy="210082"/>
            <a:chOff x="2826961" y="2665462"/>
            <a:chExt cx="914400" cy="914400"/>
          </a:xfrm>
        </p:grpSpPr>
        <p:sp>
          <p:nvSpPr>
            <p:cNvPr id="99" name="Овал 9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Минус 9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5452862" y="2659969"/>
            <a:ext cx="210082" cy="210082"/>
            <a:chOff x="2826961" y="2665462"/>
            <a:chExt cx="914400" cy="914400"/>
          </a:xfrm>
        </p:grpSpPr>
        <p:sp>
          <p:nvSpPr>
            <p:cNvPr id="102" name="Овал 10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Минус 10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5563681" y="1911957"/>
            <a:ext cx="210082" cy="210082"/>
            <a:chOff x="2826961" y="2665462"/>
            <a:chExt cx="914400" cy="914400"/>
          </a:xfrm>
        </p:grpSpPr>
        <p:sp>
          <p:nvSpPr>
            <p:cNvPr id="105" name="Овал 10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Минус 10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5422424" y="2066825"/>
            <a:ext cx="210082" cy="210082"/>
            <a:chOff x="2826961" y="2665462"/>
            <a:chExt cx="914400" cy="914400"/>
          </a:xfrm>
        </p:grpSpPr>
        <p:sp>
          <p:nvSpPr>
            <p:cNvPr id="108" name="Овал 10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Минус 10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5364088" y="2864272"/>
            <a:ext cx="210082" cy="210082"/>
            <a:chOff x="2826961" y="2665462"/>
            <a:chExt cx="914400" cy="914400"/>
          </a:xfrm>
        </p:grpSpPr>
        <p:sp>
          <p:nvSpPr>
            <p:cNvPr id="111" name="Овал 11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Минус 11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5458640" y="2324212"/>
            <a:ext cx="210082" cy="210082"/>
            <a:chOff x="2826961" y="2665462"/>
            <a:chExt cx="914400" cy="914400"/>
          </a:xfrm>
        </p:grpSpPr>
        <p:sp>
          <p:nvSpPr>
            <p:cNvPr id="114" name="Овал 11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Минус 11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5485554" y="1707654"/>
            <a:ext cx="210082" cy="210082"/>
            <a:chOff x="2826961" y="2665462"/>
            <a:chExt cx="914400" cy="914400"/>
          </a:xfrm>
        </p:grpSpPr>
        <p:sp>
          <p:nvSpPr>
            <p:cNvPr id="117" name="Овал 11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Минус 11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5626564" y="2205931"/>
            <a:ext cx="210082" cy="210082"/>
            <a:chOff x="2826961" y="2665462"/>
            <a:chExt cx="914400" cy="914400"/>
          </a:xfrm>
        </p:grpSpPr>
        <p:sp>
          <p:nvSpPr>
            <p:cNvPr id="120" name="Овал 11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Минус 12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5566207" y="2450991"/>
            <a:ext cx="210082" cy="210082"/>
            <a:chOff x="2826961" y="2665462"/>
            <a:chExt cx="914400" cy="914400"/>
          </a:xfrm>
        </p:grpSpPr>
        <p:sp>
          <p:nvSpPr>
            <p:cNvPr id="123" name="Овал 12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Минус 12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5452862" y="2659969"/>
            <a:ext cx="210082" cy="210082"/>
            <a:chOff x="2826961" y="2665462"/>
            <a:chExt cx="914400" cy="914400"/>
          </a:xfrm>
        </p:grpSpPr>
        <p:sp>
          <p:nvSpPr>
            <p:cNvPr id="126" name="Овал 12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Минус 12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5563681" y="1911957"/>
            <a:ext cx="210082" cy="210082"/>
            <a:chOff x="2826961" y="2665462"/>
            <a:chExt cx="914400" cy="914400"/>
          </a:xfrm>
        </p:grpSpPr>
        <p:sp>
          <p:nvSpPr>
            <p:cNvPr id="129" name="Овал 12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Минус 12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5422424" y="2066825"/>
            <a:ext cx="210082" cy="210082"/>
            <a:chOff x="2826961" y="2665462"/>
            <a:chExt cx="914400" cy="914400"/>
          </a:xfrm>
        </p:grpSpPr>
        <p:sp>
          <p:nvSpPr>
            <p:cNvPr id="132" name="Овал 13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Минус 13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5364088" y="2864272"/>
            <a:ext cx="210082" cy="210082"/>
            <a:chOff x="2826961" y="2665462"/>
            <a:chExt cx="914400" cy="914400"/>
          </a:xfrm>
        </p:grpSpPr>
        <p:sp>
          <p:nvSpPr>
            <p:cNvPr id="135" name="Овал 13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Минус 13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5458640" y="2324212"/>
            <a:ext cx="210082" cy="210082"/>
            <a:chOff x="2826961" y="2665462"/>
            <a:chExt cx="914400" cy="914400"/>
          </a:xfrm>
        </p:grpSpPr>
        <p:sp>
          <p:nvSpPr>
            <p:cNvPr id="138" name="Овал 13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Минус 13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0" name="Группа 139"/>
          <p:cNvGrpSpPr/>
          <p:nvPr/>
        </p:nvGrpSpPr>
        <p:grpSpPr>
          <a:xfrm>
            <a:off x="6353143" y="1787330"/>
            <a:ext cx="141150" cy="141150"/>
            <a:chOff x="2826961" y="2665462"/>
            <a:chExt cx="914400" cy="914400"/>
          </a:xfrm>
        </p:grpSpPr>
        <p:sp>
          <p:nvSpPr>
            <p:cNvPr id="141" name="Овал 14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Минус 14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6437644" y="2298095"/>
            <a:ext cx="141150" cy="141150"/>
            <a:chOff x="2826961" y="2665462"/>
            <a:chExt cx="914400" cy="914400"/>
          </a:xfrm>
        </p:grpSpPr>
        <p:sp>
          <p:nvSpPr>
            <p:cNvPr id="144" name="Овал 14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Минус 14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6468661" y="2514145"/>
            <a:ext cx="141150" cy="141150"/>
            <a:chOff x="2826961" y="2665462"/>
            <a:chExt cx="914400" cy="914400"/>
          </a:xfrm>
        </p:grpSpPr>
        <p:sp>
          <p:nvSpPr>
            <p:cNvPr id="147" name="Овал 14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Минус 14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6796128" y="2821463"/>
            <a:ext cx="141150" cy="141150"/>
            <a:chOff x="2826961" y="2665462"/>
            <a:chExt cx="914400" cy="914400"/>
          </a:xfrm>
        </p:grpSpPr>
        <p:sp>
          <p:nvSpPr>
            <p:cNvPr id="150" name="Овал 14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Минус 15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6243251" y="1985417"/>
            <a:ext cx="141150" cy="141150"/>
            <a:chOff x="2826961" y="2665462"/>
            <a:chExt cx="914400" cy="914400"/>
          </a:xfrm>
        </p:grpSpPr>
        <p:sp>
          <p:nvSpPr>
            <p:cNvPr id="153" name="Овал 15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Минус 15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6475607" y="2148265"/>
            <a:ext cx="141150" cy="141150"/>
            <a:chOff x="2826961" y="2665462"/>
            <a:chExt cx="914400" cy="914400"/>
          </a:xfrm>
        </p:grpSpPr>
        <p:sp>
          <p:nvSpPr>
            <p:cNvPr id="156" name="Овал 15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Минус 15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6309944" y="2542486"/>
            <a:ext cx="141150" cy="141150"/>
            <a:chOff x="2826961" y="2665462"/>
            <a:chExt cx="914400" cy="914400"/>
          </a:xfrm>
        </p:grpSpPr>
        <p:sp>
          <p:nvSpPr>
            <p:cNvPr id="159" name="Овал 15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Минус 15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6789283" y="2981034"/>
            <a:ext cx="141150" cy="141150"/>
            <a:chOff x="2826961" y="2665462"/>
            <a:chExt cx="914400" cy="914400"/>
          </a:xfrm>
        </p:grpSpPr>
        <p:sp>
          <p:nvSpPr>
            <p:cNvPr id="162" name="Овал 16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Минус 16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6138210" y="2397672"/>
            <a:ext cx="141150" cy="141150"/>
            <a:chOff x="2826961" y="2665462"/>
            <a:chExt cx="914400" cy="914400"/>
          </a:xfrm>
        </p:grpSpPr>
        <p:sp>
          <p:nvSpPr>
            <p:cNvPr id="165" name="Овал 16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Минус 16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6515899" y="1791212"/>
            <a:ext cx="141150" cy="141150"/>
            <a:chOff x="2826961" y="2665462"/>
            <a:chExt cx="914400" cy="914400"/>
          </a:xfrm>
        </p:grpSpPr>
        <p:sp>
          <p:nvSpPr>
            <p:cNvPr id="168" name="Овал 16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Минус 16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6616757" y="2311297"/>
            <a:ext cx="141150" cy="141150"/>
            <a:chOff x="2826961" y="2665462"/>
            <a:chExt cx="914400" cy="914400"/>
          </a:xfrm>
        </p:grpSpPr>
        <p:sp>
          <p:nvSpPr>
            <p:cNvPr id="171" name="Овал 17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Минус 17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3" name="Группа 172"/>
          <p:cNvGrpSpPr/>
          <p:nvPr/>
        </p:nvGrpSpPr>
        <p:grpSpPr>
          <a:xfrm>
            <a:off x="6838587" y="2497178"/>
            <a:ext cx="141150" cy="141150"/>
            <a:chOff x="2826961" y="2665462"/>
            <a:chExt cx="914400" cy="914400"/>
          </a:xfrm>
        </p:grpSpPr>
        <p:sp>
          <p:nvSpPr>
            <p:cNvPr id="174" name="Овал 17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Минус 17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6253898" y="2689745"/>
            <a:ext cx="141150" cy="141150"/>
            <a:chOff x="2826961" y="2665462"/>
            <a:chExt cx="914400" cy="914400"/>
          </a:xfrm>
        </p:grpSpPr>
        <p:sp>
          <p:nvSpPr>
            <p:cNvPr id="177" name="Овал 17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Минус 17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6692053" y="1973696"/>
            <a:ext cx="141150" cy="141150"/>
            <a:chOff x="2826961" y="2665462"/>
            <a:chExt cx="914400" cy="914400"/>
          </a:xfrm>
        </p:grpSpPr>
        <p:sp>
          <p:nvSpPr>
            <p:cNvPr id="180" name="Овал 17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Минус 18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6673550" y="2156945"/>
            <a:ext cx="141150" cy="141150"/>
            <a:chOff x="2826961" y="2665462"/>
            <a:chExt cx="914400" cy="914400"/>
          </a:xfrm>
        </p:grpSpPr>
        <p:sp>
          <p:nvSpPr>
            <p:cNvPr id="183" name="Овал 18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Минус 18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6231082" y="2869645"/>
            <a:ext cx="141150" cy="141150"/>
            <a:chOff x="2826961" y="2665462"/>
            <a:chExt cx="914400" cy="914400"/>
          </a:xfrm>
        </p:grpSpPr>
        <p:sp>
          <p:nvSpPr>
            <p:cNvPr id="186" name="Овал 18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Минус 18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6415954" y="3015500"/>
            <a:ext cx="141150" cy="141150"/>
            <a:chOff x="2826961" y="2665462"/>
            <a:chExt cx="914400" cy="914400"/>
          </a:xfrm>
        </p:grpSpPr>
        <p:sp>
          <p:nvSpPr>
            <p:cNvPr id="189" name="Овал 18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Минус 18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6723259" y="1782244"/>
            <a:ext cx="141150" cy="141150"/>
            <a:chOff x="2826961" y="2665462"/>
            <a:chExt cx="914400" cy="914400"/>
          </a:xfrm>
        </p:grpSpPr>
        <p:sp>
          <p:nvSpPr>
            <p:cNvPr id="192" name="Овал 19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Минус 19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6871793" y="2334363"/>
            <a:ext cx="141150" cy="141150"/>
            <a:chOff x="2826961" y="2665462"/>
            <a:chExt cx="914400" cy="914400"/>
          </a:xfrm>
        </p:grpSpPr>
        <p:sp>
          <p:nvSpPr>
            <p:cNvPr id="195" name="Овал 19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Минус 19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6654978" y="2485457"/>
            <a:ext cx="141150" cy="141150"/>
            <a:chOff x="2826961" y="2665462"/>
            <a:chExt cx="914400" cy="914400"/>
          </a:xfrm>
        </p:grpSpPr>
        <p:sp>
          <p:nvSpPr>
            <p:cNvPr id="198" name="Овал 19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Минус 19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6419836" y="2706026"/>
            <a:ext cx="141150" cy="141150"/>
            <a:chOff x="2826961" y="2665462"/>
            <a:chExt cx="914400" cy="914400"/>
          </a:xfrm>
        </p:grpSpPr>
        <p:sp>
          <p:nvSpPr>
            <p:cNvPr id="201" name="Овал 20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Минус 20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6561363" y="1958144"/>
            <a:ext cx="141150" cy="141150"/>
            <a:chOff x="2826961" y="2665462"/>
            <a:chExt cx="914400" cy="914400"/>
          </a:xfrm>
        </p:grpSpPr>
        <p:sp>
          <p:nvSpPr>
            <p:cNvPr id="204" name="Овал 20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Минус 20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6859858" y="2141135"/>
            <a:ext cx="141150" cy="141150"/>
            <a:chOff x="2826961" y="2665462"/>
            <a:chExt cx="914400" cy="914400"/>
          </a:xfrm>
        </p:grpSpPr>
        <p:sp>
          <p:nvSpPr>
            <p:cNvPr id="207" name="Овал 20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Минус 20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6402843" y="2856454"/>
            <a:ext cx="141150" cy="141150"/>
            <a:chOff x="2826961" y="2665462"/>
            <a:chExt cx="914400" cy="914400"/>
          </a:xfrm>
        </p:grpSpPr>
        <p:sp>
          <p:nvSpPr>
            <p:cNvPr id="210" name="Овал 20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Минус 21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6610252" y="3047465"/>
            <a:ext cx="141150" cy="141150"/>
            <a:chOff x="2826961" y="2665462"/>
            <a:chExt cx="914400" cy="914400"/>
          </a:xfrm>
        </p:grpSpPr>
        <p:sp>
          <p:nvSpPr>
            <p:cNvPr id="213" name="Овал 21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Минус 21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6948264" y="1773276"/>
            <a:ext cx="141150" cy="141150"/>
            <a:chOff x="2826961" y="2665462"/>
            <a:chExt cx="914400" cy="914400"/>
          </a:xfrm>
        </p:grpSpPr>
        <p:sp>
          <p:nvSpPr>
            <p:cNvPr id="216" name="Овал 21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Минус 21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8" name="Группа 217"/>
          <p:cNvGrpSpPr/>
          <p:nvPr/>
        </p:nvGrpSpPr>
        <p:grpSpPr>
          <a:xfrm>
            <a:off x="6297774" y="2156945"/>
            <a:ext cx="141150" cy="141150"/>
            <a:chOff x="2826961" y="2665462"/>
            <a:chExt cx="914400" cy="914400"/>
          </a:xfrm>
        </p:grpSpPr>
        <p:sp>
          <p:nvSpPr>
            <p:cNvPr id="219" name="Овал 21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Минус 21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1" name="Группа 220"/>
          <p:cNvGrpSpPr/>
          <p:nvPr/>
        </p:nvGrpSpPr>
        <p:grpSpPr>
          <a:xfrm>
            <a:off x="6297774" y="2357159"/>
            <a:ext cx="141150" cy="141150"/>
            <a:chOff x="2826961" y="2665462"/>
            <a:chExt cx="914400" cy="914400"/>
          </a:xfrm>
        </p:grpSpPr>
        <p:sp>
          <p:nvSpPr>
            <p:cNvPr id="222" name="Овал 22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Минус 22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6609893" y="2684195"/>
            <a:ext cx="141150" cy="141150"/>
            <a:chOff x="2826961" y="2665462"/>
            <a:chExt cx="914400" cy="914400"/>
          </a:xfrm>
        </p:grpSpPr>
        <p:sp>
          <p:nvSpPr>
            <p:cNvPr id="225" name="Овал 22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Минус 22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7" name="Группа 226"/>
          <p:cNvGrpSpPr/>
          <p:nvPr/>
        </p:nvGrpSpPr>
        <p:grpSpPr>
          <a:xfrm>
            <a:off x="6405032" y="1968555"/>
            <a:ext cx="141150" cy="141150"/>
            <a:chOff x="2826961" y="2665462"/>
            <a:chExt cx="914400" cy="914400"/>
          </a:xfrm>
        </p:grpSpPr>
        <p:sp>
          <p:nvSpPr>
            <p:cNvPr id="228" name="Овал 22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Минус 22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0" name="Группа 229"/>
          <p:cNvGrpSpPr/>
          <p:nvPr/>
        </p:nvGrpSpPr>
        <p:grpSpPr>
          <a:xfrm>
            <a:off x="6867910" y="1975111"/>
            <a:ext cx="141150" cy="141150"/>
            <a:chOff x="2826961" y="2665462"/>
            <a:chExt cx="914400" cy="914400"/>
          </a:xfrm>
        </p:grpSpPr>
        <p:sp>
          <p:nvSpPr>
            <p:cNvPr id="231" name="Овал 23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Минус 23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6609811" y="2864272"/>
            <a:ext cx="141150" cy="141150"/>
            <a:chOff x="2826961" y="2665462"/>
            <a:chExt cx="914400" cy="914400"/>
          </a:xfrm>
        </p:grpSpPr>
        <p:sp>
          <p:nvSpPr>
            <p:cNvPr id="234" name="Овал 23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Минус 23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6" name="Группа 235"/>
          <p:cNvGrpSpPr/>
          <p:nvPr/>
        </p:nvGrpSpPr>
        <p:grpSpPr>
          <a:xfrm>
            <a:off x="6810489" y="2639564"/>
            <a:ext cx="141150" cy="141150"/>
            <a:chOff x="2826961" y="2665462"/>
            <a:chExt cx="914400" cy="914400"/>
          </a:xfrm>
        </p:grpSpPr>
        <p:sp>
          <p:nvSpPr>
            <p:cNvPr id="237" name="Овал 23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Минус 23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9" name="Группа 238"/>
          <p:cNvGrpSpPr/>
          <p:nvPr/>
        </p:nvGrpSpPr>
        <p:grpSpPr>
          <a:xfrm>
            <a:off x="5676850" y="1753841"/>
            <a:ext cx="141150" cy="141150"/>
            <a:chOff x="2826961" y="2665462"/>
            <a:chExt cx="914400" cy="914400"/>
          </a:xfrm>
        </p:grpSpPr>
        <p:sp>
          <p:nvSpPr>
            <p:cNvPr id="240" name="Овал 23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Минус 24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2" name="Группа 241"/>
          <p:cNvGrpSpPr/>
          <p:nvPr/>
        </p:nvGrpSpPr>
        <p:grpSpPr>
          <a:xfrm>
            <a:off x="5761351" y="2264606"/>
            <a:ext cx="141150" cy="141150"/>
            <a:chOff x="2826961" y="2665462"/>
            <a:chExt cx="914400" cy="914400"/>
          </a:xfrm>
        </p:grpSpPr>
        <p:sp>
          <p:nvSpPr>
            <p:cNvPr id="243" name="Овал 24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4" name="Минус 24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5" name="Группа 244"/>
          <p:cNvGrpSpPr/>
          <p:nvPr/>
        </p:nvGrpSpPr>
        <p:grpSpPr>
          <a:xfrm>
            <a:off x="5792368" y="2480656"/>
            <a:ext cx="141150" cy="141150"/>
            <a:chOff x="2826961" y="2665462"/>
            <a:chExt cx="914400" cy="914400"/>
          </a:xfrm>
        </p:grpSpPr>
        <p:sp>
          <p:nvSpPr>
            <p:cNvPr id="246" name="Овал 24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Минус 24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8" name="Группа 247"/>
          <p:cNvGrpSpPr/>
          <p:nvPr/>
        </p:nvGrpSpPr>
        <p:grpSpPr>
          <a:xfrm>
            <a:off x="6119835" y="2787974"/>
            <a:ext cx="141150" cy="141150"/>
            <a:chOff x="2826961" y="2665462"/>
            <a:chExt cx="914400" cy="914400"/>
          </a:xfrm>
        </p:grpSpPr>
        <p:sp>
          <p:nvSpPr>
            <p:cNvPr id="249" name="Овал 24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Минус 24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1" name="Группа 250"/>
          <p:cNvGrpSpPr/>
          <p:nvPr/>
        </p:nvGrpSpPr>
        <p:grpSpPr>
          <a:xfrm>
            <a:off x="5566958" y="1951928"/>
            <a:ext cx="141150" cy="141150"/>
            <a:chOff x="2826961" y="2665462"/>
            <a:chExt cx="914400" cy="914400"/>
          </a:xfrm>
        </p:grpSpPr>
        <p:sp>
          <p:nvSpPr>
            <p:cNvPr id="252" name="Овал 25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Минус 25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4" name="Группа 253"/>
          <p:cNvGrpSpPr/>
          <p:nvPr/>
        </p:nvGrpSpPr>
        <p:grpSpPr>
          <a:xfrm>
            <a:off x="5799314" y="2114776"/>
            <a:ext cx="141150" cy="141150"/>
            <a:chOff x="2826961" y="2665462"/>
            <a:chExt cx="914400" cy="914400"/>
          </a:xfrm>
        </p:grpSpPr>
        <p:sp>
          <p:nvSpPr>
            <p:cNvPr id="255" name="Овал 25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Минус 25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7" name="Группа 256"/>
          <p:cNvGrpSpPr/>
          <p:nvPr/>
        </p:nvGrpSpPr>
        <p:grpSpPr>
          <a:xfrm>
            <a:off x="5633651" y="2508997"/>
            <a:ext cx="141150" cy="141150"/>
            <a:chOff x="2826961" y="2665462"/>
            <a:chExt cx="914400" cy="914400"/>
          </a:xfrm>
        </p:grpSpPr>
        <p:sp>
          <p:nvSpPr>
            <p:cNvPr id="258" name="Овал 25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" name="Минус 25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0" name="Группа 259"/>
          <p:cNvGrpSpPr/>
          <p:nvPr/>
        </p:nvGrpSpPr>
        <p:grpSpPr>
          <a:xfrm>
            <a:off x="6112990" y="2947545"/>
            <a:ext cx="141150" cy="141150"/>
            <a:chOff x="2826961" y="2665462"/>
            <a:chExt cx="914400" cy="914400"/>
          </a:xfrm>
        </p:grpSpPr>
        <p:sp>
          <p:nvSpPr>
            <p:cNvPr id="261" name="Овал 26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" name="Минус 26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3" name="Группа 262"/>
          <p:cNvGrpSpPr/>
          <p:nvPr/>
        </p:nvGrpSpPr>
        <p:grpSpPr>
          <a:xfrm>
            <a:off x="5461917" y="2364183"/>
            <a:ext cx="141150" cy="141150"/>
            <a:chOff x="2826961" y="2665462"/>
            <a:chExt cx="914400" cy="914400"/>
          </a:xfrm>
        </p:grpSpPr>
        <p:sp>
          <p:nvSpPr>
            <p:cNvPr id="264" name="Овал 26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" name="Минус 26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6" name="Группа 265"/>
          <p:cNvGrpSpPr/>
          <p:nvPr/>
        </p:nvGrpSpPr>
        <p:grpSpPr>
          <a:xfrm>
            <a:off x="5839606" y="1757723"/>
            <a:ext cx="141150" cy="141150"/>
            <a:chOff x="2826961" y="2665462"/>
            <a:chExt cx="914400" cy="914400"/>
          </a:xfrm>
        </p:grpSpPr>
        <p:sp>
          <p:nvSpPr>
            <p:cNvPr id="267" name="Овал 26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8" name="Минус 26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9" name="Группа 268"/>
          <p:cNvGrpSpPr/>
          <p:nvPr/>
        </p:nvGrpSpPr>
        <p:grpSpPr>
          <a:xfrm>
            <a:off x="5940464" y="2277808"/>
            <a:ext cx="141150" cy="141150"/>
            <a:chOff x="2826961" y="2665462"/>
            <a:chExt cx="914400" cy="914400"/>
          </a:xfrm>
        </p:grpSpPr>
        <p:sp>
          <p:nvSpPr>
            <p:cNvPr id="270" name="Овал 26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" name="Минус 27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2" name="Группа 271"/>
          <p:cNvGrpSpPr/>
          <p:nvPr/>
        </p:nvGrpSpPr>
        <p:grpSpPr>
          <a:xfrm>
            <a:off x="7325644" y="2290955"/>
            <a:ext cx="141150" cy="141150"/>
            <a:chOff x="2826961" y="2665462"/>
            <a:chExt cx="914400" cy="914400"/>
          </a:xfrm>
        </p:grpSpPr>
        <p:sp>
          <p:nvSpPr>
            <p:cNvPr id="273" name="Овал 27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Минус 27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5" name="Группа 274"/>
          <p:cNvGrpSpPr/>
          <p:nvPr/>
        </p:nvGrpSpPr>
        <p:grpSpPr>
          <a:xfrm>
            <a:off x="5577605" y="2656256"/>
            <a:ext cx="141150" cy="141150"/>
            <a:chOff x="2826961" y="2665462"/>
            <a:chExt cx="914400" cy="914400"/>
          </a:xfrm>
        </p:grpSpPr>
        <p:sp>
          <p:nvSpPr>
            <p:cNvPr id="276" name="Овал 27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" name="Минус 27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8" name="Группа 277"/>
          <p:cNvGrpSpPr/>
          <p:nvPr/>
        </p:nvGrpSpPr>
        <p:grpSpPr>
          <a:xfrm>
            <a:off x="6015760" y="1940207"/>
            <a:ext cx="141150" cy="141150"/>
            <a:chOff x="2826961" y="2665462"/>
            <a:chExt cx="914400" cy="914400"/>
          </a:xfrm>
        </p:grpSpPr>
        <p:sp>
          <p:nvSpPr>
            <p:cNvPr id="279" name="Овал 27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" name="Минус 27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1" name="Группа 280"/>
          <p:cNvGrpSpPr/>
          <p:nvPr/>
        </p:nvGrpSpPr>
        <p:grpSpPr>
          <a:xfrm>
            <a:off x="5997257" y="2123456"/>
            <a:ext cx="141150" cy="141150"/>
            <a:chOff x="2826961" y="2665462"/>
            <a:chExt cx="914400" cy="914400"/>
          </a:xfrm>
        </p:grpSpPr>
        <p:sp>
          <p:nvSpPr>
            <p:cNvPr id="282" name="Овал 28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Минус 28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4" name="Группа 283"/>
          <p:cNvGrpSpPr/>
          <p:nvPr/>
        </p:nvGrpSpPr>
        <p:grpSpPr>
          <a:xfrm>
            <a:off x="5554789" y="2836156"/>
            <a:ext cx="141150" cy="141150"/>
            <a:chOff x="2826961" y="2665462"/>
            <a:chExt cx="914400" cy="914400"/>
          </a:xfrm>
        </p:grpSpPr>
        <p:sp>
          <p:nvSpPr>
            <p:cNvPr id="285" name="Овал 28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" name="Минус 28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7" name="Группа 286"/>
          <p:cNvGrpSpPr/>
          <p:nvPr/>
        </p:nvGrpSpPr>
        <p:grpSpPr>
          <a:xfrm>
            <a:off x="5739661" y="2982011"/>
            <a:ext cx="141150" cy="141150"/>
            <a:chOff x="2826961" y="2665462"/>
            <a:chExt cx="914400" cy="914400"/>
          </a:xfrm>
        </p:grpSpPr>
        <p:sp>
          <p:nvSpPr>
            <p:cNvPr id="288" name="Овал 28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Минус 28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0" name="Группа 289"/>
          <p:cNvGrpSpPr/>
          <p:nvPr/>
        </p:nvGrpSpPr>
        <p:grpSpPr>
          <a:xfrm>
            <a:off x="6046966" y="1748755"/>
            <a:ext cx="141150" cy="141150"/>
            <a:chOff x="2826961" y="2665462"/>
            <a:chExt cx="914400" cy="914400"/>
          </a:xfrm>
        </p:grpSpPr>
        <p:sp>
          <p:nvSpPr>
            <p:cNvPr id="291" name="Овал 29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" name="Минус 29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3" name="Группа 292"/>
          <p:cNvGrpSpPr/>
          <p:nvPr/>
        </p:nvGrpSpPr>
        <p:grpSpPr>
          <a:xfrm>
            <a:off x="7499128" y="2294213"/>
            <a:ext cx="141150" cy="141150"/>
            <a:chOff x="2826961" y="2665462"/>
            <a:chExt cx="914400" cy="914400"/>
          </a:xfrm>
        </p:grpSpPr>
        <p:sp>
          <p:nvSpPr>
            <p:cNvPr id="294" name="Овал 29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Минус 29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6" name="Группа 295"/>
          <p:cNvGrpSpPr/>
          <p:nvPr/>
        </p:nvGrpSpPr>
        <p:grpSpPr>
          <a:xfrm>
            <a:off x="5978685" y="2451968"/>
            <a:ext cx="141150" cy="141150"/>
            <a:chOff x="2826961" y="2665462"/>
            <a:chExt cx="914400" cy="914400"/>
          </a:xfrm>
        </p:grpSpPr>
        <p:sp>
          <p:nvSpPr>
            <p:cNvPr id="297" name="Овал 29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Минус 29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9" name="Группа 298"/>
          <p:cNvGrpSpPr/>
          <p:nvPr/>
        </p:nvGrpSpPr>
        <p:grpSpPr>
          <a:xfrm>
            <a:off x="5743543" y="2672537"/>
            <a:ext cx="141150" cy="141150"/>
            <a:chOff x="2826961" y="2665462"/>
            <a:chExt cx="914400" cy="914400"/>
          </a:xfrm>
        </p:grpSpPr>
        <p:sp>
          <p:nvSpPr>
            <p:cNvPr id="300" name="Овал 29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Минус 30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2" name="Группа 301"/>
          <p:cNvGrpSpPr/>
          <p:nvPr/>
        </p:nvGrpSpPr>
        <p:grpSpPr>
          <a:xfrm>
            <a:off x="5885070" y="1924655"/>
            <a:ext cx="141150" cy="141150"/>
            <a:chOff x="2826961" y="2665462"/>
            <a:chExt cx="914400" cy="914400"/>
          </a:xfrm>
        </p:grpSpPr>
        <p:sp>
          <p:nvSpPr>
            <p:cNvPr id="303" name="Овал 30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Минус 30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5" name="Группа 304"/>
          <p:cNvGrpSpPr/>
          <p:nvPr/>
        </p:nvGrpSpPr>
        <p:grpSpPr>
          <a:xfrm>
            <a:off x="6153028" y="2231403"/>
            <a:ext cx="141150" cy="141150"/>
            <a:chOff x="2826961" y="2665462"/>
            <a:chExt cx="914400" cy="914400"/>
          </a:xfrm>
        </p:grpSpPr>
        <p:sp>
          <p:nvSpPr>
            <p:cNvPr id="306" name="Овал 30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Минус 30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8" name="Группа 307"/>
          <p:cNvGrpSpPr/>
          <p:nvPr/>
        </p:nvGrpSpPr>
        <p:grpSpPr>
          <a:xfrm>
            <a:off x="5726550" y="2822965"/>
            <a:ext cx="141150" cy="141150"/>
            <a:chOff x="2826961" y="2665462"/>
            <a:chExt cx="914400" cy="914400"/>
          </a:xfrm>
        </p:grpSpPr>
        <p:sp>
          <p:nvSpPr>
            <p:cNvPr id="309" name="Овал 30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Минус 30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1" name="Группа 310"/>
          <p:cNvGrpSpPr/>
          <p:nvPr/>
        </p:nvGrpSpPr>
        <p:grpSpPr>
          <a:xfrm>
            <a:off x="5933959" y="3013976"/>
            <a:ext cx="141150" cy="141150"/>
            <a:chOff x="2826961" y="2665462"/>
            <a:chExt cx="914400" cy="914400"/>
          </a:xfrm>
        </p:grpSpPr>
        <p:sp>
          <p:nvSpPr>
            <p:cNvPr id="312" name="Овал 31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Минус 31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4" name="Группа 313"/>
          <p:cNvGrpSpPr/>
          <p:nvPr/>
        </p:nvGrpSpPr>
        <p:grpSpPr>
          <a:xfrm>
            <a:off x="5621481" y="2123456"/>
            <a:ext cx="141150" cy="141150"/>
            <a:chOff x="2826961" y="2665462"/>
            <a:chExt cx="914400" cy="914400"/>
          </a:xfrm>
        </p:grpSpPr>
        <p:sp>
          <p:nvSpPr>
            <p:cNvPr id="315" name="Овал 31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6" name="Минус 31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7" name="Группа 316"/>
          <p:cNvGrpSpPr/>
          <p:nvPr/>
        </p:nvGrpSpPr>
        <p:grpSpPr>
          <a:xfrm>
            <a:off x="5621481" y="2323670"/>
            <a:ext cx="141150" cy="141150"/>
            <a:chOff x="2826961" y="2665462"/>
            <a:chExt cx="914400" cy="914400"/>
          </a:xfrm>
        </p:grpSpPr>
        <p:sp>
          <p:nvSpPr>
            <p:cNvPr id="318" name="Овал 31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9" name="Минус 31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0" name="Группа 319"/>
          <p:cNvGrpSpPr/>
          <p:nvPr/>
        </p:nvGrpSpPr>
        <p:grpSpPr>
          <a:xfrm>
            <a:off x="5933600" y="2650706"/>
            <a:ext cx="141150" cy="141150"/>
            <a:chOff x="2826961" y="2665462"/>
            <a:chExt cx="914400" cy="914400"/>
          </a:xfrm>
        </p:grpSpPr>
        <p:sp>
          <p:nvSpPr>
            <p:cNvPr id="321" name="Овал 32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2" name="Минус 32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3" name="Группа 322"/>
          <p:cNvGrpSpPr/>
          <p:nvPr/>
        </p:nvGrpSpPr>
        <p:grpSpPr>
          <a:xfrm>
            <a:off x="5728739" y="1935066"/>
            <a:ext cx="141150" cy="141150"/>
            <a:chOff x="2826961" y="2665462"/>
            <a:chExt cx="914400" cy="914400"/>
          </a:xfrm>
        </p:grpSpPr>
        <p:sp>
          <p:nvSpPr>
            <p:cNvPr id="324" name="Овал 32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Минус 32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6" name="Группа 325"/>
          <p:cNvGrpSpPr/>
          <p:nvPr/>
        </p:nvGrpSpPr>
        <p:grpSpPr>
          <a:xfrm>
            <a:off x="6183323" y="1847161"/>
            <a:ext cx="141150" cy="141150"/>
            <a:chOff x="2826961" y="2665462"/>
            <a:chExt cx="914400" cy="914400"/>
          </a:xfrm>
        </p:grpSpPr>
        <p:sp>
          <p:nvSpPr>
            <p:cNvPr id="327" name="Овал 32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Минус 32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9" name="Группа 328"/>
          <p:cNvGrpSpPr/>
          <p:nvPr/>
        </p:nvGrpSpPr>
        <p:grpSpPr>
          <a:xfrm>
            <a:off x="5933518" y="2830783"/>
            <a:ext cx="141150" cy="141150"/>
            <a:chOff x="2826961" y="2665462"/>
            <a:chExt cx="914400" cy="914400"/>
          </a:xfrm>
        </p:grpSpPr>
        <p:sp>
          <p:nvSpPr>
            <p:cNvPr id="330" name="Овал 32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1" name="Минус 33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2" name="Группа 331"/>
          <p:cNvGrpSpPr/>
          <p:nvPr/>
        </p:nvGrpSpPr>
        <p:grpSpPr>
          <a:xfrm>
            <a:off x="6134196" y="2606075"/>
            <a:ext cx="141150" cy="141150"/>
            <a:chOff x="2826961" y="2665462"/>
            <a:chExt cx="914400" cy="914400"/>
          </a:xfrm>
        </p:grpSpPr>
        <p:sp>
          <p:nvSpPr>
            <p:cNvPr id="333" name="Овал 33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Минус 33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5" name="Группа 334"/>
          <p:cNvGrpSpPr/>
          <p:nvPr/>
        </p:nvGrpSpPr>
        <p:grpSpPr>
          <a:xfrm>
            <a:off x="7330367" y="2421956"/>
            <a:ext cx="141150" cy="141150"/>
            <a:chOff x="2826961" y="2665462"/>
            <a:chExt cx="914400" cy="914400"/>
          </a:xfrm>
        </p:grpSpPr>
        <p:sp>
          <p:nvSpPr>
            <p:cNvPr id="336" name="Овал 33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Минус 33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8" name="Группа 337"/>
          <p:cNvGrpSpPr/>
          <p:nvPr/>
        </p:nvGrpSpPr>
        <p:grpSpPr>
          <a:xfrm>
            <a:off x="7504419" y="2442305"/>
            <a:ext cx="141150" cy="141150"/>
            <a:chOff x="2826961" y="2665462"/>
            <a:chExt cx="914400" cy="914400"/>
          </a:xfrm>
        </p:grpSpPr>
        <p:sp>
          <p:nvSpPr>
            <p:cNvPr id="339" name="Овал 33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" name="Минус 33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1" name="Группа 340"/>
          <p:cNvGrpSpPr/>
          <p:nvPr/>
        </p:nvGrpSpPr>
        <p:grpSpPr>
          <a:xfrm>
            <a:off x="7668344" y="2283718"/>
            <a:ext cx="141150" cy="141150"/>
            <a:chOff x="2826961" y="2665462"/>
            <a:chExt cx="914400" cy="914400"/>
          </a:xfrm>
        </p:grpSpPr>
        <p:sp>
          <p:nvSpPr>
            <p:cNvPr id="342" name="Овал 34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Минус 34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4" name="Группа 343"/>
          <p:cNvGrpSpPr/>
          <p:nvPr/>
        </p:nvGrpSpPr>
        <p:grpSpPr>
          <a:xfrm>
            <a:off x="7841828" y="2286976"/>
            <a:ext cx="141150" cy="141150"/>
            <a:chOff x="2826961" y="2665462"/>
            <a:chExt cx="914400" cy="914400"/>
          </a:xfrm>
        </p:grpSpPr>
        <p:sp>
          <p:nvSpPr>
            <p:cNvPr id="345" name="Овал 34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Минус 34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7" name="Группа 346"/>
          <p:cNvGrpSpPr/>
          <p:nvPr/>
        </p:nvGrpSpPr>
        <p:grpSpPr>
          <a:xfrm>
            <a:off x="7673067" y="2414719"/>
            <a:ext cx="141150" cy="141150"/>
            <a:chOff x="2826961" y="2665462"/>
            <a:chExt cx="914400" cy="914400"/>
          </a:xfrm>
        </p:grpSpPr>
        <p:sp>
          <p:nvSpPr>
            <p:cNvPr id="348" name="Овал 34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Минус 34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0" name="Группа 349"/>
          <p:cNvGrpSpPr/>
          <p:nvPr/>
        </p:nvGrpSpPr>
        <p:grpSpPr>
          <a:xfrm>
            <a:off x="7847119" y="2435068"/>
            <a:ext cx="141150" cy="141150"/>
            <a:chOff x="2826961" y="2665462"/>
            <a:chExt cx="914400" cy="914400"/>
          </a:xfrm>
        </p:grpSpPr>
        <p:sp>
          <p:nvSpPr>
            <p:cNvPr id="351" name="Овал 35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Минус 35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3" name="Группа 352"/>
          <p:cNvGrpSpPr/>
          <p:nvPr/>
        </p:nvGrpSpPr>
        <p:grpSpPr>
          <a:xfrm>
            <a:off x="8028384" y="2283718"/>
            <a:ext cx="141150" cy="141150"/>
            <a:chOff x="2826961" y="2665462"/>
            <a:chExt cx="914400" cy="914400"/>
          </a:xfrm>
        </p:grpSpPr>
        <p:sp>
          <p:nvSpPr>
            <p:cNvPr id="354" name="Овал 35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Минус 35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6" name="Группа 355"/>
          <p:cNvGrpSpPr/>
          <p:nvPr/>
        </p:nvGrpSpPr>
        <p:grpSpPr>
          <a:xfrm>
            <a:off x="8201868" y="2286976"/>
            <a:ext cx="141150" cy="141150"/>
            <a:chOff x="2826961" y="2665462"/>
            <a:chExt cx="914400" cy="914400"/>
          </a:xfrm>
        </p:grpSpPr>
        <p:sp>
          <p:nvSpPr>
            <p:cNvPr id="357" name="Овал 35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Минус 35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9" name="Группа 358"/>
          <p:cNvGrpSpPr/>
          <p:nvPr/>
        </p:nvGrpSpPr>
        <p:grpSpPr>
          <a:xfrm>
            <a:off x="8033107" y="2414719"/>
            <a:ext cx="141150" cy="141150"/>
            <a:chOff x="2826961" y="2665462"/>
            <a:chExt cx="914400" cy="914400"/>
          </a:xfrm>
        </p:grpSpPr>
        <p:sp>
          <p:nvSpPr>
            <p:cNvPr id="360" name="Овал 35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Минус 36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2" name="Группа 361"/>
          <p:cNvGrpSpPr/>
          <p:nvPr/>
        </p:nvGrpSpPr>
        <p:grpSpPr>
          <a:xfrm>
            <a:off x="8207159" y="2435068"/>
            <a:ext cx="141150" cy="141150"/>
            <a:chOff x="2826961" y="2665462"/>
            <a:chExt cx="914400" cy="914400"/>
          </a:xfrm>
        </p:grpSpPr>
        <p:sp>
          <p:nvSpPr>
            <p:cNvPr id="363" name="Овал 36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Минус 36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65" name="Рисунок 3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322610" y="-274185"/>
            <a:ext cx="5100178" cy="5720730"/>
          </a:xfrm>
          <a:prstGeom prst="rect">
            <a:avLst/>
          </a:prstGeom>
          <a:noFill/>
        </p:spPr>
      </p:pic>
      <p:sp>
        <p:nvSpPr>
          <p:cNvPr id="366" name="TextBox 365"/>
          <p:cNvSpPr txBox="1"/>
          <p:nvPr/>
        </p:nvSpPr>
        <p:spPr>
          <a:xfrm>
            <a:off x="395536" y="1203598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Электронный пучок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поток электронов, длина которого гораздо больше его толщины.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7" name="Заголовок 1"/>
          <p:cNvSpPr txBox="1">
            <a:spLocks/>
          </p:cNvSpPr>
          <p:nvPr/>
        </p:nvSpPr>
        <p:spPr>
          <a:xfrm>
            <a:off x="698547" y="195486"/>
            <a:ext cx="7772400" cy="8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Электронный пучок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" name="TextBox 367"/>
          <p:cNvSpPr txBox="1"/>
          <p:nvPr/>
        </p:nvSpPr>
        <p:spPr>
          <a:xfrm>
            <a:off x="467544" y="2643758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Электронная пушка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стройство для получения электронных пучков с заданной кинетической энергией и заданной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конфигурацией.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 rot="163989">
            <a:off x="7147493" y="2222848"/>
            <a:ext cx="206280" cy="45919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95062E-6 L 0.27795 -3.95062E-6 " pathEditMode="relative" rAng="0" ptsTypes="AA">
                                      <p:cBhvr>
                                        <p:cTn id="61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8.64198E-7 L 0.17691 8.64198E-7 " pathEditMode="relative" rAng="0" ptsTypes="AA">
                                      <p:cBhvr>
                                        <p:cTn id="63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2.22222E-6 L 0.15364 -2.22222E-6 " pathEditMode="relative" rAng="0" ptsTypes="AA">
                                      <p:cBhvr>
                                        <p:cTn id="65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4.07407E-6 L 0.26354 -4.07407E-6 " pathEditMode="relative" rAng="0" ptsTypes="AA">
                                      <p:cBhvr>
                                        <p:cTn id="67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3.95062E-6 L 0.16215 3.95062E-6 " pathEditMode="relative" rAng="0" ptsTypes="AA">
                                      <p:cBhvr>
                                        <p:cTn id="6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1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3" dur="6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4.81481E-6 L 0.15781 -4.81481E-6 " pathEditMode="relative" rAng="0" ptsTypes="AA">
                                      <p:cBhvr>
                                        <p:cTn id="75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3.7037E-7 L 0.15973 3.7037E-7 " pathEditMode="relative" rAng="0" ptsTypes="AA">
                                      <p:cBhvr>
                                        <p:cTn id="77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3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7778E-6 8.64198E-7 L 0.17691 8.64198E-7 " pathEditMode="relative" rAng="0" ptsTypes="AA">
                                      <p:cBhvr>
                                        <p:cTn id="103" dur="4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3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38889E-6 -2.22222E-6 L 0.15364 -2.22222E-6 " pathEditMode="relative" rAng="0" ptsTypes="AA">
                                      <p:cBhvr>
                                        <p:cTn id="105" dur="4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3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6 -4.07407E-6 L 0.26354 -4.07407E-6 " pathEditMode="relative" rAng="0" ptsTypes="AA">
                                      <p:cBhvr>
                                        <p:cTn id="107" dur="6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66667E-6 3.95062E-6 L 0.16215 3.95062E-6 " pathEditMode="relative" rAng="0" ptsTypes="AA">
                                      <p:cBhvr>
                                        <p:cTn id="109" dur="4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3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1" dur="6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3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3" dur="6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3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6 -4.81481E-6 L 0.15781 -4.81481E-6 " pathEditMode="relative" rAng="0" ptsTypes="AA">
                                      <p:cBhvr>
                                        <p:cTn id="115" dur="4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3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61111E-6 3.7037E-7 L 0.15973 3.7037E-7 " pathEditMode="relative" rAng="0" ptsTypes="AA">
                                      <p:cBhvr>
                                        <p:cTn id="117" dur="4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3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77778E-6 8.64198E-7 L 0.17691 8.64198E-7 " pathEditMode="relative" rAng="0" ptsTypes="AA">
                                      <p:cBhvr>
                                        <p:cTn id="143" dur="4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3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38889E-6 -2.22222E-6 L 0.15364 -2.22222E-6 " pathEditMode="relative" rAng="0" ptsTypes="AA">
                                      <p:cBhvr>
                                        <p:cTn id="145" dur="4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3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16667E-6 -4.07407E-6 L 0.26354 -4.07407E-6 " pathEditMode="relative" rAng="0" ptsTypes="AA">
                                      <p:cBhvr>
                                        <p:cTn id="147" dur="6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3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66667E-6 3.95062E-6 L 0.16215 3.95062E-6 " pathEditMode="relative" rAng="0" ptsTypes="AA">
                                      <p:cBhvr>
                                        <p:cTn id="149" dur="4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1" dur="6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3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3" dur="6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3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16667E-6 -4.81481E-6 L 0.15781 -4.81481E-6 " pathEditMode="relative" rAng="0" ptsTypes="AA">
                                      <p:cBhvr>
                                        <p:cTn id="155" dur="4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3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61111E-6 3.7037E-7 L 0.15973 3.7037E-7 " pathEditMode="relative" rAng="0" ptsTypes="AA">
                                      <p:cBhvr>
                                        <p:cTn id="157" dur="4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3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77778E-6 8.64198E-7 L 0.17691 8.64198E-7 " pathEditMode="relative" rAng="0" ptsTypes="AA">
                                      <p:cBhvr>
                                        <p:cTn id="183" dur="4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3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38889E-6 -2.22222E-6 L 0.15364 -2.22222E-6 " pathEditMode="relative" rAng="0" ptsTypes="AA">
                                      <p:cBhvr>
                                        <p:cTn id="185" dur="4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0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3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16667E-6 -4.07407E-6 L 0.26354 -4.07407E-6 " pathEditMode="relative" rAng="0" ptsTypes="AA">
                                      <p:cBhvr>
                                        <p:cTn id="187" dur="6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3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1.66667E-6 3.95062E-6 L 0.16215 3.95062E-6 " pathEditMode="relative" rAng="0" ptsTypes="AA">
                                      <p:cBhvr>
                                        <p:cTn id="189" dur="4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0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3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1" dur="6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63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3" dur="6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63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16667E-6 -4.81481E-6 L 0.15781 -4.81481E-6 " pathEditMode="relative" rAng="0" ptsTypes="AA">
                                      <p:cBhvr>
                                        <p:cTn id="195" dur="4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63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61111E-6 3.7037E-7 L 0.15973 3.7037E-7 " pathEditMode="relative" rAng="0" ptsTypes="AA">
                                      <p:cBhvr>
                                        <p:cTn id="197" dur="4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500"/>
                            </p:stCondLst>
                            <p:childTnLst>
                              <p:par>
                                <p:cTn id="5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366" grpId="0"/>
      <p:bldP spid="367" grpId="0"/>
      <p:bldP spid="368" grpId="0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709875" y="1995686"/>
            <a:ext cx="4126204" cy="2122229"/>
            <a:chOff x="4478244" y="1961622"/>
            <a:chExt cx="4760017" cy="202396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11" b="10198"/>
            <a:stretch/>
          </p:blipFill>
          <p:spPr>
            <a:xfrm rot="16200000">
              <a:off x="7045274" y="1792605"/>
              <a:ext cx="2023969" cy="2362004"/>
            </a:xfrm>
            <a:prstGeom prst="rect">
              <a:avLst/>
            </a:prstGeom>
          </p:spPr>
        </p:pic>
        <p:pic>
          <p:nvPicPr>
            <p:cNvPr id="6" name="Рисунок 5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244" b="10198"/>
            <a:stretch/>
          </p:blipFill>
          <p:spPr>
            <a:xfrm rot="5400000" flipH="1">
              <a:off x="4685856" y="1754451"/>
              <a:ext cx="2022932" cy="2438155"/>
            </a:xfrm>
            <a:prstGeom prst="rect">
              <a:avLst/>
            </a:prstGeom>
          </p:spPr>
        </p:pic>
      </p:grpSp>
      <p:pic>
        <p:nvPicPr>
          <p:cNvPr id="44" name="Рисунок 43"/>
          <p:cNvPicPr preferRelativeResize="0"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7" r="24412" b="24599"/>
          <a:stretch/>
        </p:blipFill>
        <p:spPr>
          <a:xfrm flipH="1">
            <a:off x="5030343" y="2218191"/>
            <a:ext cx="504056" cy="17095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Свойства электронных пучков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31590"/>
            <a:ext cx="8964488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Электронные пучки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вызывают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нагревание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 попадании на вещество.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r="50000" b="23102"/>
          <a:stretch/>
        </p:blipFill>
        <p:spPr>
          <a:xfrm flipH="1">
            <a:off x="5148064" y="2261710"/>
            <a:ext cx="445256" cy="1710000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 rot="163989">
            <a:off x="5386395" y="2815473"/>
            <a:ext cx="206280" cy="45919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r="50000" b="23102"/>
          <a:stretch/>
        </p:blipFill>
        <p:spPr>
          <a:xfrm flipH="1">
            <a:off x="7583128" y="2275030"/>
            <a:ext cx="445256" cy="1710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435672" y="2907283"/>
            <a:ext cx="141150" cy="141150"/>
            <a:chOff x="2826961" y="2665462"/>
            <a:chExt cx="914400" cy="914400"/>
          </a:xfrm>
        </p:grpSpPr>
        <p:sp>
          <p:nvSpPr>
            <p:cNvPr id="8" name="Овал 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Минус 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440395" y="3038284"/>
            <a:ext cx="141150" cy="141150"/>
            <a:chOff x="2826961" y="2665462"/>
            <a:chExt cx="914400" cy="914400"/>
          </a:xfrm>
        </p:grpSpPr>
        <p:sp>
          <p:nvSpPr>
            <p:cNvPr id="14" name="Овал 1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Минус 1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439555" y="2903401"/>
            <a:ext cx="141150" cy="141150"/>
            <a:chOff x="2826961" y="2665462"/>
            <a:chExt cx="914400" cy="914400"/>
          </a:xfrm>
        </p:grpSpPr>
        <p:sp>
          <p:nvSpPr>
            <p:cNvPr id="48" name="Овал 4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Минус 4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444278" y="3034402"/>
            <a:ext cx="141150" cy="141150"/>
            <a:chOff x="2826961" y="2665462"/>
            <a:chExt cx="914400" cy="914400"/>
          </a:xfrm>
        </p:grpSpPr>
        <p:sp>
          <p:nvSpPr>
            <p:cNvPr id="51" name="Овал 5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Минус 5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435673" y="2901017"/>
            <a:ext cx="141150" cy="141150"/>
            <a:chOff x="2826961" y="2665462"/>
            <a:chExt cx="914400" cy="914400"/>
          </a:xfrm>
        </p:grpSpPr>
        <p:sp>
          <p:nvSpPr>
            <p:cNvPr id="54" name="Овал 5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Минус 5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440396" y="3032018"/>
            <a:ext cx="141150" cy="141150"/>
            <a:chOff x="2826961" y="2665462"/>
            <a:chExt cx="914400" cy="914400"/>
          </a:xfrm>
        </p:grpSpPr>
        <p:sp>
          <p:nvSpPr>
            <p:cNvPr id="57" name="Овал 5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Минус 5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444279" y="2904900"/>
            <a:ext cx="141150" cy="141150"/>
            <a:chOff x="2826961" y="2665462"/>
            <a:chExt cx="914400" cy="914400"/>
          </a:xfrm>
        </p:grpSpPr>
        <p:sp>
          <p:nvSpPr>
            <p:cNvPr id="60" name="Овал 5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Минус 6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449002" y="3035901"/>
            <a:ext cx="141150" cy="141150"/>
            <a:chOff x="2826961" y="2665462"/>
            <a:chExt cx="914400" cy="914400"/>
          </a:xfrm>
        </p:grpSpPr>
        <p:sp>
          <p:nvSpPr>
            <p:cNvPr id="63" name="Овал 6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Минус 6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5464902" y="2908783"/>
            <a:ext cx="141150" cy="141150"/>
            <a:chOff x="2826961" y="2665462"/>
            <a:chExt cx="914400" cy="914400"/>
          </a:xfrm>
        </p:grpSpPr>
        <p:sp>
          <p:nvSpPr>
            <p:cNvPr id="66" name="Овал 6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Минус 6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5469625" y="3039784"/>
            <a:ext cx="141150" cy="141150"/>
            <a:chOff x="2826961" y="2665462"/>
            <a:chExt cx="914400" cy="914400"/>
          </a:xfrm>
        </p:grpSpPr>
        <p:sp>
          <p:nvSpPr>
            <p:cNvPr id="69" name="Овал 6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Минус 6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477121" y="2919534"/>
            <a:ext cx="141150" cy="141150"/>
            <a:chOff x="2826961" y="2665462"/>
            <a:chExt cx="914400" cy="914400"/>
          </a:xfrm>
        </p:grpSpPr>
        <p:sp>
          <p:nvSpPr>
            <p:cNvPr id="72" name="Овал 7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Минус 7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481844" y="3050535"/>
            <a:ext cx="141150" cy="141150"/>
            <a:chOff x="2826961" y="2665462"/>
            <a:chExt cx="914400" cy="914400"/>
          </a:xfrm>
        </p:grpSpPr>
        <p:sp>
          <p:nvSpPr>
            <p:cNvPr id="75" name="Овал 7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Минус 7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5489535" y="2916549"/>
            <a:ext cx="141150" cy="141150"/>
            <a:chOff x="2826961" y="2665462"/>
            <a:chExt cx="914400" cy="914400"/>
          </a:xfrm>
        </p:grpSpPr>
        <p:sp>
          <p:nvSpPr>
            <p:cNvPr id="78" name="Овал 7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Минус 7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5494258" y="3047550"/>
            <a:ext cx="141150" cy="141150"/>
            <a:chOff x="2826961" y="2665462"/>
            <a:chExt cx="914400" cy="914400"/>
          </a:xfrm>
        </p:grpSpPr>
        <p:sp>
          <p:nvSpPr>
            <p:cNvPr id="81" name="Овал 8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Минус 8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5465743" y="2908785"/>
            <a:ext cx="141150" cy="141150"/>
            <a:chOff x="2826961" y="2665462"/>
            <a:chExt cx="914400" cy="914400"/>
          </a:xfrm>
        </p:grpSpPr>
        <p:sp>
          <p:nvSpPr>
            <p:cNvPr id="84" name="Овал 8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Минус 8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5470466" y="3039786"/>
            <a:ext cx="141150" cy="141150"/>
            <a:chOff x="2826961" y="2665462"/>
            <a:chExt cx="914400" cy="914400"/>
          </a:xfrm>
        </p:grpSpPr>
        <p:sp>
          <p:nvSpPr>
            <p:cNvPr id="87" name="Овал 8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Минус 8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5485653" y="2908785"/>
            <a:ext cx="141150" cy="141150"/>
            <a:chOff x="2826961" y="2665462"/>
            <a:chExt cx="914400" cy="914400"/>
          </a:xfrm>
        </p:grpSpPr>
        <p:sp>
          <p:nvSpPr>
            <p:cNvPr id="90" name="Овал 8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Минус 9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5490376" y="3039786"/>
            <a:ext cx="141150" cy="141150"/>
            <a:chOff x="2826961" y="2665462"/>
            <a:chExt cx="914400" cy="914400"/>
          </a:xfrm>
        </p:grpSpPr>
        <p:sp>
          <p:nvSpPr>
            <p:cNvPr id="93" name="Овал 9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Минус 9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5481004" y="2901021"/>
            <a:ext cx="141150" cy="141150"/>
            <a:chOff x="2826961" y="2665462"/>
            <a:chExt cx="914400" cy="914400"/>
          </a:xfrm>
        </p:grpSpPr>
        <p:sp>
          <p:nvSpPr>
            <p:cNvPr id="96" name="Овал 9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Минус 9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5485727" y="3032022"/>
            <a:ext cx="141150" cy="141150"/>
            <a:chOff x="2826961" y="2665462"/>
            <a:chExt cx="914400" cy="914400"/>
          </a:xfrm>
        </p:grpSpPr>
        <p:sp>
          <p:nvSpPr>
            <p:cNvPr id="99" name="Овал 9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Минус 9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1" name="Рисунок 100"/>
          <p:cNvPicPr preferRelativeResize="0">
            <a:picLocks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r="50000" b="23102"/>
          <a:stretch/>
        </p:blipFill>
        <p:spPr>
          <a:xfrm flipH="1">
            <a:off x="7596336" y="2275030"/>
            <a:ext cx="445256" cy="1710000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37230"/>
            <a:ext cx="3074343" cy="2305757"/>
          </a:xfrm>
          <a:prstGeom prst="rect">
            <a:avLst/>
          </a:prstGeom>
        </p:spPr>
      </p:pic>
      <p:grpSp>
        <p:nvGrpSpPr>
          <p:cNvPr id="103" name="Группа 10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30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709875" y="1995686"/>
            <a:ext cx="4126204" cy="2122229"/>
            <a:chOff x="4478244" y="1961622"/>
            <a:chExt cx="4760017" cy="202396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11" b="10198"/>
            <a:stretch/>
          </p:blipFill>
          <p:spPr>
            <a:xfrm rot="16200000">
              <a:off x="7045274" y="1792605"/>
              <a:ext cx="2023969" cy="2362004"/>
            </a:xfrm>
            <a:prstGeom prst="rect">
              <a:avLst/>
            </a:prstGeom>
          </p:spPr>
        </p:pic>
        <p:pic>
          <p:nvPicPr>
            <p:cNvPr id="6" name="Рисунок 5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244" b="10198"/>
            <a:stretch/>
          </p:blipFill>
          <p:spPr>
            <a:xfrm rot="5400000" flipH="1">
              <a:off x="4685856" y="1754451"/>
              <a:ext cx="2022932" cy="2438155"/>
            </a:xfrm>
            <a:prstGeom prst="rect">
              <a:avLst/>
            </a:prstGeom>
          </p:spPr>
        </p:pic>
      </p:grpSp>
      <p:pic>
        <p:nvPicPr>
          <p:cNvPr id="44" name="Рисунок 43"/>
          <p:cNvPicPr preferRelativeResize="0"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7" r="24412" b="24599"/>
          <a:stretch/>
        </p:blipFill>
        <p:spPr>
          <a:xfrm flipH="1">
            <a:off x="5030343" y="2218191"/>
            <a:ext cx="504056" cy="17095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Свойства электронных пучков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7574"/>
            <a:ext cx="8928993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Электронные пучки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вызывают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рентгеновское излучение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 попадании на вещество.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r="50000" b="23102"/>
          <a:stretch/>
        </p:blipFill>
        <p:spPr>
          <a:xfrm flipH="1">
            <a:off x="5148064" y="2261710"/>
            <a:ext cx="445256" cy="1710000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 rot="163989">
            <a:off x="5386395" y="2815473"/>
            <a:ext cx="206280" cy="45919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r="50000" b="23102"/>
          <a:stretch/>
        </p:blipFill>
        <p:spPr>
          <a:xfrm flipH="1">
            <a:off x="7583128" y="2275030"/>
            <a:ext cx="445256" cy="1710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435672" y="2907283"/>
            <a:ext cx="141150" cy="141150"/>
            <a:chOff x="2826961" y="2665462"/>
            <a:chExt cx="914400" cy="914400"/>
          </a:xfrm>
        </p:grpSpPr>
        <p:sp>
          <p:nvSpPr>
            <p:cNvPr id="8" name="Овал 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Минус 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440395" y="3038284"/>
            <a:ext cx="141150" cy="141150"/>
            <a:chOff x="2826961" y="2665462"/>
            <a:chExt cx="914400" cy="914400"/>
          </a:xfrm>
        </p:grpSpPr>
        <p:sp>
          <p:nvSpPr>
            <p:cNvPr id="14" name="Овал 1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Минус 1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439555" y="2903401"/>
            <a:ext cx="141150" cy="141150"/>
            <a:chOff x="2826961" y="2665462"/>
            <a:chExt cx="914400" cy="914400"/>
          </a:xfrm>
        </p:grpSpPr>
        <p:sp>
          <p:nvSpPr>
            <p:cNvPr id="48" name="Овал 4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Минус 4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444278" y="3034402"/>
            <a:ext cx="141150" cy="141150"/>
            <a:chOff x="2826961" y="2665462"/>
            <a:chExt cx="914400" cy="914400"/>
          </a:xfrm>
        </p:grpSpPr>
        <p:sp>
          <p:nvSpPr>
            <p:cNvPr id="51" name="Овал 5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Минус 5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435673" y="2901017"/>
            <a:ext cx="141150" cy="141150"/>
            <a:chOff x="2826961" y="2665462"/>
            <a:chExt cx="914400" cy="914400"/>
          </a:xfrm>
        </p:grpSpPr>
        <p:sp>
          <p:nvSpPr>
            <p:cNvPr id="54" name="Овал 5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Минус 5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440396" y="3032018"/>
            <a:ext cx="141150" cy="141150"/>
            <a:chOff x="2826961" y="2665462"/>
            <a:chExt cx="914400" cy="914400"/>
          </a:xfrm>
        </p:grpSpPr>
        <p:sp>
          <p:nvSpPr>
            <p:cNvPr id="57" name="Овал 5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Минус 5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444279" y="2904900"/>
            <a:ext cx="141150" cy="141150"/>
            <a:chOff x="2826961" y="2665462"/>
            <a:chExt cx="914400" cy="914400"/>
          </a:xfrm>
        </p:grpSpPr>
        <p:sp>
          <p:nvSpPr>
            <p:cNvPr id="60" name="Овал 5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Минус 6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449002" y="3035901"/>
            <a:ext cx="141150" cy="141150"/>
            <a:chOff x="2826961" y="2665462"/>
            <a:chExt cx="914400" cy="914400"/>
          </a:xfrm>
        </p:grpSpPr>
        <p:sp>
          <p:nvSpPr>
            <p:cNvPr id="63" name="Овал 6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Минус 6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5464902" y="2908783"/>
            <a:ext cx="141150" cy="141150"/>
            <a:chOff x="2826961" y="2665462"/>
            <a:chExt cx="914400" cy="914400"/>
          </a:xfrm>
        </p:grpSpPr>
        <p:sp>
          <p:nvSpPr>
            <p:cNvPr id="66" name="Овал 6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Минус 6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5469625" y="3039784"/>
            <a:ext cx="141150" cy="141150"/>
            <a:chOff x="2826961" y="2665462"/>
            <a:chExt cx="914400" cy="914400"/>
          </a:xfrm>
        </p:grpSpPr>
        <p:sp>
          <p:nvSpPr>
            <p:cNvPr id="69" name="Овал 6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Минус 6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477121" y="2919534"/>
            <a:ext cx="141150" cy="141150"/>
            <a:chOff x="2826961" y="2665462"/>
            <a:chExt cx="914400" cy="914400"/>
          </a:xfrm>
        </p:grpSpPr>
        <p:sp>
          <p:nvSpPr>
            <p:cNvPr id="72" name="Овал 7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Минус 7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481844" y="3050535"/>
            <a:ext cx="141150" cy="141150"/>
            <a:chOff x="2826961" y="2665462"/>
            <a:chExt cx="914400" cy="914400"/>
          </a:xfrm>
        </p:grpSpPr>
        <p:sp>
          <p:nvSpPr>
            <p:cNvPr id="75" name="Овал 7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Минус 7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5489535" y="2916549"/>
            <a:ext cx="141150" cy="141150"/>
            <a:chOff x="2826961" y="2665462"/>
            <a:chExt cx="914400" cy="914400"/>
          </a:xfrm>
        </p:grpSpPr>
        <p:sp>
          <p:nvSpPr>
            <p:cNvPr id="78" name="Овал 7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Минус 7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5494258" y="3047550"/>
            <a:ext cx="141150" cy="141150"/>
            <a:chOff x="2826961" y="2665462"/>
            <a:chExt cx="914400" cy="914400"/>
          </a:xfrm>
        </p:grpSpPr>
        <p:sp>
          <p:nvSpPr>
            <p:cNvPr id="81" name="Овал 8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Минус 8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5465743" y="2908785"/>
            <a:ext cx="141150" cy="141150"/>
            <a:chOff x="2826961" y="2665462"/>
            <a:chExt cx="914400" cy="914400"/>
          </a:xfrm>
        </p:grpSpPr>
        <p:sp>
          <p:nvSpPr>
            <p:cNvPr id="84" name="Овал 8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Минус 8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5470466" y="3039786"/>
            <a:ext cx="141150" cy="141150"/>
            <a:chOff x="2826961" y="2665462"/>
            <a:chExt cx="914400" cy="914400"/>
          </a:xfrm>
        </p:grpSpPr>
        <p:sp>
          <p:nvSpPr>
            <p:cNvPr id="87" name="Овал 8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Минус 8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5485653" y="2908785"/>
            <a:ext cx="141150" cy="141150"/>
            <a:chOff x="2826961" y="2665462"/>
            <a:chExt cx="914400" cy="914400"/>
          </a:xfrm>
        </p:grpSpPr>
        <p:sp>
          <p:nvSpPr>
            <p:cNvPr id="90" name="Овал 8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Минус 9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5490376" y="3039786"/>
            <a:ext cx="141150" cy="141150"/>
            <a:chOff x="2826961" y="2665462"/>
            <a:chExt cx="914400" cy="914400"/>
          </a:xfrm>
        </p:grpSpPr>
        <p:sp>
          <p:nvSpPr>
            <p:cNvPr id="93" name="Овал 9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Минус 9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5481004" y="2901021"/>
            <a:ext cx="141150" cy="141150"/>
            <a:chOff x="2826961" y="2665462"/>
            <a:chExt cx="914400" cy="914400"/>
          </a:xfrm>
        </p:grpSpPr>
        <p:sp>
          <p:nvSpPr>
            <p:cNvPr id="96" name="Овал 9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Минус 9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5485727" y="3032022"/>
            <a:ext cx="141150" cy="141150"/>
            <a:chOff x="2826961" y="2665462"/>
            <a:chExt cx="914400" cy="914400"/>
          </a:xfrm>
        </p:grpSpPr>
        <p:sp>
          <p:nvSpPr>
            <p:cNvPr id="99" name="Овал 9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Минус 9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7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5346">
            <a:off x="6874824" y="3164057"/>
            <a:ext cx="1020249" cy="52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5346">
            <a:off x="6901026" y="2895825"/>
            <a:ext cx="1020249" cy="52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5346">
            <a:off x="6961654" y="2590950"/>
            <a:ext cx="1020249" cy="52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4"/>
          <a:stretch/>
        </p:blipFill>
        <p:spPr>
          <a:xfrm>
            <a:off x="1097732" y="1516748"/>
            <a:ext cx="2182136" cy="26125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6788" y="4096112"/>
            <a:ext cx="2284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Вильгельм Рентген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1845 — 1923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8639" y="811630"/>
            <a:ext cx="2565236" cy="4022757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4572000" y="4250000"/>
            <a:ext cx="4375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Рентгеновский снимок кисти человека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7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0" presetClass="pat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30973 -0.34815 C -0.30521 -0.34969 -0.30417 -0.3537 -0.29983 -0.35741 C -0.2967 -0.3645 -0.29427 -0.36759 -0.28889 -0.36975 C -0.28455 -0.375 -0.28021 -0.37592 -0.27535 -0.375 C -0.27205 -0.37222 -0.26841 -0.37129 -0.26598 -0.36728 C -0.26129 -0.35741 -0.26771 -0.32469 -0.26823 -0.31358 C -0.26841 -0.30586 -0.26667 -0.29722 -0.26424 -0.29105 C -0.26285 -0.28796 -0.26007 -0.28086 -0.26042 -0.27963 C -0.25695 -0.27839 -0.25313 -0.27901 -0.25018 -0.27438 C -0.24618 -0.27376 -0.24427 -0.28302 -0.24098 -0.28673 C -0.23125 -0.29383 -0.22257 -0.29784 -0.21216 -0.29691 C -0.20452 -0.28889 -0.20348 -0.2892 -0.20035 -0.27592 C -0.2007 -0.26543 -0.19914 -0.24815 -0.19688 -0.23765 C -0.19723 -0.22901 -0.19688 -0.22006 -0.19358 -0.2142 C -0.19254 -0.21142 -0.19132 -0.20988 -0.19011 -0.20864 C -0.18837 -0.20586 -0.18455 -0.20463 -0.18525 -0.20031 C -0.18004 -0.19784 -0.17483 -0.19074 -0.16997 -0.19352 C -0.15764 -0.20062 -0.17761 -0.19568 -0.16216 -0.19815 C -0.15695 -0.20401 -0.15122 -0.21111 -0.14479 -0.21389 C -0.13716 -0.22253 -0.13351 -0.21173 -0.125 -0.20247 C -0.12292 -0.1966 -0.11962 -0.19012 -0.11945 -0.18241 C -0.11893 -0.16975 -0.12049 -0.15833 -0.11927 -0.14506 C -0.12014 -0.1358 -0.12136 -0.13179 -0.11719 -0.12469 C -0.11528 -0.11697 -0.11372 -0.1108 -0.11025 -0.10555 C -0.10799 -0.10494 -0.10348 -0.10308 -0.10035 -0.10679 C -0.09271 -0.1037 -0.08542 -0.11543 -0.07778 -0.11605 C -0.07639 -0.11667 -0.06841 -0.11296 -0.06806 -0.11265 C -0.06094 -0.11543 -0.05712 -0.10401 -0.05469 -0.09321 C -0.05521 -0.0821 -0.05521 -0.06543 -0.05174 -0.05864 C -0.04983 -0.03981 -0.05139 -0.0392 -0.04236 -0.02963 C -0.04063 -0.0287 -0.03351 -0.02376 -0.02986 -0.02623 C -0.02431 -0.02592 -0.01858 -0.03025 -0.01285 -0.0321 C -0.00851 -0.03025 -0.00452 -0.02778 -0.00018 -0.02747 C 0.00243 -0.02376 0.00659 -0.01173 0.00677 -0.01574 C 0.00885 0.00957 0.00521 -0.02346 0.0085 0.00371 C 0.00902 0.00803 0.01007 0.01543 0.00989 0.01698 " pathEditMode="relative" rAng="1347570" ptsTypes="fffffffffffffffffffffffffffffffffffA">
                                      <p:cBhvr>
                                        <p:cTn id="137" dur="4000" spd="-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15957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8" presetClass="exit" presetSubtype="9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0" presetClass="pat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30973 -0.34815 C -0.30521 -0.34969 -0.30417 -0.3537 -0.29983 -0.35741 C -0.2967 -0.3645 -0.29427 -0.36759 -0.28889 -0.36975 C -0.28455 -0.375 -0.28021 -0.37592 -0.27535 -0.375 C -0.27205 -0.37222 -0.26841 -0.37129 -0.26598 -0.36728 C -0.26129 -0.35741 -0.26771 -0.32469 -0.26823 -0.31358 C -0.26841 -0.30586 -0.26667 -0.29722 -0.26424 -0.29105 C -0.26285 -0.28796 -0.26007 -0.28086 -0.26042 -0.27963 C -0.25695 -0.27839 -0.25313 -0.27901 -0.25018 -0.27438 C -0.24618 -0.27376 -0.24427 -0.28302 -0.24098 -0.28673 C -0.23125 -0.29383 -0.22257 -0.29784 -0.21216 -0.29691 C -0.20452 -0.28889 -0.20348 -0.2892 -0.20035 -0.27592 C -0.2007 -0.26543 -0.19914 -0.24815 -0.19688 -0.23765 C -0.19723 -0.22901 -0.19688 -0.22006 -0.19358 -0.2142 C -0.19254 -0.21142 -0.19132 -0.20988 -0.19011 -0.20864 C -0.18837 -0.20586 -0.18455 -0.20463 -0.18525 -0.20031 C -0.18004 -0.19784 -0.17483 -0.19074 -0.16997 -0.19352 C -0.15764 -0.20062 -0.17761 -0.19568 -0.16216 -0.19815 C -0.15695 -0.20401 -0.15122 -0.21111 -0.14479 -0.21389 C -0.13716 -0.22253 -0.13351 -0.21173 -0.125 -0.20247 C -0.12292 -0.1966 -0.11962 -0.19012 -0.11945 -0.18241 C -0.11893 -0.16975 -0.12049 -0.15833 -0.11927 -0.14506 C -0.12014 -0.1358 -0.12136 -0.13179 -0.11719 -0.12469 C -0.11528 -0.11697 -0.11372 -0.1108 -0.11025 -0.10555 C -0.10799 -0.10494 -0.10348 -0.10308 -0.10035 -0.10679 C -0.09271 -0.1037 -0.08542 -0.11543 -0.07778 -0.11605 C -0.07639 -0.11667 -0.06841 -0.11296 -0.06806 -0.11265 C -0.06094 -0.11543 -0.05712 -0.10401 -0.05469 -0.09321 C -0.05521 -0.0821 -0.05521 -0.06543 -0.05174 -0.05864 C -0.04983 -0.03981 -0.05139 -0.0392 -0.04236 -0.02963 C -0.04063 -0.0287 -0.03351 -0.02376 -0.02986 -0.02623 C -0.02431 -0.02592 -0.01858 -0.03025 -0.01285 -0.0321 C -0.00851 -0.03025 -0.00452 -0.02778 -0.00018 -0.02747 C 0.00243 -0.02376 0.00659 -0.01173 0.00677 -0.01574 C 0.00885 0.00957 0.00521 -0.02346 0.0085 0.00371 C 0.00902 0.00803 0.01007 0.01543 0.00989 0.01698 " pathEditMode="relative" rAng="1347570" ptsTypes="fffffffffffffffffffffffffffffffffffA">
                                      <p:cBhvr>
                                        <p:cTn id="145" dur="4000" spd="-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15957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8" presetClass="exit" presetSubtype="9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0" presetClass="pat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30973 -0.34815 C -0.30521 -0.34969 -0.30417 -0.3537 -0.29983 -0.35741 C -0.2967 -0.3645 -0.29427 -0.36759 -0.28889 -0.36975 C -0.28455 -0.375 -0.28021 -0.37592 -0.27535 -0.375 C -0.27205 -0.37222 -0.26841 -0.37129 -0.26598 -0.36728 C -0.26129 -0.35741 -0.26771 -0.32469 -0.26823 -0.31358 C -0.26841 -0.30586 -0.26667 -0.29722 -0.26424 -0.29105 C -0.26285 -0.28796 -0.26007 -0.28086 -0.26042 -0.27963 C -0.25695 -0.27839 -0.25313 -0.27901 -0.25018 -0.27438 C -0.24618 -0.27376 -0.24427 -0.28302 -0.24098 -0.28673 C -0.23125 -0.29383 -0.22257 -0.29784 -0.21216 -0.29691 C -0.20452 -0.28889 -0.20348 -0.2892 -0.20035 -0.27592 C -0.2007 -0.26543 -0.19914 -0.24815 -0.19688 -0.23765 C -0.19723 -0.22901 -0.19688 -0.22006 -0.19358 -0.2142 C -0.19254 -0.21142 -0.19132 -0.20988 -0.19011 -0.20864 C -0.18837 -0.20586 -0.18455 -0.20463 -0.18525 -0.20031 C -0.18004 -0.19784 -0.17483 -0.19074 -0.16997 -0.19352 C -0.15764 -0.20062 -0.17761 -0.19568 -0.16216 -0.19815 C -0.15695 -0.20401 -0.15122 -0.21111 -0.14479 -0.21389 C -0.13716 -0.22253 -0.13351 -0.21173 -0.125 -0.20247 C -0.12292 -0.1966 -0.11962 -0.19012 -0.11945 -0.18241 C -0.11893 -0.16975 -0.12049 -0.15833 -0.11927 -0.14506 C -0.12014 -0.1358 -0.12136 -0.13179 -0.11719 -0.12469 C -0.11528 -0.11697 -0.11372 -0.1108 -0.11025 -0.10555 C -0.10799 -0.10494 -0.10348 -0.10308 -0.10035 -0.10679 C -0.09271 -0.1037 -0.08542 -0.11543 -0.07778 -0.11605 C -0.07639 -0.11667 -0.06841 -0.11296 -0.06806 -0.11265 C -0.06094 -0.11543 -0.05712 -0.10401 -0.05469 -0.09321 C -0.05521 -0.0821 -0.05521 -0.06543 -0.05174 -0.05864 C -0.04983 -0.03981 -0.05139 -0.0392 -0.04236 -0.02963 C -0.04063 -0.0287 -0.03351 -0.02376 -0.02986 -0.02623 C -0.02431 -0.02592 -0.01858 -0.03025 -0.01285 -0.0321 C -0.00851 -0.03025 -0.00452 -0.02778 -0.00018 -0.02747 C 0.00243 -0.02376 0.00659 -0.01173 0.00677 -0.01574 C 0.00885 0.00957 0.00521 -0.02346 0.0085 0.00371 C 0.00902 0.00803 0.01007 0.01543 0.00989 0.01698 " pathEditMode="relative" rAng="1347570" ptsTypes="fffffffffffffffffffffffffffffffffffA">
                                      <p:cBhvr>
                                        <p:cTn id="153" dur="4000" spd="-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15957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18" presetClass="exit" presetSubtype="9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1" grpId="0"/>
      <p:bldP spid="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709875" y="1995686"/>
            <a:ext cx="4126204" cy="2122229"/>
            <a:chOff x="4478244" y="1961622"/>
            <a:chExt cx="4760017" cy="202396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11" b="10198"/>
            <a:stretch/>
          </p:blipFill>
          <p:spPr>
            <a:xfrm rot="16200000">
              <a:off x="7045274" y="1792605"/>
              <a:ext cx="2023969" cy="2362004"/>
            </a:xfrm>
            <a:prstGeom prst="rect">
              <a:avLst/>
            </a:prstGeom>
          </p:spPr>
        </p:pic>
        <p:pic>
          <p:nvPicPr>
            <p:cNvPr id="6" name="Рисунок 5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244" b="10198"/>
            <a:stretch/>
          </p:blipFill>
          <p:spPr>
            <a:xfrm rot="5400000" flipH="1">
              <a:off x="4685856" y="1754451"/>
              <a:ext cx="2022932" cy="2438155"/>
            </a:xfrm>
            <a:prstGeom prst="rect">
              <a:avLst/>
            </a:prstGeom>
          </p:spPr>
        </p:pic>
      </p:grpSp>
      <p:pic>
        <p:nvPicPr>
          <p:cNvPr id="44" name="Рисунок 43"/>
          <p:cNvPicPr preferRelativeResize="0"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7" r="24412" b="24599"/>
          <a:stretch/>
        </p:blipFill>
        <p:spPr>
          <a:xfrm flipH="1">
            <a:off x="5030343" y="2218191"/>
            <a:ext cx="504056" cy="17095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Свойства электронных пучков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29" y="1131590"/>
            <a:ext cx="9038941" cy="5760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Электронные пучки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вызывают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свечение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 попадании на некоторые вещества.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r="50000" b="23102"/>
          <a:stretch/>
        </p:blipFill>
        <p:spPr>
          <a:xfrm flipH="1">
            <a:off x="5148064" y="2261710"/>
            <a:ext cx="445256" cy="1710000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 rot="163989">
            <a:off x="5386395" y="2815473"/>
            <a:ext cx="206280" cy="45919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r="50000" b="23102"/>
          <a:stretch/>
        </p:blipFill>
        <p:spPr>
          <a:xfrm flipH="1">
            <a:off x="7583128" y="2275030"/>
            <a:ext cx="445256" cy="1710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435672" y="2907283"/>
            <a:ext cx="141150" cy="141150"/>
            <a:chOff x="2826961" y="2665462"/>
            <a:chExt cx="914400" cy="914400"/>
          </a:xfrm>
        </p:grpSpPr>
        <p:sp>
          <p:nvSpPr>
            <p:cNvPr id="8" name="Овал 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Минус 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440395" y="3038284"/>
            <a:ext cx="141150" cy="141150"/>
            <a:chOff x="2826961" y="2665462"/>
            <a:chExt cx="914400" cy="914400"/>
          </a:xfrm>
        </p:grpSpPr>
        <p:sp>
          <p:nvSpPr>
            <p:cNvPr id="14" name="Овал 1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Минус 1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439555" y="2903401"/>
            <a:ext cx="141150" cy="141150"/>
            <a:chOff x="2826961" y="2665462"/>
            <a:chExt cx="914400" cy="914400"/>
          </a:xfrm>
        </p:grpSpPr>
        <p:sp>
          <p:nvSpPr>
            <p:cNvPr id="48" name="Овал 4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Минус 4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444278" y="3034402"/>
            <a:ext cx="141150" cy="141150"/>
            <a:chOff x="2826961" y="2665462"/>
            <a:chExt cx="914400" cy="914400"/>
          </a:xfrm>
        </p:grpSpPr>
        <p:sp>
          <p:nvSpPr>
            <p:cNvPr id="51" name="Овал 5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Минус 5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435673" y="2901017"/>
            <a:ext cx="141150" cy="141150"/>
            <a:chOff x="2826961" y="2665462"/>
            <a:chExt cx="914400" cy="914400"/>
          </a:xfrm>
        </p:grpSpPr>
        <p:sp>
          <p:nvSpPr>
            <p:cNvPr id="54" name="Овал 5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Минус 5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440396" y="3032018"/>
            <a:ext cx="141150" cy="141150"/>
            <a:chOff x="2826961" y="2665462"/>
            <a:chExt cx="914400" cy="914400"/>
          </a:xfrm>
        </p:grpSpPr>
        <p:sp>
          <p:nvSpPr>
            <p:cNvPr id="57" name="Овал 5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Минус 5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444279" y="2904900"/>
            <a:ext cx="141150" cy="141150"/>
            <a:chOff x="2826961" y="2665462"/>
            <a:chExt cx="914400" cy="914400"/>
          </a:xfrm>
        </p:grpSpPr>
        <p:sp>
          <p:nvSpPr>
            <p:cNvPr id="60" name="Овал 5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Минус 6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449002" y="3035901"/>
            <a:ext cx="141150" cy="141150"/>
            <a:chOff x="2826961" y="2665462"/>
            <a:chExt cx="914400" cy="914400"/>
          </a:xfrm>
        </p:grpSpPr>
        <p:sp>
          <p:nvSpPr>
            <p:cNvPr id="63" name="Овал 6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Минус 6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5464902" y="2908783"/>
            <a:ext cx="141150" cy="141150"/>
            <a:chOff x="2826961" y="2665462"/>
            <a:chExt cx="914400" cy="914400"/>
          </a:xfrm>
        </p:grpSpPr>
        <p:sp>
          <p:nvSpPr>
            <p:cNvPr id="66" name="Овал 6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Минус 6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5469625" y="3039784"/>
            <a:ext cx="141150" cy="141150"/>
            <a:chOff x="2826961" y="2665462"/>
            <a:chExt cx="914400" cy="914400"/>
          </a:xfrm>
        </p:grpSpPr>
        <p:sp>
          <p:nvSpPr>
            <p:cNvPr id="69" name="Овал 6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Минус 6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477121" y="2919534"/>
            <a:ext cx="141150" cy="141150"/>
            <a:chOff x="2826961" y="2665462"/>
            <a:chExt cx="914400" cy="914400"/>
          </a:xfrm>
        </p:grpSpPr>
        <p:sp>
          <p:nvSpPr>
            <p:cNvPr id="72" name="Овал 7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Минус 7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481844" y="3050535"/>
            <a:ext cx="141150" cy="141150"/>
            <a:chOff x="2826961" y="2665462"/>
            <a:chExt cx="914400" cy="914400"/>
          </a:xfrm>
        </p:grpSpPr>
        <p:sp>
          <p:nvSpPr>
            <p:cNvPr id="75" name="Овал 7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Минус 7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5489535" y="2916549"/>
            <a:ext cx="141150" cy="141150"/>
            <a:chOff x="2826961" y="2665462"/>
            <a:chExt cx="914400" cy="914400"/>
          </a:xfrm>
        </p:grpSpPr>
        <p:sp>
          <p:nvSpPr>
            <p:cNvPr id="78" name="Овал 7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Минус 7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5494258" y="3047550"/>
            <a:ext cx="141150" cy="141150"/>
            <a:chOff x="2826961" y="2665462"/>
            <a:chExt cx="914400" cy="914400"/>
          </a:xfrm>
        </p:grpSpPr>
        <p:sp>
          <p:nvSpPr>
            <p:cNvPr id="81" name="Овал 8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Минус 8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5465743" y="2908785"/>
            <a:ext cx="141150" cy="141150"/>
            <a:chOff x="2826961" y="2665462"/>
            <a:chExt cx="914400" cy="914400"/>
          </a:xfrm>
        </p:grpSpPr>
        <p:sp>
          <p:nvSpPr>
            <p:cNvPr id="84" name="Овал 8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Минус 8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5470466" y="3039786"/>
            <a:ext cx="141150" cy="141150"/>
            <a:chOff x="2826961" y="2665462"/>
            <a:chExt cx="914400" cy="914400"/>
          </a:xfrm>
        </p:grpSpPr>
        <p:sp>
          <p:nvSpPr>
            <p:cNvPr id="87" name="Овал 8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Минус 8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5485653" y="2908785"/>
            <a:ext cx="141150" cy="141150"/>
            <a:chOff x="2826961" y="2665462"/>
            <a:chExt cx="914400" cy="914400"/>
          </a:xfrm>
        </p:grpSpPr>
        <p:sp>
          <p:nvSpPr>
            <p:cNvPr id="90" name="Овал 8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Минус 9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5490376" y="3039786"/>
            <a:ext cx="141150" cy="141150"/>
            <a:chOff x="2826961" y="2665462"/>
            <a:chExt cx="914400" cy="914400"/>
          </a:xfrm>
        </p:grpSpPr>
        <p:sp>
          <p:nvSpPr>
            <p:cNvPr id="93" name="Овал 9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Минус 9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5481004" y="2901021"/>
            <a:ext cx="141150" cy="141150"/>
            <a:chOff x="2826961" y="2665462"/>
            <a:chExt cx="914400" cy="914400"/>
          </a:xfrm>
        </p:grpSpPr>
        <p:sp>
          <p:nvSpPr>
            <p:cNvPr id="96" name="Овал 9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Минус 9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5485727" y="3032022"/>
            <a:ext cx="141150" cy="141150"/>
            <a:chOff x="2826961" y="2665462"/>
            <a:chExt cx="914400" cy="914400"/>
          </a:xfrm>
        </p:grpSpPr>
        <p:sp>
          <p:nvSpPr>
            <p:cNvPr id="99" name="Овал 9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Минус 9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6" name="Рисунок 105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r="50000" b="23102"/>
          <a:stretch/>
        </p:blipFill>
        <p:spPr>
          <a:xfrm flipH="1">
            <a:off x="7583128" y="2275030"/>
            <a:ext cx="445256" cy="171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7" name="Объект 2"/>
          <p:cNvSpPr txBox="1">
            <a:spLocks/>
          </p:cNvSpPr>
          <p:nvPr/>
        </p:nvSpPr>
        <p:spPr>
          <a:xfrm>
            <a:off x="300311" y="2364972"/>
            <a:ext cx="4139952" cy="14309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Люминофоры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вещества, начинающие светиться при попадании на них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электронных пучков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1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709875" y="1995686"/>
            <a:ext cx="4126204" cy="2122229"/>
            <a:chOff x="4478244" y="1961622"/>
            <a:chExt cx="4760017" cy="202396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11" b="10198"/>
            <a:stretch/>
          </p:blipFill>
          <p:spPr>
            <a:xfrm rot="16200000">
              <a:off x="7045274" y="1792605"/>
              <a:ext cx="2023969" cy="2362004"/>
            </a:xfrm>
            <a:prstGeom prst="rect">
              <a:avLst/>
            </a:prstGeom>
          </p:spPr>
        </p:pic>
        <p:pic>
          <p:nvPicPr>
            <p:cNvPr id="6" name="Рисунок 5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244" b="10198"/>
            <a:stretch/>
          </p:blipFill>
          <p:spPr>
            <a:xfrm rot="5400000" flipH="1">
              <a:off x="4685856" y="1754451"/>
              <a:ext cx="2022932" cy="2438155"/>
            </a:xfrm>
            <a:prstGeom prst="rect">
              <a:avLst/>
            </a:prstGeom>
          </p:spPr>
        </p:pic>
      </p:grpSp>
      <p:pic>
        <p:nvPicPr>
          <p:cNvPr id="44" name="Рисунок 43"/>
          <p:cNvPicPr preferRelativeResize="0"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7" r="24412" b="24599"/>
          <a:stretch/>
        </p:blipFill>
        <p:spPr>
          <a:xfrm flipH="1">
            <a:off x="5030343" y="2218191"/>
            <a:ext cx="504056" cy="17095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Свойства электронных пучков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569" y="1059581"/>
            <a:ext cx="8335895" cy="864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Электронные пучки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отклоняются под действием электрических и магнитных полей.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r="50000" b="23102"/>
          <a:stretch/>
        </p:blipFill>
        <p:spPr>
          <a:xfrm flipH="1">
            <a:off x="5148064" y="2261710"/>
            <a:ext cx="445256" cy="1710000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 rot="163989">
            <a:off x="5386395" y="2815473"/>
            <a:ext cx="206280" cy="45919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5440395" y="2931790"/>
            <a:ext cx="141150" cy="141150"/>
            <a:chOff x="2826961" y="2665462"/>
            <a:chExt cx="914400" cy="914400"/>
          </a:xfrm>
        </p:grpSpPr>
        <p:sp>
          <p:nvSpPr>
            <p:cNvPr id="14" name="Овал 1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Минус 1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6352975" y="2088006"/>
            <a:ext cx="1027337" cy="194603"/>
            <a:chOff x="1691681" y="1801897"/>
            <a:chExt cx="2054674" cy="389205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1691681" y="1801897"/>
              <a:ext cx="2054674" cy="389205"/>
            </a:xfrm>
            <a:prstGeom prst="rect">
              <a:avLst/>
            </a:prstGeom>
            <a:gradFill>
              <a:gsLst>
                <a:gs pos="57000">
                  <a:schemeClr val="bg1">
                    <a:lumMod val="65000"/>
                  </a:schemeClr>
                </a:gs>
                <a:gs pos="87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люс 107"/>
            <p:cNvSpPr/>
            <p:nvPr/>
          </p:nvSpPr>
          <p:spPr>
            <a:xfrm>
              <a:off x="1833479" y="1815602"/>
              <a:ext cx="341009" cy="341008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люс 108"/>
            <p:cNvSpPr/>
            <p:nvPr/>
          </p:nvSpPr>
          <p:spPr>
            <a:xfrm>
              <a:off x="2319987" y="1815602"/>
              <a:ext cx="341009" cy="341008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люс 109"/>
            <p:cNvSpPr/>
            <p:nvPr/>
          </p:nvSpPr>
          <p:spPr>
            <a:xfrm>
              <a:off x="2806494" y="1815602"/>
              <a:ext cx="341009" cy="341008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люс 110"/>
            <p:cNvSpPr/>
            <p:nvPr/>
          </p:nvSpPr>
          <p:spPr>
            <a:xfrm>
              <a:off x="3292999" y="1815602"/>
              <a:ext cx="341009" cy="341008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54312" y="3882639"/>
            <a:ext cx="1026000" cy="194400"/>
            <a:chOff x="1691680" y="4720933"/>
            <a:chExt cx="2087825" cy="389205"/>
          </a:xfrm>
        </p:grpSpPr>
        <p:sp>
          <p:nvSpPr>
            <p:cNvPr id="133" name="Прямоугольник 132"/>
            <p:cNvSpPr/>
            <p:nvPr/>
          </p:nvSpPr>
          <p:spPr>
            <a:xfrm>
              <a:off x="1691680" y="4720933"/>
              <a:ext cx="2087825" cy="389205"/>
            </a:xfrm>
            <a:prstGeom prst="rect">
              <a:avLst/>
            </a:prstGeom>
            <a:gradFill>
              <a:gsLst>
                <a:gs pos="57000">
                  <a:schemeClr val="bg1">
                    <a:lumMod val="65000"/>
                  </a:schemeClr>
                </a:gs>
                <a:gs pos="87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Минус 115"/>
            <p:cNvSpPr>
              <a:spLocks noChangeAspect="1"/>
            </p:cNvSpPr>
            <p:nvPr/>
          </p:nvSpPr>
          <p:spPr>
            <a:xfrm>
              <a:off x="1833365" y="4749584"/>
              <a:ext cx="341125" cy="341125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Минус 116"/>
            <p:cNvSpPr>
              <a:spLocks noChangeAspect="1"/>
            </p:cNvSpPr>
            <p:nvPr/>
          </p:nvSpPr>
          <p:spPr>
            <a:xfrm>
              <a:off x="2319872" y="4749584"/>
              <a:ext cx="341125" cy="341125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Минус 117"/>
            <p:cNvSpPr>
              <a:spLocks noChangeAspect="1"/>
            </p:cNvSpPr>
            <p:nvPr/>
          </p:nvSpPr>
          <p:spPr>
            <a:xfrm>
              <a:off x="2806495" y="4749584"/>
              <a:ext cx="341125" cy="341125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Минус 118"/>
            <p:cNvSpPr>
              <a:spLocks noChangeAspect="1"/>
            </p:cNvSpPr>
            <p:nvPr/>
          </p:nvSpPr>
          <p:spPr>
            <a:xfrm>
              <a:off x="3293851" y="4749584"/>
              <a:ext cx="341125" cy="341125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5449173" y="3096551"/>
            <a:ext cx="141150" cy="141150"/>
            <a:chOff x="2826961" y="2665462"/>
            <a:chExt cx="914400" cy="914400"/>
          </a:xfrm>
        </p:grpSpPr>
        <p:sp>
          <p:nvSpPr>
            <p:cNvPr id="135" name="Овал 13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Минус 13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5440395" y="2927908"/>
            <a:ext cx="141150" cy="141150"/>
            <a:chOff x="2826961" y="2665462"/>
            <a:chExt cx="914400" cy="914400"/>
          </a:xfrm>
        </p:grpSpPr>
        <p:sp>
          <p:nvSpPr>
            <p:cNvPr id="138" name="Овал 13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Минус 13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0" name="Группа 139"/>
          <p:cNvGrpSpPr/>
          <p:nvPr/>
        </p:nvGrpSpPr>
        <p:grpSpPr>
          <a:xfrm>
            <a:off x="5449173" y="3092669"/>
            <a:ext cx="141150" cy="141150"/>
            <a:chOff x="2826961" y="2665462"/>
            <a:chExt cx="914400" cy="914400"/>
          </a:xfrm>
        </p:grpSpPr>
        <p:sp>
          <p:nvSpPr>
            <p:cNvPr id="141" name="Овал 14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Минус 14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5442037" y="2915651"/>
            <a:ext cx="141150" cy="141150"/>
            <a:chOff x="2826961" y="2665462"/>
            <a:chExt cx="914400" cy="914400"/>
          </a:xfrm>
        </p:grpSpPr>
        <p:sp>
          <p:nvSpPr>
            <p:cNvPr id="144" name="Овал 14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Минус 14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5450815" y="3080412"/>
            <a:ext cx="141150" cy="141150"/>
            <a:chOff x="2826961" y="2665462"/>
            <a:chExt cx="914400" cy="914400"/>
          </a:xfrm>
        </p:grpSpPr>
        <p:sp>
          <p:nvSpPr>
            <p:cNvPr id="147" name="Овал 14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Минус 14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5464909" y="2923826"/>
            <a:ext cx="141150" cy="141150"/>
            <a:chOff x="2826961" y="2665462"/>
            <a:chExt cx="914400" cy="914400"/>
          </a:xfrm>
        </p:grpSpPr>
        <p:sp>
          <p:nvSpPr>
            <p:cNvPr id="150" name="Овал 14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Минус 15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5473687" y="3088587"/>
            <a:ext cx="141150" cy="141150"/>
            <a:chOff x="2826961" y="2665462"/>
            <a:chExt cx="914400" cy="914400"/>
          </a:xfrm>
        </p:grpSpPr>
        <p:sp>
          <p:nvSpPr>
            <p:cNvPr id="153" name="Овал 15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Минус 15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5450308" y="2903922"/>
            <a:ext cx="141150" cy="141150"/>
            <a:chOff x="2826961" y="2665462"/>
            <a:chExt cx="914400" cy="914400"/>
          </a:xfrm>
        </p:grpSpPr>
        <p:sp>
          <p:nvSpPr>
            <p:cNvPr id="156" name="Овал 15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Минус 15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5459086" y="3068683"/>
            <a:ext cx="141150" cy="141150"/>
            <a:chOff x="2826961" y="2665462"/>
            <a:chExt cx="914400" cy="914400"/>
          </a:xfrm>
        </p:grpSpPr>
        <p:sp>
          <p:nvSpPr>
            <p:cNvPr id="159" name="Овал 15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Минус 15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5446426" y="2908642"/>
            <a:ext cx="141150" cy="141150"/>
            <a:chOff x="2826961" y="2665462"/>
            <a:chExt cx="914400" cy="914400"/>
          </a:xfrm>
        </p:grpSpPr>
        <p:sp>
          <p:nvSpPr>
            <p:cNvPr id="162" name="Овал 16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Минус 16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5455204" y="3073403"/>
            <a:ext cx="141150" cy="141150"/>
            <a:chOff x="2826961" y="2665462"/>
            <a:chExt cx="914400" cy="914400"/>
          </a:xfrm>
        </p:grpSpPr>
        <p:sp>
          <p:nvSpPr>
            <p:cNvPr id="165" name="Овал 16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Минус 16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5460879" y="2911529"/>
            <a:ext cx="141150" cy="141150"/>
            <a:chOff x="2826961" y="2665462"/>
            <a:chExt cx="914400" cy="914400"/>
          </a:xfrm>
        </p:grpSpPr>
        <p:sp>
          <p:nvSpPr>
            <p:cNvPr id="168" name="Овал 16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Минус 16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5469657" y="3076290"/>
            <a:ext cx="141150" cy="141150"/>
            <a:chOff x="2826961" y="2665462"/>
            <a:chExt cx="914400" cy="914400"/>
          </a:xfrm>
        </p:grpSpPr>
        <p:sp>
          <p:nvSpPr>
            <p:cNvPr id="171" name="Овал 17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Минус 17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3" name="Группа 172"/>
          <p:cNvGrpSpPr/>
          <p:nvPr/>
        </p:nvGrpSpPr>
        <p:grpSpPr>
          <a:xfrm>
            <a:off x="5468792" y="2900040"/>
            <a:ext cx="141150" cy="141150"/>
            <a:chOff x="2826961" y="2665462"/>
            <a:chExt cx="914400" cy="914400"/>
          </a:xfrm>
        </p:grpSpPr>
        <p:sp>
          <p:nvSpPr>
            <p:cNvPr id="174" name="Овал 17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Минус 17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5477570" y="3064801"/>
            <a:ext cx="141150" cy="141150"/>
            <a:chOff x="2826961" y="2665462"/>
            <a:chExt cx="914400" cy="914400"/>
          </a:xfrm>
        </p:grpSpPr>
        <p:sp>
          <p:nvSpPr>
            <p:cNvPr id="177" name="Овал 17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Минус 17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5473540" y="2896158"/>
            <a:ext cx="141150" cy="141150"/>
            <a:chOff x="2826961" y="2665462"/>
            <a:chExt cx="914400" cy="914400"/>
          </a:xfrm>
        </p:grpSpPr>
        <p:sp>
          <p:nvSpPr>
            <p:cNvPr id="180" name="Овал 17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Минус 18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5482318" y="3060919"/>
            <a:ext cx="141150" cy="141150"/>
            <a:chOff x="2826961" y="2665462"/>
            <a:chExt cx="914400" cy="914400"/>
          </a:xfrm>
        </p:grpSpPr>
        <p:sp>
          <p:nvSpPr>
            <p:cNvPr id="183" name="Овал 18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Минус 18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5471787" y="2892276"/>
            <a:ext cx="141150" cy="141150"/>
            <a:chOff x="2826961" y="2665462"/>
            <a:chExt cx="914400" cy="914400"/>
          </a:xfrm>
        </p:grpSpPr>
        <p:sp>
          <p:nvSpPr>
            <p:cNvPr id="186" name="Овал 18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Минус 18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5480565" y="3057037"/>
            <a:ext cx="141150" cy="141150"/>
            <a:chOff x="2826961" y="2665462"/>
            <a:chExt cx="914400" cy="914400"/>
          </a:xfrm>
        </p:grpSpPr>
        <p:sp>
          <p:nvSpPr>
            <p:cNvPr id="189" name="Овал 18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Минус 18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олилиния 20"/>
          <p:cNvSpPr/>
          <p:nvPr/>
        </p:nvSpPr>
        <p:spPr>
          <a:xfrm>
            <a:off x="5615426" y="2381367"/>
            <a:ext cx="2501978" cy="661958"/>
          </a:xfrm>
          <a:custGeom>
            <a:avLst/>
            <a:gdLst>
              <a:gd name="connsiteX0" fmla="*/ 0 w 2501978"/>
              <a:gd name="connsiteY0" fmla="*/ 661958 h 661958"/>
              <a:gd name="connsiteX1" fmla="*/ 805008 w 2501978"/>
              <a:gd name="connsiteY1" fmla="*/ 659153 h 661958"/>
              <a:gd name="connsiteX2" fmla="*/ 805008 w 2501978"/>
              <a:gd name="connsiteY2" fmla="*/ 659153 h 661958"/>
              <a:gd name="connsiteX3" fmla="*/ 959278 w 2501978"/>
              <a:gd name="connsiteY3" fmla="*/ 659153 h 661958"/>
              <a:gd name="connsiteX4" fmla="*/ 1127573 w 2501978"/>
              <a:gd name="connsiteY4" fmla="*/ 656348 h 661958"/>
              <a:gd name="connsiteX5" fmla="*/ 1363185 w 2501978"/>
              <a:gd name="connsiteY5" fmla="*/ 605860 h 661958"/>
              <a:gd name="connsiteX6" fmla="*/ 1904532 w 2501978"/>
              <a:gd name="connsiteY6" fmla="*/ 375858 h 661958"/>
              <a:gd name="connsiteX7" fmla="*/ 2501978 w 2501978"/>
              <a:gd name="connsiteY7" fmla="*/ 0 h 66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1978" h="661958">
                <a:moveTo>
                  <a:pt x="0" y="661958"/>
                </a:moveTo>
                <a:lnTo>
                  <a:pt x="805008" y="659153"/>
                </a:lnTo>
                <a:lnTo>
                  <a:pt x="805008" y="659153"/>
                </a:lnTo>
                <a:lnTo>
                  <a:pt x="959278" y="659153"/>
                </a:lnTo>
                <a:cubicBezTo>
                  <a:pt x="1013039" y="658686"/>
                  <a:pt x="1060255" y="665230"/>
                  <a:pt x="1127573" y="656348"/>
                </a:cubicBezTo>
                <a:cubicBezTo>
                  <a:pt x="1194891" y="647466"/>
                  <a:pt x="1233692" y="652608"/>
                  <a:pt x="1363185" y="605860"/>
                </a:cubicBezTo>
                <a:cubicBezTo>
                  <a:pt x="1492678" y="559112"/>
                  <a:pt x="1714733" y="476835"/>
                  <a:pt x="1904532" y="375858"/>
                </a:cubicBezTo>
                <a:cubicBezTo>
                  <a:pt x="2094331" y="274881"/>
                  <a:pt x="2298154" y="137440"/>
                  <a:pt x="2501978" y="0"/>
                </a:cubicBezTo>
              </a:path>
            </a:pathLst>
          </a:cu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1"/>
          <a:stretch/>
        </p:blipFill>
        <p:spPr>
          <a:xfrm rot="5400000">
            <a:off x="2617006" y="3121210"/>
            <a:ext cx="1080606" cy="192314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 rot="16200000">
            <a:off x="621904" y="3070323"/>
            <a:ext cx="1182378" cy="1923146"/>
            <a:chOff x="437294" y="2259694"/>
            <a:chExt cx="1182378" cy="1923146"/>
          </a:xfrm>
        </p:grpSpPr>
        <p:pic>
          <p:nvPicPr>
            <p:cNvPr id="191" name="Рисунок 1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861"/>
            <a:stretch/>
          </p:blipFill>
          <p:spPr>
            <a:xfrm>
              <a:off x="437294" y="2259694"/>
              <a:ext cx="1129469" cy="1923146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1475656" y="3507854"/>
              <a:ext cx="14401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5" name="Группа 194"/>
          <p:cNvGrpSpPr/>
          <p:nvPr/>
        </p:nvGrpSpPr>
        <p:grpSpPr>
          <a:xfrm>
            <a:off x="3523204" y="3497633"/>
            <a:ext cx="141150" cy="141150"/>
            <a:chOff x="2826961" y="2665462"/>
            <a:chExt cx="914400" cy="914400"/>
          </a:xfrm>
        </p:grpSpPr>
        <p:sp>
          <p:nvSpPr>
            <p:cNvPr id="196" name="Овал 19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Минус 19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8" name="Группа 197"/>
          <p:cNvGrpSpPr/>
          <p:nvPr/>
        </p:nvGrpSpPr>
        <p:grpSpPr>
          <a:xfrm>
            <a:off x="3523204" y="3291830"/>
            <a:ext cx="141150" cy="141150"/>
            <a:chOff x="2826961" y="2665462"/>
            <a:chExt cx="914400" cy="914400"/>
          </a:xfrm>
        </p:grpSpPr>
        <p:sp>
          <p:nvSpPr>
            <p:cNvPr id="199" name="Овал 19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Минус 19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1" name="Группа 200"/>
          <p:cNvGrpSpPr/>
          <p:nvPr/>
        </p:nvGrpSpPr>
        <p:grpSpPr>
          <a:xfrm>
            <a:off x="3742094" y="3497633"/>
            <a:ext cx="141150" cy="141150"/>
            <a:chOff x="2826961" y="2665462"/>
            <a:chExt cx="914400" cy="914400"/>
          </a:xfrm>
        </p:grpSpPr>
        <p:sp>
          <p:nvSpPr>
            <p:cNvPr id="202" name="Овал 20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Минус 20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4" name="Группа 203"/>
          <p:cNvGrpSpPr/>
          <p:nvPr/>
        </p:nvGrpSpPr>
        <p:grpSpPr>
          <a:xfrm>
            <a:off x="3742094" y="3291830"/>
            <a:ext cx="141150" cy="141150"/>
            <a:chOff x="2826961" y="2665462"/>
            <a:chExt cx="914400" cy="914400"/>
          </a:xfrm>
        </p:grpSpPr>
        <p:sp>
          <p:nvSpPr>
            <p:cNvPr id="205" name="Овал 20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Минус 20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олилиния 24"/>
          <p:cNvSpPr/>
          <p:nvPr/>
        </p:nvSpPr>
        <p:spPr>
          <a:xfrm>
            <a:off x="2915816" y="3285398"/>
            <a:ext cx="784069" cy="189642"/>
          </a:xfrm>
          <a:custGeom>
            <a:avLst/>
            <a:gdLst>
              <a:gd name="connsiteX0" fmla="*/ 784069 w 784069"/>
              <a:gd name="connsiteY0" fmla="*/ 183531 h 189642"/>
              <a:gd name="connsiteX1" fmla="*/ 441532 w 784069"/>
              <a:gd name="connsiteY1" fmla="*/ 186434 h 189642"/>
              <a:gd name="connsiteX2" fmla="*/ 441532 w 784069"/>
              <a:gd name="connsiteY2" fmla="*/ 186434 h 189642"/>
              <a:gd name="connsiteX3" fmla="*/ 232526 w 784069"/>
              <a:gd name="connsiteY3" fmla="*/ 183531 h 189642"/>
              <a:gd name="connsiteX4" fmla="*/ 17715 w 784069"/>
              <a:gd name="connsiteY4" fmla="*/ 113863 h 189642"/>
              <a:gd name="connsiteX5" fmla="*/ 29326 w 784069"/>
              <a:gd name="connsiteY5" fmla="*/ 18068 h 189642"/>
              <a:gd name="connsiteX6" fmla="*/ 165761 w 784069"/>
              <a:gd name="connsiteY6" fmla="*/ 3554 h 189642"/>
              <a:gd name="connsiteX7" fmla="*/ 339932 w 784069"/>
              <a:gd name="connsiteY7" fmla="*/ 61611 h 189642"/>
              <a:gd name="connsiteX8" fmla="*/ 395086 w 784069"/>
              <a:gd name="connsiteY8" fmla="*/ 154503 h 18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4069" h="189642">
                <a:moveTo>
                  <a:pt x="784069" y="183531"/>
                </a:moveTo>
                <a:lnTo>
                  <a:pt x="441532" y="186434"/>
                </a:lnTo>
                <a:lnTo>
                  <a:pt x="441532" y="186434"/>
                </a:lnTo>
                <a:cubicBezTo>
                  <a:pt x="406698" y="185950"/>
                  <a:pt x="303162" y="195626"/>
                  <a:pt x="232526" y="183531"/>
                </a:cubicBezTo>
                <a:cubicBezTo>
                  <a:pt x="161890" y="171436"/>
                  <a:pt x="51582" y="141440"/>
                  <a:pt x="17715" y="113863"/>
                </a:cubicBezTo>
                <a:cubicBezTo>
                  <a:pt x="-16152" y="86286"/>
                  <a:pt x="4652" y="36453"/>
                  <a:pt x="29326" y="18068"/>
                </a:cubicBezTo>
                <a:cubicBezTo>
                  <a:pt x="54000" y="-317"/>
                  <a:pt x="113993" y="-3703"/>
                  <a:pt x="165761" y="3554"/>
                </a:cubicBezTo>
                <a:cubicBezTo>
                  <a:pt x="217529" y="10811"/>
                  <a:pt x="301711" y="36453"/>
                  <a:pt x="339932" y="61611"/>
                </a:cubicBezTo>
                <a:cubicBezTo>
                  <a:pt x="378153" y="86769"/>
                  <a:pt x="386619" y="120636"/>
                  <a:pt x="395086" y="154503"/>
                </a:cubicBezTo>
              </a:path>
            </a:pathLst>
          </a:cu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Полилиния 218"/>
          <p:cNvSpPr/>
          <p:nvPr/>
        </p:nvSpPr>
        <p:spPr>
          <a:xfrm rot="10800000" flipV="1">
            <a:off x="755575" y="2994401"/>
            <a:ext cx="784069" cy="222787"/>
          </a:xfrm>
          <a:custGeom>
            <a:avLst/>
            <a:gdLst>
              <a:gd name="connsiteX0" fmla="*/ 784069 w 784069"/>
              <a:gd name="connsiteY0" fmla="*/ 183531 h 189642"/>
              <a:gd name="connsiteX1" fmla="*/ 441532 w 784069"/>
              <a:gd name="connsiteY1" fmla="*/ 186434 h 189642"/>
              <a:gd name="connsiteX2" fmla="*/ 441532 w 784069"/>
              <a:gd name="connsiteY2" fmla="*/ 186434 h 189642"/>
              <a:gd name="connsiteX3" fmla="*/ 232526 w 784069"/>
              <a:gd name="connsiteY3" fmla="*/ 183531 h 189642"/>
              <a:gd name="connsiteX4" fmla="*/ 17715 w 784069"/>
              <a:gd name="connsiteY4" fmla="*/ 113863 h 189642"/>
              <a:gd name="connsiteX5" fmla="*/ 29326 w 784069"/>
              <a:gd name="connsiteY5" fmla="*/ 18068 h 189642"/>
              <a:gd name="connsiteX6" fmla="*/ 165761 w 784069"/>
              <a:gd name="connsiteY6" fmla="*/ 3554 h 189642"/>
              <a:gd name="connsiteX7" fmla="*/ 339932 w 784069"/>
              <a:gd name="connsiteY7" fmla="*/ 61611 h 189642"/>
              <a:gd name="connsiteX8" fmla="*/ 395086 w 784069"/>
              <a:gd name="connsiteY8" fmla="*/ 154503 h 18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4069" h="189642">
                <a:moveTo>
                  <a:pt x="784069" y="183531"/>
                </a:moveTo>
                <a:lnTo>
                  <a:pt x="441532" y="186434"/>
                </a:lnTo>
                <a:lnTo>
                  <a:pt x="441532" y="186434"/>
                </a:lnTo>
                <a:cubicBezTo>
                  <a:pt x="406698" y="185950"/>
                  <a:pt x="303162" y="195626"/>
                  <a:pt x="232526" y="183531"/>
                </a:cubicBezTo>
                <a:cubicBezTo>
                  <a:pt x="161890" y="171436"/>
                  <a:pt x="51582" y="141440"/>
                  <a:pt x="17715" y="113863"/>
                </a:cubicBezTo>
                <a:cubicBezTo>
                  <a:pt x="-16152" y="86286"/>
                  <a:pt x="4652" y="36453"/>
                  <a:pt x="29326" y="18068"/>
                </a:cubicBezTo>
                <a:cubicBezTo>
                  <a:pt x="54000" y="-317"/>
                  <a:pt x="113993" y="-3703"/>
                  <a:pt x="165761" y="3554"/>
                </a:cubicBezTo>
                <a:cubicBezTo>
                  <a:pt x="217529" y="10811"/>
                  <a:pt x="301711" y="36453"/>
                  <a:pt x="339932" y="61611"/>
                </a:cubicBezTo>
                <a:cubicBezTo>
                  <a:pt x="378153" y="86769"/>
                  <a:pt x="386619" y="120636"/>
                  <a:pt x="395086" y="154503"/>
                </a:cubicBezTo>
              </a:path>
            </a:pathLst>
          </a:cu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0" name="Группа 219"/>
          <p:cNvGrpSpPr/>
          <p:nvPr/>
        </p:nvGrpSpPr>
        <p:grpSpPr>
          <a:xfrm>
            <a:off x="542418" y="3259695"/>
            <a:ext cx="141150" cy="141150"/>
            <a:chOff x="2826961" y="2665462"/>
            <a:chExt cx="914400" cy="914400"/>
          </a:xfrm>
        </p:grpSpPr>
        <p:sp>
          <p:nvSpPr>
            <p:cNvPr id="221" name="Овал 22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Минус 22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3" name="Группа 222"/>
          <p:cNvGrpSpPr/>
          <p:nvPr/>
        </p:nvGrpSpPr>
        <p:grpSpPr>
          <a:xfrm>
            <a:off x="538536" y="3075806"/>
            <a:ext cx="141150" cy="141150"/>
            <a:chOff x="2826961" y="2665462"/>
            <a:chExt cx="914400" cy="914400"/>
          </a:xfrm>
        </p:grpSpPr>
        <p:sp>
          <p:nvSpPr>
            <p:cNvPr id="224" name="Овал 22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Минус 22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6" name="Группа 225"/>
          <p:cNvGrpSpPr/>
          <p:nvPr/>
        </p:nvGrpSpPr>
        <p:grpSpPr>
          <a:xfrm>
            <a:off x="327410" y="3262077"/>
            <a:ext cx="141150" cy="141150"/>
            <a:chOff x="2826961" y="2665462"/>
            <a:chExt cx="914400" cy="914400"/>
          </a:xfrm>
        </p:grpSpPr>
        <p:sp>
          <p:nvSpPr>
            <p:cNvPr id="227" name="Овал 22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Минус 22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9" name="Группа 228"/>
          <p:cNvGrpSpPr/>
          <p:nvPr/>
        </p:nvGrpSpPr>
        <p:grpSpPr>
          <a:xfrm>
            <a:off x="323528" y="3078188"/>
            <a:ext cx="141150" cy="141150"/>
            <a:chOff x="2826961" y="2665462"/>
            <a:chExt cx="914400" cy="914400"/>
          </a:xfrm>
        </p:grpSpPr>
        <p:sp>
          <p:nvSpPr>
            <p:cNvPr id="230" name="Овал 22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Минус 23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1082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5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5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5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5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5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6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6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6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6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6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7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7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7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7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7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8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8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16667E-6 -1.89448E-6 C 0.04931 0.0037 0.03698 0.0034 0.1125 0.00185 C 0.12587 0.00031 0.13612 -0.00031 0.15035 -0.00432 C 0.15816 -0.00524 0.15816 -0.00771 0.16875 -0.01172 C 0.17743 -0.01913 0.18351 -0.01913 0.18907 -0.02252 C 0.19306 -0.02962 0.19827 -0.02653 0.20209 -0.0324 C 0.21129 -0.03702 0.21042 -0.04103 0.2198 -0.04443 C 0.22379 -0.04597 0.23438 -0.05369 0.23803 -0.05615 C 0.24532 -0.0614 0.24462 -0.06603 0.25209 -0.07035 C 0.25608 -0.0759 0.25886 -0.08053 0.26355 -0.08331 C 0.26459 -0.08516 0.26546 -0.08732 0.26667 -0.08886 C 0.26754 -0.09009 0.2698 -0.09071 0.2698 -0.0904 " pathEditMode="relative" rAng="0" ptsTypes="ffffffffffff">
                                      <p:cBhvr>
                                        <p:cTn id="8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435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8" presetClass="entr" presetSubtype="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3353E-6 C -0.01459 0.00649 -0.04063 0.00926 -0.04723 0.00926 C -0.05487 0.00988 -0.06268 0.00988 -0.09341 -0.00185 C -0.09445 -0.00308 -0.10921 -0.0108 -0.10938 -0.01296 C -0.11615 -0.03365 -0.10174 -0.05279 -0.09063 -0.05927 C -0.07448 -0.05989 -0.07292 -0.06051 -0.05625 -0.04075 C -0.05556 -0.03705 -0.05487 -0.03334 -0.05417 -0.02964 C -0.05348 -0.02593 -0.05521 -0.01852 -0.05521 -0.01821 " pathEditMode="relative" rAng="0" ptsTypes="ffffffff">
                                      <p:cBhvr>
                                        <p:cTn id="146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-2532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3353E-6 C -0.01459 0.00649 -0.04063 0.00926 -0.04723 0.00926 C -0.05487 0.00988 -0.06268 0.00988 -0.09341 -0.00185 C -0.09445 -0.00308 -0.10921 -0.0108 -0.10938 -0.01296 C -0.11615 -0.03365 -0.10174 -0.05279 -0.09063 -0.05927 C -0.07448 -0.05989 -0.07292 -0.06051 -0.05625 -0.04075 C -0.05556 -0.03705 -0.05487 -0.03334 -0.05417 -0.02964 C -0.05348 -0.02593 -0.05521 -0.01852 -0.05521 -0.01821 " pathEditMode="relative" rAng="0" ptsTypes="ffffffff">
                                      <p:cBhvr>
                                        <p:cTn id="14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-253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3353E-6 C -0.01459 0.00649 -0.04063 0.00926 -0.04723 0.00926 C -0.05487 0.00988 -0.06268 0.00988 -0.09341 -0.00185 C -0.09445 -0.00308 -0.10921 -0.0108 -0.10938 -0.01296 C -0.11615 -0.03365 -0.10174 -0.05279 -0.09063 -0.05927 C -0.07448 -0.05989 -0.07292 -0.06051 -0.05625 -0.04075 C -0.05556 -0.03705 -0.05487 -0.03334 -0.05417 -0.02964 C -0.05348 -0.02593 -0.05521 -0.01852 -0.05521 -0.01821 " pathEditMode="relative" rAng="0" ptsTypes="ffffffff">
                                      <p:cBhvr>
                                        <p:cTn id="150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-2532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3353E-6 C -0.01459 0.00649 -0.04063 0.00926 -0.04723 0.00926 C -0.05487 0.00988 -0.06268 0.00988 -0.09341 -0.00185 C -0.09445 -0.00308 -0.10921 -0.0108 -0.10938 -0.01296 C -0.11615 -0.03365 -0.10174 -0.05279 -0.09063 -0.05927 C -0.07448 -0.05989 -0.07292 -0.06051 -0.05625 -0.04075 C -0.05556 -0.03705 -0.05487 -0.03334 -0.05417 -0.02964 C -0.05348 -0.02593 -0.05521 -0.01852 -0.05521 -0.01821 " pathEditMode="relative" rAng="0" ptsTypes="ffffffff">
                                      <p:cBhvr>
                                        <p:cTn id="15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-2532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8" presetClass="entr" presetSubtype="9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62 C 0.03004 -0.00124 0.03959 0.00215 0.0698 0.00061 C 0.08421 -0.00062 0.10921 -0.00586 0.12223 -0.01172 C 0.12414 -0.01666 0.12969 -0.02806 0.13108 -0.04317 C 0.12969 -0.05397 0.13073 -0.05458 0.12344 -0.06414 C 0.11945 -0.07031 0.11337 -0.07401 0.10747 -0.07648 C 0.09584 -0.07555 0.09219 -0.07679 0.08403 -0.06938 C 0.07813 -0.05674 0.08004 -0.05088 0.07917 -0.03238 C 0.08073 -0.01172 0.08299 -0.01666 0.08976 -0.0108 " pathEditMode="relative" rAng="0" ptsTypes="fffffffff">
                                      <p:cBhvr>
                                        <p:cTn id="174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-3669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62 C 0.03004 -0.00124 0.03959 0.00215 0.0698 0.00061 C 0.08421 -0.00062 0.10921 -0.00586 0.12223 -0.01172 C 0.12414 -0.01666 0.12969 -0.02806 0.13108 -0.04317 C 0.12969 -0.05397 0.13073 -0.05458 0.12344 -0.06414 C 0.11945 -0.07031 0.11337 -0.07401 0.10747 -0.07648 C 0.09584 -0.07555 0.09219 -0.07679 0.08403 -0.06938 C 0.07813 -0.05674 0.08004 -0.05088 0.07917 -0.03238 C 0.08073 -0.01172 0.08299 -0.01666 0.08976 -0.0108 " pathEditMode="relative" rAng="0" ptsTypes="fffffffff">
                                      <p:cBhvr>
                                        <p:cTn id="176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-3669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62 C 0.03004 -0.00124 0.03959 0.00215 0.0698 0.00061 C 0.08421 -0.00062 0.10921 -0.00586 0.12223 -0.01172 C 0.12414 -0.01666 0.12969 -0.02806 0.13108 -0.04317 C 0.12969 -0.05397 0.13073 -0.05458 0.12344 -0.06414 C 0.11945 -0.07031 0.11337 -0.07401 0.10747 -0.07648 C 0.09584 -0.07555 0.09219 -0.07679 0.08403 -0.06938 C 0.07813 -0.05674 0.08004 -0.05088 0.07917 -0.03238 C 0.08073 -0.01172 0.08299 -0.01666 0.08976 -0.0108 " pathEditMode="relative" rAng="0" ptsTypes="fffffffff">
                                      <p:cBhvr>
                                        <p:cTn id="178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-3669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62 C 0.03004 -0.00124 0.03959 0.00215 0.0698 0.00061 C 0.08421 -0.00062 0.10921 -0.00586 0.12223 -0.01172 C 0.12414 -0.01666 0.12969 -0.02806 0.13108 -0.04317 C 0.12969 -0.05397 0.13073 -0.05458 0.12344 -0.06414 C 0.11945 -0.07031 0.11337 -0.07401 0.10747 -0.07648 C 0.09584 -0.07555 0.09219 -0.07679 0.08403 -0.06938 C 0.07813 -0.05674 0.08004 -0.05088 0.07917 -0.03238 C 0.08073 -0.01172 0.08299 -0.01666 0.08976 -0.0108 " pathEditMode="relative" rAng="0" ptsTypes="fffffffff">
                                      <p:cBhvr>
                                        <p:cTn id="180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-3669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18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 rot="1680000">
            <a:off x="5374059" y="1185268"/>
            <a:ext cx="1100548" cy="54440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9096582">
            <a:off x="2659020" y="1182760"/>
            <a:ext cx="1108938" cy="54440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4537931">
            <a:off x="3936475" y="1986372"/>
            <a:ext cx="2365200" cy="54440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6240000">
            <a:off x="2809257" y="1983462"/>
            <a:ext cx="2366735" cy="54440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755576" y="195486"/>
            <a:ext cx="756084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Свойства электронных пучков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6520" y="1922400"/>
            <a:ext cx="3096000" cy="118800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рентгеновского излучения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6136" y="1923678"/>
            <a:ext cx="3096000" cy="118800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Нагревание вещества при попадании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15960" y="3488400"/>
            <a:ext cx="3096000" cy="118800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Свечение вещества при попадании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4048" y="3487718"/>
            <a:ext cx="3096343" cy="1187996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Отклонение под действием электрических и магнитных полей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9395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Электронный пучок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поток электронов, длина которого гораздо больше, чем толщина.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235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9395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Электронный пучок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поток электронов, длина которого гораздо больше, чем толщина.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851670"/>
            <a:ext cx="8229600" cy="939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Люминофоры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вещества, начинающие светиться при попадании на них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электронных пучков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2935237"/>
            <a:ext cx="8229600" cy="939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Электронно-лучевая трубка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прибор, использующий электронные пучки для создания изображения.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7200" y="3939902"/>
            <a:ext cx="8229600" cy="939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Электронно-лучевая трубка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используется в кинескопных телевизорах и в осциллографах.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124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203</Words>
  <Application>Microsoft Office PowerPoint</Application>
  <PresentationFormat>Экран (16:9)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Электронные пучки. Электронно-лучевая трубка</vt:lpstr>
      <vt:lpstr>Вакуумный диод</vt:lpstr>
      <vt:lpstr>Свойства электронных пучков</vt:lpstr>
      <vt:lpstr>Свойства электронных пучков</vt:lpstr>
      <vt:lpstr>Свойства электронных пучков</vt:lpstr>
      <vt:lpstr>Свойства электронных пучков</vt:lpstr>
      <vt:lpstr>Презентация PowerPoint</vt:lpstr>
      <vt:lpstr>Основные выводы</vt:lpstr>
      <vt:lpstr>Основные выводы</vt:lpstr>
    </vt:vector>
  </TitlesOfParts>
  <Company>CompEdu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пучки. Электронно-лучевая трубка</dc:title>
  <dc:creator>User</dc:creator>
  <cp:lastModifiedBy>Валентина</cp:lastModifiedBy>
  <cp:revision>35</cp:revision>
  <dcterms:created xsi:type="dcterms:W3CDTF">2014-09-10T07:45:52Z</dcterms:created>
  <dcterms:modified xsi:type="dcterms:W3CDTF">2023-03-04T16:57:13Z</dcterms:modified>
</cp:coreProperties>
</file>