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9" r:id="rId3"/>
    <p:sldId id="263" r:id="rId4"/>
    <p:sldId id="258" r:id="rId5"/>
    <p:sldId id="260" r:id="rId7"/>
    <p:sldId id="261" r:id="rId8"/>
    <p:sldId id="259" r:id="rId9"/>
    <p:sldId id="264" r:id="rId10"/>
    <p:sldId id="266" r:id="rId11"/>
    <p:sldId id="256" r:id="rId12"/>
    <p:sldId id="257" r:id="rId13"/>
    <p:sldId id="267" r:id="rId14"/>
    <p:sldId id="283" r:id="rId15"/>
    <p:sldId id="268" r:id="rId16"/>
    <p:sldId id="265" r:id="rId17"/>
    <p:sldId id="262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55636" autoAdjust="0"/>
  </p:normalViewPr>
  <p:slideViewPr>
    <p:cSldViewPr snapToGrid="0">
      <p:cViewPr varScale="1">
        <p:scale>
          <a:sx n="37" d="100"/>
          <a:sy n="37" d="100"/>
        </p:scale>
        <p:origin x="18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AF4CD-3DFB-4C2C-B264-E61169EE1A5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78406-BE13-4B08-98D1-DE33009F4B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Часто используют тонированную бумагу, меньше контраст, легче воспринимается глазом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78406-BE13-4B08-98D1-DE33009F4B7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Плакатные перья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предназначены для выполнения шрифтовых работ. Их выпускают целыми наборами, где перья имеют ширину для обводки штриха 3… 20 мм. Плакатными перьями пишут на бумаге, картоне гуашевыми красками или тушью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Чертежные перья 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«редис»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похожи на обычные перья, но имеют круглое расширение на конце. Все перья имеют различные расширения. Чертежными перьями выполняют надписи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чер-тежах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чертежным шрифтом.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78406-BE13-4B08-98D1-DE33009F4B7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Работать шрифтовыми перьями лучше на пюпитре с наклоном, а не на обычном столе. Пюпитр позволяет принять более удобную позу, обеспечивает равное расстояние между глазом и всеми строками текста; при этом создается такой наклон пера к бумаге, чтобы краска не стекала с пера слишком быстро. После каждой строки бумага на пюпитре сдвигается кверху, при этом рука и глаз художника сохраняют постоянное положение по отношению к тексту. Непременно нужно подложить под руку чистый лист бумаги, чтобы рукой не загрязнить бумагу оригинала.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78406-BE13-4B08-98D1-DE33009F4B7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Ширококонечное перо при различном наклоне к линии строки дает штрихи различной толщины. Эти различия в толщине штрихов зависят также и от угла среза пера. Чтобы обеспечить одинаковые соотношения штрихов во всех буквах, сохранить, как говорят, логику ширококонечного пера, </a:t>
            </a:r>
            <a:r>
              <a:rPr lang="ru-RU" b="1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необходимо держать перо во время письма под одним и тем же углом наклона</a:t>
            </a: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 Когда пишущий изменяет положение инструмента в руке, он тем самым изменяет и соотношение толщины штрихов. При этом искажается рисунок букв и ритм шрифта. </a:t>
            </a:r>
            <a:r>
              <a:rPr lang="ru-RU" b="1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Такая ошибка очень часто наблюдается у начинающих художников</a:t>
            </a: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, на это следует обращать особое внимание.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78406-BE13-4B08-98D1-DE33009F4B7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Техника шрифтовых работ в художественном оформлении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Приемы работы ширококонечным пером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" y="320040"/>
            <a:ext cx="3505200" cy="5619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6280" fontAlgn="base">
              <a:lnSpc>
                <a:spcPct val="107000"/>
              </a:lnSpc>
              <a:spcAft>
                <a:spcPts val="1500"/>
              </a:spcAft>
            </a:pPr>
            <a:endParaRPr lang="ru-RU" dirty="0" smtClean="0">
              <a:solidFill>
                <a:srgbClr val="565656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533400" fontAlgn="base">
              <a:lnSpc>
                <a:spcPct val="107000"/>
              </a:lnSpc>
              <a:spcAft>
                <a:spcPts val="1500"/>
              </a:spcAft>
            </a:pP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Чтобы </a:t>
            </a: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приучиться правильно держать перо, полезно начать с орнаментальных упражнений. Рисунок орнамента только на первых порах можно размечать карандашом на бумаге в клетку. В дальнейшем от этого следует отказаться и писать только на чистой белой бумаге. Применять при письме линейку и циркуль также не рекомендуется; линейка употребляется только для проведения карандашом линий строк.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8129" y="635673"/>
            <a:ext cx="7547502" cy="57246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69906" y="246977"/>
            <a:ext cx="325178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cap="all" dirty="0">
                <a:solidFill>
                  <a:srgbClr val="333333"/>
                </a:solidFill>
                <a:latin typeface="Oswald"/>
                <a:ea typeface="Times New Roman" panose="02020603050405020304" pitchFamily="18" charset="0"/>
                <a:cs typeface="Arial" panose="020B0604020202020204" pitchFamily="34" charset="0"/>
              </a:rPr>
              <a:t>УПРАЖНЕНИЯ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cap="all" dirty="0">
                <a:solidFill>
                  <a:srgbClr val="333333"/>
                </a:solidFill>
                <a:latin typeface="Oswald"/>
                <a:ea typeface="Times New Roman" panose="02020603050405020304" pitchFamily="18" charset="0"/>
                <a:cs typeface="Arial" panose="020B0604020202020204" pitchFamily="34" charset="0"/>
              </a:rPr>
              <a:t>ОРНАМЕНТ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49" y="488892"/>
            <a:ext cx="10394760" cy="51481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3772" y="57619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https://www.youtube.com/watch?time_continue=10&amp;v=RH0QSiOufUk&amp;feature=emb_logo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430530" y="235585"/>
            <a:ext cx="108699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Ширококонечное перо при различном наклоне к линии строки дает штрихи различной толщины. Эти различия в толщине штрихов зависят также и от угла среза пера. Чтобы обеспечить одинаковые соотношения штрихов во всех буквах, сохранить, как говорят, логику ширококонечного пера, </a:t>
            </a:r>
            <a:r>
              <a:rPr lang="ru-RU" b="1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необходимо держать перо во время письма под одним и тем же углом наклона</a:t>
            </a: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. Когда пишущий изменяет положение инструмента в руке, он тем самым изменяет и соотношение толщины штрихов. При этом искажается рисунок букв и ритм шрифта. </a:t>
            </a:r>
            <a:r>
              <a:rPr lang="ru-RU" b="1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Такая ошибка очень часто наблюдается у начинающих художников</a:t>
            </a: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, на это следует обращать особое внимание.</a:t>
            </a:r>
            <a:endParaRPr lang="ru-R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79645" y="285110"/>
            <a:ext cx="80043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 р а в и л ь н о ! </a:t>
            </a:r>
            <a:r>
              <a:rPr lang="ru-RU" alt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Перо опрятно очищено, тушь разведена в меру и стекает только на острый конец пера. Штрих пера чистый, контраст между тонкими и толстыми линиями нормальный</a:t>
            </a:r>
            <a:endParaRPr lang="ru-RU" altLang="ru-RU" dirty="0">
              <a:solidFill>
                <a:srgbClr val="565656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6" descr="http://abuky.ksana-k.ru/wp-content/uploads/2019/12/image-5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8" y="1240467"/>
            <a:ext cx="33051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0915" y="2120886"/>
            <a:ext cx="993647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 е п р а в и л ь н о ! </a:t>
            </a:r>
            <a:r>
              <a:rPr lang="ru-RU" alt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Перо не очищено, тушь плохо стекает. Присохшая и свежая тушь вместе образуют на конце пера кашеобразную каплю, которая дает неравномерную линию случайного характера. </a:t>
            </a:r>
            <a:endParaRPr lang="ru-RU" altLang="ru-RU" dirty="0">
              <a:solidFill>
                <a:srgbClr val="565656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Да! Из-за обмакивания, например, невозможно писать гуашью — пигмент будет </a:t>
            </a:r>
            <a:r>
              <a:rPr lang="ru-RU" altLang="ru-RU" dirty="0" err="1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зажирнять</a:t>
            </a:r>
            <a:r>
              <a:rPr lang="ru-RU" alt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перо. Также плакатное перо даёт очень жирную линию, если не наносить тушь/краску кисточкой</a:t>
            </a:r>
            <a:r>
              <a:rPr lang="ru-RU" alt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ru-RU" dirty="0" smtClean="0">
              <a:solidFill>
                <a:srgbClr val="565656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565656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Нельзя</a:t>
            </a:r>
            <a:r>
              <a:rPr lang="ru-RU" alt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вести перо концом вперед, т. е. снизу вверх и справа налево</a:t>
            </a:r>
            <a:r>
              <a:rPr lang="ru-RU" alt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ru-RU" dirty="0" smtClean="0">
              <a:solidFill>
                <a:srgbClr val="565656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565656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Каждую </a:t>
            </a:r>
            <a:r>
              <a:rPr lang="ru-RU" alt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линию надо проводить за один прием; проводить новую линию для исправления уже написанной не рекомендуется</a:t>
            </a:r>
            <a:r>
              <a:rPr lang="ru-RU" alt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ru-RU" dirty="0" smtClean="0">
              <a:solidFill>
                <a:srgbClr val="565656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565656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Будут грязные наплывы, на плохой бумаге — дырки</a:t>
            </a:r>
            <a:r>
              <a:rPr lang="ru-RU" alt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ru-RU" dirty="0" smtClean="0">
              <a:solidFill>
                <a:srgbClr val="565656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565656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Все соединяющиеся линии должны аккуратно соприкасаться. Это особенно важно в округлых знаках, где много сопряжений дуго­образных штрихов.</a:t>
            </a:r>
            <a:endParaRPr lang="ru-RU" altLang="ru-RU" dirty="0">
              <a:solidFill>
                <a:srgbClr val="565656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6" y="285110"/>
            <a:ext cx="3647665" cy="8390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034" y="869638"/>
            <a:ext cx="9880979" cy="443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Не рекомендуется для упражнений писать буквы в алфавитном порядке, это методически неправильно. </a:t>
            </a:r>
            <a:r>
              <a:rPr lang="ru-RU" b="1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При выполнении упражнений буквы группируют по сходству начертаний.</a:t>
            </a: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Общие элементы сходных букв непрерывно повторяют до тех пор, пока не будет усвоено их написание.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Семченко считает, что если буква без изменений повторена 5 раз, то можно считать её </a:t>
            </a:r>
            <a:r>
              <a:rPr lang="ru-RU" i="1" dirty="0" err="1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усвоеной</a:t>
            </a:r>
            <a:r>
              <a:rPr lang="ru-RU" i="1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i="1" dirty="0" err="1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П.П.Чобитько</a:t>
            </a:r>
            <a:r>
              <a:rPr lang="ru-RU" i="1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рекомендует прописывать буквы не менее 60 раз — это лист А4, примерно.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Упражнения начинаем с букв 1-й группы, состоящих только из вертикальных и горизонтальных штрихов — Г Е Н П Т Ц Ш Щ !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Затем пишем буквы 2-й группы, состоящие из вертикальных, горизонтальных и наклонных линий — А Ж И К М Х 1 4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За ними следуют буквы 3-й группы, в которых прямые штрихи соединяются с округлыми — Б В Д Ж К Л Р У Ф Ч Ы Я 2 5 6 7 9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460" y="582516"/>
            <a:ext cx="10285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2529"/>
                </a:solidFill>
                <a:latin typeface="-apple-system"/>
              </a:rPr>
              <a:t>Полиграфический шрифт – один из базовых изобразительных элементов. Без него не обходятся текстовая печать, производство рекламных конструкций, веб-дизайн. Разные шрифты используются при изготовлении печатной полиграфии, интерьерной и наружной рекламы, обычных и световых вывесок, крышных конструкций с объемными буквами и пр.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459" y="2109043"/>
            <a:ext cx="98218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2529"/>
                </a:solidFill>
                <a:latin typeface="-apple-system"/>
              </a:rPr>
              <a:t>Характер заполнения штрихов тоже меняет визуализацию шрифта. Он может быть обычным, контурным, оттененным, выворотным, штрихованным.</a:t>
            </a:r>
            <a:endParaRPr lang="ru-RU" dirty="0">
              <a:solidFill>
                <a:srgbClr val="212529"/>
              </a:solidFill>
              <a:latin typeface="-apple-system"/>
            </a:endParaRPr>
          </a:p>
          <a:p>
            <a:r>
              <a:rPr lang="ru-RU" dirty="0">
                <a:solidFill>
                  <a:srgbClr val="212529"/>
                </a:solidFill>
                <a:latin typeface="-apple-system"/>
              </a:rPr>
              <a:t>Все варианты, отличающиеся от стандартного, в базовой текстовой печати используются редко. А вот в рекламе они нашли широкое применение. Шрифты с оригинальной графикой уместны на афишах, листовках, буклетах, пригласительных билетах, в рекламных изданиях и </a:t>
            </a:r>
            <a:endParaRPr lang="ru-RU" dirty="0">
              <a:solidFill>
                <a:srgbClr val="212529"/>
              </a:solidFill>
              <a:latin typeface="-apple-syste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1"/>
          <p:cNvPicPr>
            <a:picLocks noChangeAspect="1"/>
          </p:cNvPicPr>
          <p:nvPr/>
        </p:nvPicPr>
        <p:blipFill>
          <a:blip r:embed="rId1"/>
          <a:srcRect l="-1316" t="4619"/>
          <a:stretch>
            <a:fillRect/>
          </a:stretch>
        </p:blipFill>
        <p:spPr>
          <a:xfrm>
            <a:off x="271145" y="386715"/>
            <a:ext cx="4130675" cy="620966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998720" y="557530"/>
            <a:ext cx="566420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/>
              <a:t>выполнить тренировочные упражнения плакатным </a:t>
            </a:r>
            <a:endParaRPr lang="ru-RU" altLang="en-US"/>
          </a:p>
          <a:p>
            <a:r>
              <a:rPr lang="ru-RU" altLang="en-US"/>
              <a:t>пером или маркером с плоским концом.</a:t>
            </a:r>
            <a:endParaRPr lang="ru-RU" altLang="en-US"/>
          </a:p>
          <a:p>
            <a:r>
              <a:rPr lang="ru-RU" altLang="en-US"/>
              <a:t>тренироваться лучше в тетради в клетку,</a:t>
            </a:r>
            <a:endParaRPr lang="ru-RU" altLang="en-US"/>
          </a:p>
          <a:p>
            <a:r>
              <a:rPr lang="ru-RU" altLang="en-US"/>
              <a:t>итоговая на а-4 с рамкой и таблицей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12529"/>
                </a:solidFill>
                <a:latin typeface="-apple-system"/>
              </a:rPr>
              <a:t> </a:t>
            </a:r>
            <a:endParaRPr lang="ru-RU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760" y="906773"/>
            <a:ext cx="1022096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628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Пишут </a:t>
            </a: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шрифт обычно черной тушью. Чертежная водоустойчи­вая тушь бывает часто слишком густой и быстро высыхает, поэтому </a:t>
            </a:r>
            <a:r>
              <a:rPr lang="ru-RU" b="1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ее разводят дистиллированной, кипяченой или дождевой водой</a:t>
            </a: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 Хорошо служит для написания шрифта </a:t>
            </a:r>
            <a:r>
              <a:rPr lang="ru-RU" b="1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черная акварель</a:t>
            </a: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, а для крупного шрифта — </a:t>
            </a:r>
            <a:r>
              <a:rPr lang="ru-RU" b="1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смесь акварели и гуаши</a:t>
            </a: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 Холодный тон черной краски можно превратить в теплый, если прибавить к ней какую-нибудь коричневую. Приобретая необходимые навыки, можно употреблять и другие </a:t>
            </a: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краски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760" y="376628"/>
            <a:ext cx="2960287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800" b="1" cap="all" dirty="0">
                <a:solidFill>
                  <a:srgbClr val="333333"/>
                </a:solidFill>
                <a:latin typeface="Oswald"/>
                <a:ea typeface="Times New Roman" panose="02020603050405020304" pitchFamily="18" charset="0"/>
                <a:cs typeface="Arial" panose="020B0604020202020204" pitchFamily="34" charset="0"/>
              </a:rPr>
              <a:t>ТУШЬ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2851474"/>
            <a:ext cx="3840480" cy="38404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99560" y="2851474"/>
            <a:ext cx="6614160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Очень </a:t>
            </a: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красив </a:t>
            </a:r>
            <a:r>
              <a:rPr lang="ru-RU" b="1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текст, написанный красками различных коричневых тонов</a:t>
            </a: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 Выделить инициалы и отдельные декоративные строки можно красной краской. От слишком светлых красок следует при упражнении воздерживаться: когда нет резкого контраста между краской и бумагой, трудно контролировать начертание букв. </a:t>
            </a:r>
            <a:r>
              <a:rPr lang="ru-RU" b="1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Жидкие «золотая» и «серебряная» краски</a:t>
            </a: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создают приятные эффекты, например, в инициалах, начальных строках и т. д. Но эти краски требуют гораздо большего навыка, чем всякие другие.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7210" y="651548"/>
            <a:ext cx="10031270" cy="1262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написания шрифта надо выбирать гладкую, но не глянцевую (меловую) бумагу. Всевозможные сорта бумаги с тисненной и шерохо­ватой поверхностью для упражнений в письме пером мало пригодны</a:t>
            </a: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 Их </a:t>
            </a: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можно употреблять лишь после того, как </a:t>
            </a: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приобретены </a:t>
            </a: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нужные навыки в овладении пером</a:t>
            </a: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7210" y="262852"/>
            <a:ext cx="113255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cap="all" dirty="0">
                <a:solidFill>
                  <a:srgbClr val="333333"/>
                </a:solidFill>
                <a:latin typeface="Oswald"/>
                <a:ea typeface="Times New Roman" panose="02020603050405020304" pitchFamily="18" charset="0"/>
                <a:cs typeface="Arial" panose="020B0604020202020204" pitchFamily="34" charset="0"/>
              </a:rPr>
              <a:t>БУМАГА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082" y="2022710"/>
            <a:ext cx="5415163" cy="3731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35" y="2022475"/>
            <a:ext cx="4971415" cy="37287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2" name="Текстовое поле 1"/>
          <p:cNvSpPr txBox="1"/>
          <p:nvPr/>
        </p:nvSpPr>
        <p:spPr>
          <a:xfrm>
            <a:off x="739140" y="6058535"/>
            <a:ext cx="96793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dirty="0" smtClean="0">
                <a:sym typeface="+mn-ea"/>
              </a:rPr>
              <a:t>Часто используют тонированную бумагу, меньше контраст, легче воспринимается глазом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570278" y="860613"/>
            <a:ext cx="1004506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/>
              <a:t>Перо было изобретено ещё до начала нашей эры, и самой древней его разновидностью был калам – перо, которое изготавливалось из расщеплённой на конце палочки из тростника и камыша.</a:t>
            </a:r>
            <a:endParaRPr lang="ru-RU" altLang="en-US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278" y="2027394"/>
            <a:ext cx="8256270" cy="43967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0278" y="385019"/>
            <a:ext cx="1204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b="1" dirty="0" smtClean="0"/>
              <a:t>Перо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411855" y="416560"/>
            <a:ext cx="314706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dirty="0"/>
              <a:t>ширококонечные</a:t>
            </a:r>
            <a:endParaRPr lang="ru-RU" altLang="en-US" sz="2400" dirty="0"/>
          </a:p>
          <a:p>
            <a:endParaRPr lang="ru-RU" altLang="en-US" sz="2400" dirty="0"/>
          </a:p>
          <a:p>
            <a:endParaRPr lang="ru-RU" altLang="en-US" sz="2400" dirty="0"/>
          </a:p>
          <a:p>
            <a:endParaRPr lang="ru-RU" altLang="en-US" sz="2400" dirty="0"/>
          </a:p>
          <a:p>
            <a:r>
              <a:rPr lang="ru-RU" altLang="en-US" sz="2400" dirty="0"/>
              <a:t>остроконечные</a:t>
            </a:r>
            <a:r>
              <a:rPr lang="ru-RU" altLang="en-US" sz="2400" dirty="0" smtClean="0"/>
              <a:t> </a:t>
            </a:r>
            <a:endParaRPr lang="ru-RU" altLang="en-US" sz="2400" dirty="0" smtClean="0"/>
          </a:p>
          <a:p>
            <a:endParaRPr lang="ru-RU" altLang="en-US" sz="2400" dirty="0" smtClean="0"/>
          </a:p>
          <a:p>
            <a:endParaRPr lang="ru-RU" altLang="en-US" sz="2400" dirty="0" smtClean="0"/>
          </a:p>
          <a:p>
            <a:endParaRPr lang="ru-RU" altLang="en-US" sz="2400" dirty="0" smtClean="0"/>
          </a:p>
          <a:p>
            <a:endParaRPr lang="ru-RU" altLang="en-US" sz="2400" dirty="0" smtClean="0"/>
          </a:p>
          <a:p>
            <a:r>
              <a:rPr lang="ru-RU" altLang="en-US" sz="2400" dirty="0" smtClean="0"/>
              <a:t>рондо </a:t>
            </a:r>
            <a:endParaRPr lang="ru-RU" altLang="en-US" sz="2400" dirty="0" smtClean="0"/>
          </a:p>
          <a:p>
            <a:endParaRPr lang="ru-RU" altLang="en-US" sz="2400" dirty="0" smtClean="0"/>
          </a:p>
          <a:p>
            <a:endParaRPr lang="ru-RU" altLang="en-US" sz="2400" dirty="0" smtClean="0"/>
          </a:p>
          <a:p>
            <a:endParaRPr lang="ru-RU" altLang="en-US" sz="2400" dirty="0" smtClean="0"/>
          </a:p>
          <a:p>
            <a:endParaRPr lang="ru-RU" altLang="en-US" sz="2400" dirty="0" smtClean="0"/>
          </a:p>
          <a:p>
            <a:r>
              <a:rPr lang="ru-RU" altLang="en-US" sz="2400" dirty="0" smtClean="0"/>
              <a:t>редис</a:t>
            </a:r>
            <a:endParaRPr lang="ru-RU" altLang="en-US" sz="24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860" y="4819015"/>
            <a:ext cx="2781935" cy="152781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rcRect l="-1839" t="-157" r="44307" b="157"/>
          <a:stretch>
            <a:fillRect/>
          </a:stretch>
        </p:blipFill>
        <p:spPr>
          <a:xfrm rot="5400000">
            <a:off x="930275" y="1391920"/>
            <a:ext cx="1395095" cy="235140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3"/>
          <a:srcRect r="54195"/>
          <a:stretch>
            <a:fillRect/>
          </a:stretch>
        </p:blipFill>
        <p:spPr>
          <a:xfrm>
            <a:off x="452120" y="3396615"/>
            <a:ext cx="2073275" cy="14224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59180" y="-292735"/>
            <a:ext cx="1267460" cy="248158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6295390" y="416560"/>
            <a:ext cx="5126355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b="1" i="1" dirty="0" smtClean="0">
                <a:effectLst/>
                <a:sym typeface="+mn-ea"/>
              </a:rPr>
              <a:t>Плакатные перья</a:t>
            </a:r>
            <a:r>
              <a:rPr lang="ru-RU" dirty="0" smtClean="0">
                <a:effectLst/>
                <a:sym typeface="+mn-ea"/>
              </a:rPr>
              <a:t> предназначены для выполнения шрифтовых работ. Их выпускают целыми наборами, где перья имеют ширину для обводки штриха 3… 20 мм. Плакатными перьями пишут на бумаге, картоне гуашевыми красками или тушью</a:t>
            </a:r>
            <a:endParaRPr lang="ru-RU" dirty="0" smtClean="0">
              <a:effectLst/>
              <a:sym typeface="+mn-ea"/>
            </a:endParaRPr>
          </a:p>
          <a:p>
            <a:endParaRPr lang="ru-RU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b="1" i="1" dirty="0" smtClean="0">
                <a:effectLst/>
                <a:sym typeface="+mn-ea"/>
              </a:rPr>
              <a:t>Чертежные перья </a:t>
            </a:r>
            <a:r>
              <a:rPr lang="ru-RU" i="1" dirty="0" smtClean="0">
                <a:effectLst/>
                <a:sym typeface="+mn-ea"/>
              </a:rPr>
              <a:t>«редис»</a:t>
            </a:r>
            <a:r>
              <a:rPr lang="ru-RU" dirty="0" smtClean="0">
                <a:effectLst/>
                <a:sym typeface="+mn-ea"/>
              </a:rPr>
              <a:t> похожи на обычные перья, но имеют круглое расширение на конце. Все перья имеют различные расширения. Чертежными перьями выполняют надписи на </a:t>
            </a:r>
            <a:r>
              <a:rPr lang="ru-RU" dirty="0" err="1" smtClean="0">
                <a:effectLst/>
                <a:sym typeface="+mn-ea"/>
              </a:rPr>
              <a:t>чер-тежах</a:t>
            </a:r>
            <a:r>
              <a:rPr lang="ru-RU" dirty="0" smtClean="0">
                <a:effectLst/>
                <a:sym typeface="+mn-ea"/>
              </a:rPr>
              <a:t> чертежным шрифтом.</a:t>
            </a:r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670816" y="512604"/>
            <a:ext cx="949676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/>
              <a:t>Самое часто используемое каллиграфическое перо – рондо.</a:t>
            </a:r>
            <a:endParaRPr lang="ru-RU" altLang="en-US" dirty="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70816" y="881936"/>
            <a:ext cx="990574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/>
              <a:t>Ширина линии при письме таким пером будет меняться в зависимости от наклона и угла поворота пера. Также она зависит от среза пера, который может быть прямым или косым.</a:t>
            </a:r>
            <a:endParaRPr lang="ru-RU" altLang="en-US" dirty="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053840" y="3312160"/>
            <a:ext cx="652272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/>
              <a:t>Плакатное перо позволяет проводить линии толщиной более сантиметра и таким образом дополняет набор рондо.</a:t>
            </a:r>
            <a:endParaRPr lang="ru-RU" alt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816" y="1801416"/>
            <a:ext cx="7468247" cy="12375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16" y="3312160"/>
            <a:ext cx="3194092" cy="34380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6037" y="2886627"/>
            <a:ext cx="8907439" cy="289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Три основных приема при работе ширококонечным пером </a:t>
            </a: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(перо </a:t>
            </a: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 прямым срезом):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1 — ручку держат параллельно левому краю бумаги (все вертикальные линии — толстые, горизонтальные — тонкие);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2 — ручку держат параллельно верхнему краю бумаги (все вертикаль­ные линии — тонкие, горизонтальные — толстые);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3 — ручку держат под на­клоном примерно в 45° (вертикальные линии — толстые, толщина горизонталь­ных — около половины вертикальных), такой прием употребляется чаще всего</a:t>
            </a:r>
            <a:endParaRPr lang="ru-RU" dirty="0"/>
          </a:p>
        </p:txBody>
      </p:sp>
      <p:pic>
        <p:nvPicPr>
          <p:cNvPr id="3" name="Рисунок 2" descr="http://abuky.ksana-k.ru/wp-content/uploads/2019/12/image-8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38" y="304870"/>
            <a:ext cx="7362825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194" y="3074766"/>
            <a:ext cx="1027676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Опытный художник меняет положение пера при письме только в редких случаях</a:t>
            </a:r>
            <a:r>
              <a:rPr lang="ru-RU" b="1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, в менее существенных элементах букв</a:t>
            </a:r>
            <a:r>
              <a:rPr lang="ru-RU" dirty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abuky.ksana-k.ru/wp-content/uploads/2019/12/image-7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3" y="520504"/>
            <a:ext cx="10031815" cy="2143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415" y="885190"/>
            <a:ext cx="8037195" cy="45453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0609" y="409883"/>
            <a:ext cx="360759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cap="all" dirty="0">
                <a:solidFill>
                  <a:srgbClr val="333333"/>
                </a:solidFill>
                <a:latin typeface="Oswald"/>
                <a:ea typeface="Times New Roman" panose="02020603050405020304" pitchFamily="18" charset="0"/>
                <a:cs typeface="Arial" panose="020B0604020202020204" pitchFamily="34" charset="0"/>
              </a:rPr>
              <a:t>ПОВЕРХНОСТЬ ДЛЯ ПИСЬМА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8309610" y="885190"/>
            <a:ext cx="3659505" cy="535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Работать шрифтовыми перьями лучше на пюпитре с наклоном, а не на обычном столе. Пюпитр позволяет принять более удобную позу, обеспечивает равное расстояние между глазом и всеми строками текста; при этом создается такой наклон пера к бумаге, чтобы краска не стекала с пера слишком быстро. </a:t>
            </a:r>
            <a:endParaRPr lang="ru-RU" dirty="0" smtClean="0">
              <a:solidFill>
                <a:srgbClr val="565656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srgbClr val="56565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После каждой строки бумага на пюпитре сдвигается кверху, при этом рука и глаз художника сохраняют постоянное положение по отношению к тексту. Непременно нужно подложить под руку чистый лист бумаги, чтобы рукой не загрязнить бумагу оригинала.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7088</Words>
  <Application>WPS Presentation</Application>
  <PresentationFormat>Широкоэкранный</PresentationFormat>
  <Paragraphs>98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-apple-system</vt:lpstr>
      <vt:lpstr>Codename Coder Free 4F</vt:lpstr>
      <vt:lpstr>inherit</vt:lpstr>
      <vt:lpstr>Times New Roman</vt:lpstr>
      <vt:lpstr>Calibri</vt:lpstr>
      <vt:lpstr>Oswald</vt:lpstr>
      <vt:lpstr>Symbol</vt:lpstr>
      <vt:lpstr>Microsoft YaHei</vt:lpstr>
      <vt:lpstr>Arial Unicode MS</vt:lpstr>
      <vt:lpstr>Blue Waves</vt:lpstr>
      <vt:lpstr>Техника шрифтовых работ в художественном оформлении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user</cp:lastModifiedBy>
  <cp:revision>19</cp:revision>
  <dcterms:created xsi:type="dcterms:W3CDTF">2021-01-12T18:53:00Z</dcterms:created>
  <dcterms:modified xsi:type="dcterms:W3CDTF">2021-09-29T14:19:43Z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1049-11.2.0.10323</vt:lpwstr>
  </property>
  <property fmtid="{D5CDD505-2E9C-101B-9397-08002B2CF9AE}" pid="3" name="ICV">
    <vt:lpwstr>EA0CE3B5E13C4DFEB4ACFA7E055DDA8D</vt:lpwstr>
  </property>
</Properties>
</file>